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notesMasterIdLst>
    <p:notesMasterId r:id="rId11"/>
  </p:notesMasterIdLst>
  <p:handoutMasterIdLst>
    <p:handoutMasterId r:id="rId12"/>
  </p:handoutMasterIdLst>
  <p:sldIdLst>
    <p:sldId id="257" r:id="rId2"/>
    <p:sldId id="275" r:id="rId3"/>
    <p:sldId id="260" r:id="rId4"/>
    <p:sldId id="261" r:id="rId5"/>
    <p:sldId id="262" r:id="rId6"/>
    <p:sldId id="264" r:id="rId7"/>
    <p:sldId id="265" r:id="rId8"/>
    <p:sldId id="266" r:id="rId9"/>
    <p:sldId id="267" r:id="rId10"/>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C9"/>
    <a:srgbClr val="009E49"/>
    <a:srgbClr val="5BBF21"/>
    <a:srgbClr val="56008C"/>
    <a:srgbClr val="E28C05"/>
    <a:srgbClr val="A00054"/>
    <a:srgbClr val="313C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33" autoAdjust="0"/>
  </p:normalViewPr>
  <p:slideViewPr>
    <p:cSldViewPr snapToGrid="0" snapToObjects="1">
      <p:cViewPr>
        <p:scale>
          <a:sx n="81" d="100"/>
          <a:sy n="81" d="100"/>
        </p:scale>
        <p:origin x="-10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9C65EFA-768E-4903-A343-52E03F151E54}" type="datetimeFigureOut">
              <a:rPr lang="en-GB" smtClean="0"/>
              <a:pPr/>
              <a:t>20/02/2015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DAC7C5E-F5AE-467F-9438-D6C15D209124}" type="slidenum">
              <a:rPr lang="en-GB" smtClean="0"/>
              <a:pPr/>
              <a:t>‹#›</a:t>
            </a:fld>
            <a:endParaRPr lang="en-GB"/>
          </a:p>
        </p:txBody>
      </p:sp>
    </p:spTree>
    <p:extLst>
      <p:ext uri="{BB962C8B-B14F-4D97-AF65-F5344CB8AC3E}">
        <p14:creationId xmlns:p14="http://schemas.microsoft.com/office/powerpoint/2010/main" val="2210728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CA1A0EF-604B-4CE2-BDE2-5A816C1AC809}" type="datetimeFigureOut">
              <a:rPr lang="en-GB"/>
              <a:pPr>
                <a:defRPr/>
              </a:pPr>
              <a:t>20/02/2015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4A037F4-7E2D-4C53-8FCB-8D90E3047A47}" type="slidenum">
              <a:rPr lang="en-GB"/>
              <a:pPr>
                <a:defRPr/>
              </a:pPr>
              <a:t>‹#›</a:t>
            </a:fld>
            <a:endParaRPr lang="en-GB" dirty="0"/>
          </a:p>
        </p:txBody>
      </p:sp>
    </p:spTree>
    <p:extLst>
      <p:ext uri="{BB962C8B-B14F-4D97-AF65-F5344CB8AC3E}">
        <p14:creationId xmlns:p14="http://schemas.microsoft.com/office/powerpoint/2010/main" val="1980001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Great Western Hospitals FT Col A.jpg"/>
          <p:cNvPicPr>
            <a:picLocks noChangeAspect="1"/>
          </p:cNvPicPr>
          <p:nvPr userDrawn="1"/>
        </p:nvPicPr>
        <p:blipFill>
          <a:blip r:embed="rId2" cstate="print"/>
          <a:stretch>
            <a:fillRect/>
          </a:stretch>
        </p:blipFill>
        <p:spPr>
          <a:xfrm>
            <a:off x="5429256" y="285728"/>
            <a:ext cx="3111708" cy="428628"/>
          </a:xfrm>
          <a:prstGeom prst="rect">
            <a:avLst/>
          </a:prstGeom>
        </p:spPr>
      </p:pic>
      <p:pic>
        <p:nvPicPr>
          <p:cNvPr id="8" name="Picture 7" descr="strap5.jpg"/>
          <p:cNvPicPr>
            <a:picLocks noChangeAspect="1"/>
          </p:cNvPicPr>
          <p:nvPr userDrawn="1"/>
        </p:nvPicPr>
        <p:blipFill>
          <a:blip r:embed="rId3" cstate="print"/>
          <a:stretch>
            <a:fillRect/>
          </a:stretch>
        </p:blipFill>
        <p:spPr>
          <a:xfrm>
            <a:off x="285720" y="6143644"/>
            <a:ext cx="3357586" cy="594188"/>
          </a:xfrm>
          <a:prstGeom prst="rect">
            <a:avLst/>
          </a:prstGeom>
        </p:spPr>
      </p:pic>
      <p:sp>
        <p:nvSpPr>
          <p:cNvPr id="19" name="Text Placeholder 18"/>
          <p:cNvSpPr>
            <a:spLocks noGrp="1"/>
          </p:cNvSpPr>
          <p:nvPr>
            <p:ph type="body" sz="quarter" idx="10" hasCustomPrompt="1"/>
          </p:nvPr>
        </p:nvSpPr>
        <p:spPr>
          <a:xfrm>
            <a:off x="1500188" y="1285874"/>
            <a:ext cx="5715000" cy="1357307"/>
          </a:xfrm>
        </p:spPr>
        <p:txBody>
          <a:bodyPr>
            <a:noAutofit/>
          </a:bodyPr>
          <a:lstStyle>
            <a:lvl1pPr algn="ctr">
              <a:defRPr sz="4000" b="1">
                <a:solidFill>
                  <a:schemeClr val="tx2"/>
                </a:solidFill>
                <a:latin typeface="Arial" pitchFamily="34" charset="0"/>
                <a:cs typeface="Arial" pitchFamily="34" charset="0"/>
              </a:defRPr>
            </a:lvl1pPr>
          </a:lstStyle>
          <a:p>
            <a:pPr lvl="0"/>
            <a:r>
              <a:rPr lang="en-US" dirty="0" smtClean="0"/>
              <a:t>Click to add Presentation Title</a:t>
            </a:r>
          </a:p>
        </p:txBody>
      </p:sp>
      <p:sp>
        <p:nvSpPr>
          <p:cNvPr id="21" name="Text Placeholder 20"/>
          <p:cNvSpPr>
            <a:spLocks noGrp="1"/>
          </p:cNvSpPr>
          <p:nvPr>
            <p:ph type="body" sz="quarter" idx="11" hasCustomPrompt="1"/>
          </p:nvPr>
        </p:nvSpPr>
        <p:spPr>
          <a:xfrm>
            <a:off x="1500188" y="2714625"/>
            <a:ext cx="5715000" cy="500061"/>
          </a:xfrm>
        </p:spPr>
        <p:txBody>
          <a:bodyPr>
            <a:normAutofit/>
          </a:bodyPr>
          <a:lstStyle>
            <a:lvl1pPr algn="ctr">
              <a:defRPr sz="2400" baseline="0">
                <a:solidFill>
                  <a:schemeClr val="tx2"/>
                </a:solidFill>
                <a:latin typeface="Arial" pitchFamily="34" charset="0"/>
                <a:cs typeface="Arial" pitchFamily="34" charset="0"/>
              </a:defRPr>
            </a:lvl1pPr>
            <a:lvl2pPr>
              <a:buNone/>
              <a:defRPr/>
            </a:lvl2pPr>
            <a:lvl3pPr>
              <a:buNone/>
              <a:defRPr/>
            </a:lvl3pPr>
            <a:lvl4pPr>
              <a:buNone/>
              <a:defRPr/>
            </a:lvl4pPr>
          </a:lstStyle>
          <a:p>
            <a:pPr lvl="0"/>
            <a:r>
              <a:rPr lang="en-US" dirty="0" smtClean="0"/>
              <a:t>Presented by / Sub-heading</a:t>
            </a:r>
            <a:endParaRPr lang="en-GB" dirty="0"/>
          </a:p>
        </p:txBody>
      </p:sp>
      <p:grpSp>
        <p:nvGrpSpPr>
          <p:cNvPr id="18" name="Group 17"/>
          <p:cNvGrpSpPr/>
          <p:nvPr userDrawn="1"/>
        </p:nvGrpSpPr>
        <p:grpSpPr>
          <a:xfrm>
            <a:off x="71569" y="4572008"/>
            <a:ext cx="9001025" cy="928694"/>
            <a:chOff x="71569" y="4572008"/>
            <a:chExt cx="9001025" cy="928694"/>
          </a:xfrm>
        </p:grpSpPr>
        <p:pic>
          <p:nvPicPr>
            <p:cNvPr id="20" name="Picture 19" descr="GWH_3443.jpg"/>
            <p:cNvPicPr>
              <a:picLocks noChangeAspect="1"/>
            </p:cNvPicPr>
            <p:nvPr/>
          </p:nvPicPr>
          <p:blipFill>
            <a:blip r:embed="rId4" cstate="print"/>
            <a:stretch>
              <a:fillRect/>
            </a:stretch>
          </p:blipFill>
          <p:spPr>
            <a:xfrm>
              <a:off x="4714876" y="4572008"/>
              <a:ext cx="1357322" cy="928694"/>
            </a:xfrm>
            <a:prstGeom prst="roundRect">
              <a:avLst/>
            </a:prstGeom>
            <a:solidFill>
              <a:srgbClr val="FFFFFF">
                <a:shade val="85000"/>
              </a:srgbClr>
            </a:solidFill>
            <a:ln>
              <a:noFill/>
            </a:ln>
            <a:effectLst>
              <a:reflection blurRad="12700" stA="38000" endPos="28000" dist="5000" dir="5400000" sy="-100000" algn="bl" rotWithShape="0"/>
            </a:effectLst>
          </p:spPr>
        </p:pic>
        <p:pic>
          <p:nvPicPr>
            <p:cNvPr id="22" name="Picture 21" descr="baby_girl_2.jpg"/>
            <p:cNvPicPr>
              <a:picLocks noChangeAspect="1"/>
            </p:cNvPicPr>
            <p:nvPr/>
          </p:nvPicPr>
          <p:blipFill>
            <a:blip r:embed="rId5" cstate="print"/>
            <a:stretch>
              <a:fillRect/>
            </a:stretch>
          </p:blipFill>
          <p:spPr>
            <a:xfrm>
              <a:off x="71569" y="4572008"/>
              <a:ext cx="1356996" cy="902964"/>
            </a:xfrm>
            <a:prstGeom prst="roundRect">
              <a:avLst/>
            </a:prstGeom>
            <a:solidFill>
              <a:srgbClr val="FFFFFF">
                <a:shade val="85000"/>
              </a:srgbClr>
            </a:solidFill>
            <a:ln>
              <a:noFill/>
            </a:ln>
            <a:effectLst>
              <a:reflection blurRad="12700" stA="38000" endPos="28000" dist="5000" dir="5400000" sy="-100000" algn="bl" rotWithShape="0"/>
            </a:effectLst>
          </p:spPr>
        </p:pic>
        <p:pic>
          <p:nvPicPr>
            <p:cNvPr id="23" name="Picture 22" descr="fro-bat-chi-mar_0339.jpg"/>
            <p:cNvPicPr>
              <a:picLocks noChangeAspect="1"/>
            </p:cNvPicPr>
            <p:nvPr/>
          </p:nvPicPr>
          <p:blipFill>
            <a:blip r:embed="rId6" cstate="print"/>
            <a:stretch>
              <a:fillRect/>
            </a:stretch>
          </p:blipFill>
          <p:spPr>
            <a:xfrm>
              <a:off x="1643043" y="4572859"/>
              <a:ext cx="1357321" cy="903179"/>
            </a:xfrm>
            <a:prstGeom prst="roundRect">
              <a:avLst/>
            </a:prstGeom>
            <a:solidFill>
              <a:srgbClr val="FFFFFF">
                <a:shade val="85000"/>
              </a:srgbClr>
            </a:solidFill>
            <a:ln>
              <a:noFill/>
            </a:ln>
            <a:effectLst>
              <a:reflection blurRad="12700" stA="38000" endPos="28000" dist="5000" dir="5400000" sy="-100000" algn="bl" rotWithShape="0"/>
            </a:effectLst>
          </p:spPr>
        </p:pic>
        <p:pic>
          <p:nvPicPr>
            <p:cNvPr id="24" name="Picture 23" descr="war-tro-mel-dev_0017.jpg"/>
            <p:cNvPicPr>
              <a:picLocks noChangeAspect="1"/>
            </p:cNvPicPr>
            <p:nvPr/>
          </p:nvPicPr>
          <p:blipFill>
            <a:blip r:embed="rId7" cstate="print"/>
            <a:stretch>
              <a:fillRect/>
            </a:stretch>
          </p:blipFill>
          <p:spPr>
            <a:xfrm>
              <a:off x="7715272" y="4572008"/>
              <a:ext cx="1357322" cy="904881"/>
            </a:xfrm>
            <a:prstGeom prst="roundRect">
              <a:avLst/>
            </a:prstGeom>
            <a:solidFill>
              <a:srgbClr val="FFFFFF">
                <a:shade val="85000"/>
              </a:srgbClr>
            </a:solidFill>
            <a:ln>
              <a:noFill/>
            </a:ln>
            <a:effectLst>
              <a:reflection blurRad="12700" stA="38000" endPos="28000" dist="5000" dir="5400000" sy="-100000" algn="bl" rotWithShape="0"/>
            </a:effectLst>
          </p:spPr>
        </p:pic>
        <p:pic>
          <p:nvPicPr>
            <p:cNvPr id="25" name="Picture 6" descr="T:\Communications_And_Marketing\Internal comms\Horizon magazine\2011 Issues\Spring 2011\Images\New Folder\Front cover.jpg"/>
            <p:cNvPicPr>
              <a:picLocks noChangeAspect="1" noChangeArrowheads="1"/>
            </p:cNvPicPr>
            <p:nvPr/>
          </p:nvPicPr>
          <p:blipFill>
            <a:blip r:embed="rId8" cstate="print"/>
            <a:stretch>
              <a:fillRect/>
            </a:stretch>
          </p:blipFill>
          <p:spPr bwMode="auto">
            <a:xfrm>
              <a:off x="3143954" y="4598472"/>
              <a:ext cx="1355893" cy="9022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6" name="Picture 25" descr="Andy Beale2.jpg"/>
            <p:cNvPicPr>
              <a:picLocks noChangeAspect="1"/>
            </p:cNvPicPr>
            <p:nvPr/>
          </p:nvPicPr>
          <p:blipFill>
            <a:blip r:embed="rId9" cstate="print"/>
            <a:stretch>
              <a:fillRect/>
            </a:stretch>
          </p:blipFill>
          <p:spPr>
            <a:xfrm>
              <a:off x="6215074" y="4572008"/>
              <a:ext cx="1393310" cy="926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Tree>
    <p:extLst>
      <p:ext uri="{BB962C8B-B14F-4D97-AF65-F5344CB8AC3E}">
        <p14:creationId xmlns:p14="http://schemas.microsoft.com/office/powerpoint/2010/main" val="1762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4358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28670"/>
            <a:ext cx="2057400" cy="5197493"/>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928670"/>
            <a:ext cx="6019800" cy="51974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6276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357190"/>
          </a:xfrm>
        </p:spPr>
        <p:txBody>
          <a:bodyPr>
            <a:normAutofit/>
          </a:bodyPr>
          <a:lstStyle>
            <a:lvl1pPr>
              <a:defRPr sz="1600">
                <a:solidFill>
                  <a:schemeClr val="tx2"/>
                </a:solidFill>
              </a:defRPr>
            </a:lvl1pPr>
          </a:lstStyle>
          <a:p>
            <a:r>
              <a:rPr lang="en-US" smtClean="0"/>
              <a:t>Click to edit Master title style</a:t>
            </a:r>
            <a:endParaRPr lang="en-GB" dirty="0"/>
          </a:p>
        </p:txBody>
      </p:sp>
      <p:sp>
        <p:nvSpPr>
          <p:cNvPr id="4" name="Content Placeholder 3"/>
          <p:cNvSpPr>
            <a:spLocks noGrp="1"/>
          </p:cNvSpPr>
          <p:nvPr>
            <p:ph sz="quarter" idx="10"/>
          </p:nvPr>
        </p:nvSpPr>
        <p:spPr>
          <a:xfrm>
            <a:off x="428596" y="1214422"/>
            <a:ext cx="8286750" cy="4143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5"/>
          <p:cNvSpPr>
            <a:spLocks noGrp="1"/>
          </p:cNvSpPr>
          <p:nvPr>
            <p:ph sz="quarter" idx="11"/>
          </p:nvPr>
        </p:nvSpPr>
        <p:spPr>
          <a:xfrm>
            <a:off x="428625" y="5429250"/>
            <a:ext cx="8286750" cy="642938"/>
          </a:xfrm>
        </p:spPr>
        <p:txBody>
          <a:bodyPr/>
          <a:lstStyle>
            <a:lvl1pPr>
              <a:buNone/>
              <a:defRPr sz="1800"/>
            </a:lvl1pPr>
          </a:lstStyle>
          <a:p>
            <a:pPr lvl="0"/>
            <a:r>
              <a:rPr lang="en-US" smtClean="0"/>
              <a:t>Click to edit Master text styles</a:t>
            </a:r>
          </a:p>
        </p:txBody>
      </p:sp>
    </p:spTree>
    <p:extLst>
      <p:ext uri="{BB962C8B-B14F-4D97-AF65-F5344CB8AC3E}">
        <p14:creationId xmlns:p14="http://schemas.microsoft.com/office/powerpoint/2010/main" val="1599539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44162"/>
            <a:ext cx="7772400" cy="1470025"/>
          </a:xfrm>
        </p:spPr>
        <p:txBody>
          <a:bodyPr/>
          <a:lstStyle>
            <a:lvl1pPr algn="ctr">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1371600" y="3699937"/>
            <a:ext cx="6400800" cy="7196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10" name="Date Placeholder 3"/>
          <p:cNvSpPr>
            <a:spLocks noGrp="1"/>
          </p:cNvSpPr>
          <p:nvPr>
            <p:ph type="dt" sz="half" idx="10"/>
          </p:nvPr>
        </p:nvSpPr>
        <p:spPr>
          <a:xfrm>
            <a:off x="5402263" y="6207125"/>
            <a:ext cx="1303337" cy="365125"/>
          </a:xfrm>
          <a:prstGeom prst="rect">
            <a:avLst/>
          </a:prstGeom>
        </p:spPr>
        <p:txBody>
          <a:bodyPr/>
          <a:lstStyle>
            <a:lvl1pPr>
              <a:defRPr/>
            </a:lvl1pPr>
          </a:lstStyle>
          <a:p>
            <a:pPr>
              <a:defRPr/>
            </a:pPr>
            <a:fld id="{31522395-732F-4237-B36F-330F6ED3E7B1}" type="datetimeFigureOut">
              <a:rPr lang="en-US"/>
              <a:pPr>
                <a:defRPr/>
              </a:pPr>
              <a:t>2/20/2015</a:t>
            </a:fld>
            <a:endParaRPr lang="en-US" dirty="0"/>
          </a:p>
        </p:txBody>
      </p:sp>
      <p:sp>
        <p:nvSpPr>
          <p:cNvPr id="11" name="Footer Placeholder 4"/>
          <p:cNvSpPr>
            <a:spLocks noGrp="1"/>
          </p:cNvSpPr>
          <p:nvPr>
            <p:ph type="ftr" sz="quarter" idx="11"/>
          </p:nvPr>
        </p:nvSpPr>
        <p:spPr>
          <a:xfrm>
            <a:off x="6824663" y="6207125"/>
            <a:ext cx="1354137" cy="365125"/>
          </a:xfrm>
          <a:prstGeom prst="rect">
            <a:avLst/>
          </a:prstGeom>
        </p:spPr>
        <p:txBody>
          <a:bodyPr/>
          <a:lstStyle>
            <a:lvl1pPr>
              <a:defRPr/>
            </a:lvl1pPr>
          </a:lstStyle>
          <a:p>
            <a:pPr>
              <a:defRPr/>
            </a:pPr>
            <a:endParaRPr lang="en-US"/>
          </a:p>
        </p:txBody>
      </p:sp>
      <p:sp>
        <p:nvSpPr>
          <p:cNvPr id="12" name="Slide Number Placeholder 5"/>
          <p:cNvSpPr>
            <a:spLocks noGrp="1"/>
          </p:cNvSpPr>
          <p:nvPr>
            <p:ph type="sldNum" sz="quarter" idx="12"/>
          </p:nvPr>
        </p:nvSpPr>
        <p:spPr>
          <a:xfrm>
            <a:off x="8407400" y="6207125"/>
            <a:ext cx="609600" cy="365125"/>
          </a:xfrm>
          <a:prstGeom prst="rect">
            <a:avLst/>
          </a:prstGeom>
        </p:spPr>
        <p:txBody>
          <a:bodyPr/>
          <a:lstStyle>
            <a:lvl1pPr>
              <a:defRPr/>
            </a:lvl1pPr>
          </a:lstStyle>
          <a:p>
            <a:pPr>
              <a:defRPr/>
            </a:pPr>
            <a:fld id="{1EE6ED3B-8B89-4E65-9192-A54BBE91B447}" type="slidenum">
              <a:rPr lang="en-US"/>
              <a:pPr>
                <a:defRPr/>
              </a:pPr>
              <a:t>‹#›</a:t>
            </a:fld>
            <a:endParaRPr lang="en-US" dirty="0"/>
          </a:p>
        </p:txBody>
      </p:sp>
    </p:spTree>
    <p:extLst>
      <p:ext uri="{BB962C8B-B14F-4D97-AF65-F5344CB8AC3E}">
        <p14:creationId xmlns:p14="http://schemas.microsoft.com/office/powerpoint/2010/main" val="870326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71404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descr="strap5.jpg"/>
          <p:cNvPicPr>
            <a:picLocks noChangeAspect="1"/>
          </p:cNvPicPr>
          <p:nvPr userDrawn="1"/>
        </p:nvPicPr>
        <p:blipFill>
          <a:blip r:embed="rId2" cstate="print"/>
          <a:stretch>
            <a:fillRect/>
          </a:stretch>
        </p:blipFill>
        <p:spPr>
          <a:xfrm>
            <a:off x="285720" y="6143644"/>
            <a:ext cx="3357586" cy="594188"/>
          </a:xfrm>
          <a:prstGeom prst="rect">
            <a:avLst/>
          </a:prstGeom>
        </p:spPr>
      </p:pic>
      <p:pic>
        <p:nvPicPr>
          <p:cNvPr id="8" name="Picture 7" descr="Great Western Hospitals FT Col A.jpg"/>
          <p:cNvPicPr>
            <a:picLocks noChangeAspect="1"/>
          </p:cNvPicPr>
          <p:nvPr userDrawn="1"/>
        </p:nvPicPr>
        <p:blipFill>
          <a:blip r:embed="rId3" cstate="print"/>
          <a:stretch>
            <a:fillRect/>
          </a:stretch>
        </p:blipFill>
        <p:spPr>
          <a:xfrm>
            <a:off x="5429256" y="285728"/>
            <a:ext cx="3111708" cy="428628"/>
          </a:xfrm>
          <a:prstGeom prst="rect">
            <a:avLst/>
          </a:prstGeom>
        </p:spPr>
      </p:pic>
    </p:spTree>
    <p:extLst>
      <p:ext uri="{BB962C8B-B14F-4D97-AF65-F5344CB8AC3E}">
        <p14:creationId xmlns:p14="http://schemas.microsoft.com/office/powerpoint/2010/main" val="181111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6903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4"/>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6101250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5453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31844"/>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404277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83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928670"/>
            <a:ext cx="5111750" cy="519749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804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857231"/>
            <a:ext cx="5486400" cy="38703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40810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14356"/>
            <a:ext cx="8229600" cy="70328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6" descr="Great Western Hospitals FT Col A.jpg"/>
          <p:cNvPicPr>
            <a:picLocks noChangeAspect="1"/>
          </p:cNvPicPr>
          <p:nvPr/>
        </p:nvPicPr>
        <p:blipFill>
          <a:blip r:embed="rId16" cstate="print"/>
          <a:stretch>
            <a:fillRect/>
          </a:stretch>
        </p:blipFill>
        <p:spPr>
          <a:xfrm>
            <a:off x="5429256" y="285728"/>
            <a:ext cx="3111708" cy="428628"/>
          </a:xfrm>
          <a:prstGeom prst="rect">
            <a:avLst/>
          </a:prstGeom>
        </p:spPr>
      </p:pic>
      <p:pic>
        <p:nvPicPr>
          <p:cNvPr id="8" name="Picture 7" descr="strap5.jpg"/>
          <p:cNvPicPr>
            <a:picLocks noChangeAspect="1"/>
          </p:cNvPicPr>
          <p:nvPr/>
        </p:nvPicPr>
        <p:blipFill>
          <a:blip r:embed="rId17" cstate="print"/>
          <a:stretch>
            <a:fillRect/>
          </a:stretch>
        </p:blipFill>
        <p:spPr>
          <a:xfrm>
            <a:off x="285720" y="6143644"/>
            <a:ext cx="3357586" cy="594188"/>
          </a:xfrm>
          <a:prstGeom prst="rect">
            <a:avLst/>
          </a:prstGeom>
        </p:spPr>
      </p:pic>
    </p:spTree>
    <p:extLst>
      <p:ext uri="{BB962C8B-B14F-4D97-AF65-F5344CB8AC3E}">
        <p14:creationId xmlns:p14="http://schemas.microsoft.com/office/powerpoint/2010/main" val="47087263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22031" y="1582616"/>
            <a:ext cx="8441618" cy="3699081"/>
          </a:xfrm>
        </p:spPr>
        <p:txBody>
          <a:bodyPr>
            <a:noAutofit/>
          </a:bodyPr>
          <a:lstStyle/>
          <a:p>
            <a:r>
              <a:rPr lang="en-GB" sz="9600" b="1" dirty="0" smtClean="0">
                <a:solidFill>
                  <a:srgbClr val="0070C0"/>
                </a:solidFill>
              </a:rPr>
              <a:t>SAFER</a:t>
            </a:r>
            <a:r>
              <a:rPr lang="en-GB" sz="9600" b="1" dirty="0" smtClean="0">
                <a:solidFill>
                  <a:srgbClr val="00B050"/>
                </a:solidFill>
              </a:rPr>
              <a:t/>
            </a:r>
            <a:br>
              <a:rPr lang="en-GB" sz="9600" b="1" dirty="0" smtClean="0">
                <a:solidFill>
                  <a:srgbClr val="00B050"/>
                </a:solidFill>
              </a:rPr>
            </a:br>
            <a:r>
              <a:rPr lang="en-GB" sz="4800" dirty="0" smtClean="0">
                <a:solidFill>
                  <a:srgbClr val="0070C0"/>
                </a:solidFill>
              </a:rPr>
              <a:t>Patient Flow </a:t>
            </a:r>
            <a:r>
              <a:rPr lang="en-GB" sz="4800" dirty="0" smtClean="0">
                <a:solidFill>
                  <a:srgbClr val="0070C0"/>
                </a:solidFill>
              </a:rPr>
              <a:t>Bundle</a:t>
            </a:r>
            <a:br>
              <a:rPr lang="en-GB" sz="4800" dirty="0" smtClean="0">
                <a:solidFill>
                  <a:srgbClr val="0070C0"/>
                </a:solidFill>
              </a:rPr>
            </a:br>
            <a:r>
              <a:rPr lang="en-GB" sz="4800" dirty="0">
                <a:solidFill>
                  <a:srgbClr val="0070C0"/>
                </a:solidFill>
              </a:rPr>
              <a:t/>
            </a:r>
            <a:br>
              <a:rPr lang="en-GB" sz="4800" dirty="0">
                <a:solidFill>
                  <a:srgbClr val="0070C0"/>
                </a:solidFill>
              </a:rPr>
            </a:br>
            <a:r>
              <a:rPr lang="en-GB" sz="2200" b="1" i="1" dirty="0" smtClean="0">
                <a:solidFill>
                  <a:srgbClr val="0091C9"/>
                </a:solidFill>
              </a:rPr>
              <a:t>The </a:t>
            </a:r>
            <a:r>
              <a:rPr lang="en-GB" sz="2200" b="1" i="1" dirty="0" smtClean="0">
                <a:solidFill>
                  <a:srgbClr val="0091C9"/>
                </a:solidFill>
              </a:rPr>
              <a:t>patient flow bundle </a:t>
            </a:r>
            <a:r>
              <a:rPr lang="en-GB" sz="2200" b="1" i="1" dirty="0" smtClean="0">
                <a:solidFill>
                  <a:srgbClr val="0091C9"/>
                </a:solidFill>
              </a:rPr>
              <a:t>is similar to a clinical care bundle. It is </a:t>
            </a:r>
            <a:r>
              <a:rPr lang="en-GB" sz="2200" b="1" i="1" dirty="0" smtClean="0">
                <a:solidFill>
                  <a:srgbClr val="0091C9"/>
                </a:solidFill>
              </a:rPr>
              <a:t>a combined set of </a:t>
            </a:r>
            <a:r>
              <a:rPr lang="en-GB" sz="2200" b="1" i="1" dirty="0" smtClean="0">
                <a:solidFill>
                  <a:srgbClr val="0091C9"/>
                </a:solidFill>
              </a:rPr>
              <a:t>simple rules for adult inpatient wards to </a:t>
            </a:r>
            <a:r>
              <a:rPr lang="en-GB" sz="2200" b="1" i="1" dirty="0" smtClean="0">
                <a:solidFill>
                  <a:srgbClr val="0091C9"/>
                </a:solidFill>
              </a:rPr>
              <a:t>improve patient flow and prevent unnecessary waiting for patients. </a:t>
            </a:r>
            <a:r>
              <a:rPr lang="en-GB" sz="2200" b="1" i="1" dirty="0" smtClean="0">
                <a:solidFill>
                  <a:srgbClr val="0091C9"/>
                </a:solidFill>
              </a:rPr>
              <a:t/>
            </a:r>
            <a:br>
              <a:rPr lang="en-GB" sz="2200" b="1" i="1" dirty="0" smtClean="0">
                <a:solidFill>
                  <a:srgbClr val="0091C9"/>
                </a:solidFill>
              </a:rPr>
            </a:br>
            <a:r>
              <a:rPr lang="en-GB" sz="2200" b="1" i="1" dirty="0">
                <a:solidFill>
                  <a:srgbClr val="0091C9"/>
                </a:solidFill>
              </a:rPr>
              <a:t/>
            </a:r>
            <a:br>
              <a:rPr lang="en-GB" sz="2200" b="1" i="1" dirty="0">
                <a:solidFill>
                  <a:srgbClr val="0091C9"/>
                </a:solidFill>
              </a:rPr>
            </a:br>
            <a:r>
              <a:rPr lang="en-GB" sz="2200" b="1" i="1" dirty="0" smtClean="0">
                <a:solidFill>
                  <a:srgbClr val="0091C9"/>
                </a:solidFill>
              </a:rPr>
              <a:t>If </a:t>
            </a:r>
            <a:r>
              <a:rPr lang="en-GB" sz="2200" b="1" i="1" dirty="0" smtClean="0">
                <a:solidFill>
                  <a:srgbClr val="0091C9"/>
                </a:solidFill>
              </a:rPr>
              <a:t>we routinely undertake all the elements of the SAFER patient flow bundle we will improve the journey our patient’s experience when they are admitted to our hospital.</a:t>
            </a:r>
            <a:r>
              <a:rPr lang="en-GB" sz="2400" b="1" i="1" dirty="0" smtClean="0">
                <a:solidFill>
                  <a:srgbClr val="0091C9"/>
                </a:solidFill>
              </a:rPr>
              <a:t/>
            </a:r>
            <a:br>
              <a:rPr lang="en-GB" sz="2400" b="1" i="1" dirty="0" smtClean="0">
                <a:solidFill>
                  <a:srgbClr val="0091C9"/>
                </a:solidFill>
              </a:rPr>
            </a:br>
            <a:r>
              <a:rPr lang="en-GB" sz="2400" b="1" i="1" dirty="0">
                <a:solidFill>
                  <a:srgbClr val="0091C9"/>
                </a:solidFill>
              </a:rPr>
              <a:t/>
            </a:r>
            <a:br>
              <a:rPr lang="en-GB" sz="2400" b="1" i="1" dirty="0">
                <a:solidFill>
                  <a:srgbClr val="0091C9"/>
                </a:solidFill>
              </a:rPr>
            </a:br>
            <a:endParaRPr lang="en-GB" sz="2400" b="1" i="1" dirty="0" smtClean="0">
              <a:solidFill>
                <a:srgbClr val="0091C9"/>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082" y="169496"/>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a:xfrm>
            <a:off x="-408354" y="199292"/>
            <a:ext cx="8839200" cy="1143000"/>
          </a:xfrm>
        </p:spPr>
        <p:txBody>
          <a:bodyPr>
            <a:noAutofit/>
          </a:bodyPr>
          <a:lstStyle/>
          <a:p>
            <a:pPr eaLnBrk="1" hangingPunct="1"/>
            <a:r>
              <a:rPr lang="en-GB" sz="3800" b="1" dirty="0" smtClean="0">
                <a:solidFill>
                  <a:srgbClr val="0070C0"/>
                </a:solidFill>
                <a:latin typeface="Calibri" pitchFamily="34" charset="0"/>
                <a:cs typeface="Arial" charset="0"/>
              </a:rPr>
              <a:t>The Patient Flow Bundle - SAFER</a:t>
            </a:r>
            <a:endParaRPr lang="en-GB" sz="3800" b="1" i="1" dirty="0" smtClean="0">
              <a:solidFill>
                <a:srgbClr val="0070C0"/>
              </a:solidFill>
              <a:latin typeface="Calibri" pitchFamily="34" charset="0"/>
              <a:cs typeface="Arial" charset="0"/>
            </a:endParaRPr>
          </a:p>
        </p:txBody>
      </p:sp>
      <p:sp>
        <p:nvSpPr>
          <p:cNvPr id="16386" name="Content Placeholder 2"/>
          <p:cNvSpPr>
            <a:spLocks noGrp="1"/>
          </p:cNvSpPr>
          <p:nvPr>
            <p:ph idx="1"/>
          </p:nvPr>
        </p:nvSpPr>
        <p:spPr>
          <a:xfrm>
            <a:off x="457200" y="1175727"/>
            <a:ext cx="8229600" cy="5283688"/>
          </a:xfrm>
        </p:spPr>
        <p:txBody>
          <a:bodyPr>
            <a:noAutofit/>
          </a:bodyPr>
          <a:lstStyle/>
          <a:p>
            <a:pPr marL="0" indent="0" eaLnBrk="1" hangingPunct="1">
              <a:lnSpc>
                <a:spcPct val="80000"/>
              </a:lnSpc>
              <a:buFont typeface="Arial" charset="0"/>
              <a:buNone/>
            </a:pPr>
            <a:r>
              <a:rPr lang="en-GB" sz="3600" b="1" dirty="0" smtClean="0">
                <a:solidFill>
                  <a:srgbClr val="0070C0"/>
                </a:solidFill>
                <a:latin typeface="Calibri" pitchFamily="34" charset="0"/>
                <a:cs typeface="Arial" charset="0"/>
              </a:rPr>
              <a:t>S</a:t>
            </a:r>
            <a:r>
              <a:rPr lang="en-GB" sz="2000" dirty="0" smtClean="0">
                <a:solidFill>
                  <a:srgbClr val="0070C0"/>
                </a:solidFill>
                <a:latin typeface="Calibri" pitchFamily="34" charset="0"/>
                <a:cs typeface="Arial" charset="0"/>
              </a:rPr>
              <a:t> - </a:t>
            </a:r>
            <a:r>
              <a:rPr lang="en-GB" sz="2000" b="1" dirty="0" smtClean="0">
                <a:solidFill>
                  <a:srgbClr val="0070C0"/>
                </a:solidFill>
                <a:latin typeface="Calibri" pitchFamily="34" charset="0"/>
                <a:cs typeface="Arial" charset="0"/>
              </a:rPr>
              <a:t>Senior </a:t>
            </a:r>
            <a:r>
              <a:rPr lang="en-GB" sz="2000" b="1" dirty="0" smtClean="0">
                <a:solidFill>
                  <a:srgbClr val="0070C0"/>
                </a:solidFill>
                <a:latin typeface="Calibri" pitchFamily="34" charset="0"/>
                <a:cs typeface="Arial" charset="0"/>
              </a:rPr>
              <a:t>Review</a:t>
            </a:r>
            <a:r>
              <a:rPr lang="en-GB" sz="1900" dirty="0" smtClean="0">
                <a:solidFill>
                  <a:srgbClr val="0070C0"/>
                </a:solidFill>
                <a:latin typeface="Calibri" pitchFamily="34" charset="0"/>
                <a:cs typeface="Arial" charset="0"/>
              </a:rPr>
              <a:t>.</a:t>
            </a:r>
            <a:r>
              <a:rPr lang="en-GB" sz="1900" dirty="0" smtClean="0">
                <a:solidFill>
                  <a:srgbClr val="0070C0"/>
                </a:solidFill>
                <a:latin typeface="Calibri" pitchFamily="34" charset="0"/>
                <a:cs typeface="Arial" charset="0"/>
              </a:rPr>
              <a:t> All </a:t>
            </a:r>
            <a:r>
              <a:rPr lang="en-GB" sz="1900" dirty="0" smtClean="0">
                <a:solidFill>
                  <a:srgbClr val="0070C0"/>
                </a:solidFill>
                <a:latin typeface="Calibri" pitchFamily="34" charset="0"/>
                <a:cs typeface="Arial" charset="0"/>
              </a:rPr>
              <a:t>patients will have a Consultant Review before </a:t>
            </a:r>
            <a:r>
              <a:rPr lang="en-GB" sz="1900" dirty="0" smtClean="0">
                <a:solidFill>
                  <a:srgbClr val="0070C0"/>
                </a:solidFill>
                <a:latin typeface="Calibri" pitchFamily="34" charset="0"/>
                <a:cs typeface="Arial" charset="0"/>
              </a:rPr>
              <a:t>midday.</a:t>
            </a:r>
            <a:endParaRPr lang="en-GB" sz="1900" dirty="0" smtClean="0">
              <a:solidFill>
                <a:srgbClr val="0070C0"/>
              </a:solidFill>
              <a:latin typeface="Calibri" pitchFamily="34" charset="0"/>
              <a:cs typeface="Arial" charset="0"/>
            </a:endParaRPr>
          </a:p>
          <a:p>
            <a:pPr marL="0" indent="0" eaLnBrk="1" hangingPunct="1">
              <a:lnSpc>
                <a:spcPct val="80000"/>
              </a:lnSpc>
              <a:buFont typeface="Arial" charset="0"/>
              <a:buNone/>
            </a:pPr>
            <a:r>
              <a:rPr lang="en-GB" sz="3600" b="1" dirty="0" smtClean="0">
                <a:solidFill>
                  <a:srgbClr val="0070C0"/>
                </a:solidFill>
                <a:latin typeface="Calibri" pitchFamily="34" charset="0"/>
                <a:cs typeface="Arial" charset="0"/>
              </a:rPr>
              <a:t>A</a:t>
            </a:r>
            <a:r>
              <a:rPr lang="en-GB" sz="2000" dirty="0" smtClean="0">
                <a:solidFill>
                  <a:srgbClr val="0070C0"/>
                </a:solidFill>
                <a:latin typeface="Calibri" pitchFamily="34" charset="0"/>
                <a:cs typeface="Arial" charset="0"/>
              </a:rPr>
              <a:t> - </a:t>
            </a:r>
            <a:r>
              <a:rPr lang="en-GB" sz="2000" b="1" dirty="0" smtClean="0">
                <a:solidFill>
                  <a:srgbClr val="0070C0"/>
                </a:solidFill>
                <a:latin typeface="Calibri" pitchFamily="34" charset="0"/>
                <a:cs typeface="Arial" charset="0"/>
              </a:rPr>
              <a:t>All patients </a:t>
            </a:r>
            <a:r>
              <a:rPr lang="en-GB" sz="2000" dirty="0" smtClean="0">
                <a:solidFill>
                  <a:srgbClr val="0070C0"/>
                </a:solidFill>
                <a:latin typeface="Calibri" pitchFamily="34" charset="0"/>
                <a:cs typeface="Arial" charset="0"/>
              </a:rPr>
              <a:t>will have </a:t>
            </a:r>
            <a:r>
              <a:rPr lang="en-GB" sz="2000" dirty="0" smtClean="0">
                <a:solidFill>
                  <a:srgbClr val="0070C0"/>
                </a:solidFill>
                <a:latin typeface="Calibri" pitchFamily="34" charset="0"/>
                <a:cs typeface="Arial" charset="0"/>
              </a:rPr>
              <a:t>an </a:t>
            </a:r>
            <a:r>
              <a:rPr lang="en-GB" sz="2000" b="1" dirty="0" smtClean="0">
                <a:solidFill>
                  <a:srgbClr val="0070C0"/>
                </a:solidFill>
                <a:latin typeface="Calibri" pitchFamily="34" charset="0"/>
                <a:cs typeface="Arial" charset="0"/>
              </a:rPr>
              <a:t>Expected </a:t>
            </a:r>
            <a:r>
              <a:rPr lang="en-GB" sz="2000" b="1" dirty="0" smtClean="0">
                <a:solidFill>
                  <a:srgbClr val="0070C0"/>
                </a:solidFill>
                <a:latin typeface="Calibri" pitchFamily="34" charset="0"/>
                <a:cs typeface="Arial" charset="0"/>
              </a:rPr>
              <a:t>Discharge Date </a:t>
            </a:r>
            <a:r>
              <a:rPr lang="en-GB" sz="1900" dirty="0" smtClean="0">
                <a:solidFill>
                  <a:srgbClr val="0070C0"/>
                </a:solidFill>
                <a:latin typeface="Calibri" pitchFamily="34" charset="0"/>
                <a:cs typeface="Arial" charset="0"/>
              </a:rPr>
              <a:t>(that patients are made aware of) based on the medically suitable for discharge status agreed by </a:t>
            </a:r>
            <a:r>
              <a:rPr lang="en-GB" sz="1900" dirty="0" smtClean="0">
                <a:solidFill>
                  <a:srgbClr val="0070C0"/>
                </a:solidFill>
                <a:latin typeface="Calibri" pitchFamily="34" charset="0"/>
                <a:cs typeface="Arial" charset="0"/>
              </a:rPr>
              <a:t>clinical </a:t>
            </a:r>
            <a:r>
              <a:rPr lang="en-GB" sz="1900" dirty="0" smtClean="0">
                <a:solidFill>
                  <a:srgbClr val="0070C0"/>
                </a:solidFill>
                <a:latin typeface="Calibri" pitchFamily="34" charset="0"/>
                <a:cs typeface="Arial" charset="0"/>
              </a:rPr>
              <a:t>teams.</a:t>
            </a:r>
          </a:p>
          <a:p>
            <a:pPr marL="0" indent="0" eaLnBrk="1" hangingPunct="1">
              <a:lnSpc>
                <a:spcPct val="80000"/>
              </a:lnSpc>
              <a:buFont typeface="Arial" charset="0"/>
              <a:buNone/>
            </a:pPr>
            <a:r>
              <a:rPr lang="en-GB" sz="3600" b="1" dirty="0" smtClean="0">
                <a:solidFill>
                  <a:srgbClr val="0070C0"/>
                </a:solidFill>
                <a:latin typeface="Calibri" pitchFamily="34" charset="0"/>
                <a:cs typeface="Arial" charset="0"/>
              </a:rPr>
              <a:t>F</a:t>
            </a:r>
            <a:r>
              <a:rPr lang="en-GB" sz="2000" dirty="0" smtClean="0">
                <a:solidFill>
                  <a:srgbClr val="0070C0"/>
                </a:solidFill>
                <a:latin typeface="Calibri" pitchFamily="34" charset="0"/>
                <a:cs typeface="Arial" charset="0"/>
              </a:rPr>
              <a:t> - </a:t>
            </a:r>
            <a:r>
              <a:rPr lang="en-GB" sz="2000" b="1" dirty="0" smtClean="0">
                <a:solidFill>
                  <a:srgbClr val="0070C0"/>
                </a:solidFill>
                <a:latin typeface="Calibri" pitchFamily="34" charset="0"/>
                <a:cs typeface="Arial" charset="0"/>
              </a:rPr>
              <a:t>Flow of patients </a:t>
            </a:r>
            <a:r>
              <a:rPr lang="en-GB" sz="1900" dirty="0" smtClean="0">
                <a:solidFill>
                  <a:srgbClr val="0070C0"/>
                </a:solidFill>
                <a:latin typeface="Calibri" pitchFamily="34" charset="0"/>
                <a:cs typeface="Arial" charset="0"/>
              </a:rPr>
              <a:t>will commence at the earlier opportunity (by 10am) from assessment units to inpatient wards. Wards </a:t>
            </a:r>
            <a:r>
              <a:rPr lang="en-GB" sz="1900" dirty="0" smtClean="0">
                <a:solidFill>
                  <a:srgbClr val="0070C0"/>
                </a:solidFill>
                <a:latin typeface="Calibri" pitchFamily="34" charset="0"/>
                <a:cs typeface="Arial" charset="0"/>
              </a:rPr>
              <a:t>(that routinely have patients transferred from assessment units) are </a:t>
            </a:r>
            <a:r>
              <a:rPr lang="en-GB" sz="1900" dirty="0" smtClean="0">
                <a:solidFill>
                  <a:srgbClr val="0070C0"/>
                </a:solidFill>
                <a:latin typeface="Calibri" pitchFamily="34" charset="0"/>
                <a:cs typeface="Arial" charset="0"/>
              </a:rPr>
              <a:t>expected to ‘pull’ the </a:t>
            </a:r>
            <a:r>
              <a:rPr lang="en-GB" sz="1900" dirty="0" smtClean="0">
                <a:solidFill>
                  <a:srgbClr val="0070C0"/>
                </a:solidFill>
                <a:latin typeface="Calibri" pitchFamily="34" charset="0"/>
                <a:cs typeface="Arial" charset="0"/>
              </a:rPr>
              <a:t>first (and correct)  </a:t>
            </a:r>
            <a:r>
              <a:rPr lang="en-GB" sz="1900" dirty="0" smtClean="0">
                <a:solidFill>
                  <a:srgbClr val="0070C0"/>
                </a:solidFill>
                <a:latin typeface="Calibri" pitchFamily="34" charset="0"/>
                <a:cs typeface="Arial" charset="0"/>
              </a:rPr>
              <a:t>patient to their ward before 10am.</a:t>
            </a:r>
          </a:p>
          <a:p>
            <a:pPr marL="0" indent="0" eaLnBrk="1" hangingPunct="1">
              <a:lnSpc>
                <a:spcPct val="80000"/>
              </a:lnSpc>
              <a:buFont typeface="Arial" charset="0"/>
              <a:buNone/>
            </a:pPr>
            <a:r>
              <a:rPr lang="en-GB" sz="3600" b="1" dirty="0" smtClean="0">
                <a:solidFill>
                  <a:srgbClr val="0070C0"/>
                </a:solidFill>
                <a:latin typeface="Calibri" pitchFamily="34" charset="0"/>
                <a:cs typeface="Arial" charset="0"/>
              </a:rPr>
              <a:t>E</a:t>
            </a:r>
            <a:r>
              <a:rPr lang="en-GB" sz="2000" dirty="0" smtClean="0">
                <a:solidFill>
                  <a:srgbClr val="0070C0"/>
                </a:solidFill>
                <a:latin typeface="Calibri" pitchFamily="34" charset="0"/>
                <a:cs typeface="Arial" charset="0"/>
              </a:rPr>
              <a:t> – </a:t>
            </a:r>
            <a:r>
              <a:rPr lang="en-GB" sz="2000" b="1" dirty="0" smtClean="0">
                <a:solidFill>
                  <a:srgbClr val="0070C0"/>
                </a:solidFill>
                <a:latin typeface="Calibri" pitchFamily="34" charset="0"/>
                <a:cs typeface="Arial" charset="0"/>
              </a:rPr>
              <a:t>Early discharge, </a:t>
            </a:r>
            <a:r>
              <a:rPr lang="en-GB" sz="2000" b="1" dirty="0" smtClean="0">
                <a:solidFill>
                  <a:srgbClr val="0070C0"/>
                </a:solidFill>
                <a:latin typeface="Calibri" pitchFamily="34" charset="0"/>
                <a:cs typeface="Arial" charset="0"/>
              </a:rPr>
              <a:t>33% </a:t>
            </a:r>
            <a:r>
              <a:rPr lang="en-GB" sz="1900" dirty="0" smtClean="0">
                <a:solidFill>
                  <a:srgbClr val="0070C0"/>
                </a:solidFill>
                <a:latin typeface="Calibri" pitchFamily="34" charset="0"/>
                <a:cs typeface="Arial" charset="0"/>
              </a:rPr>
              <a:t>of our patients will be discharged from base inpatient wards before midday. TTO’s (medication to take home) for planned discharges should be prescribed and with pharmacy by 3pm the day prior to </a:t>
            </a:r>
            <a:r>
              <a:rPr lang="en-GB" sz="1900" dirty="0" smtClean="0">
                <a:solidFill>
                  <a:srgbClr val="0070C0"/>
                </a:solidFill>
                <a:latin typeface="Calibri" pitchFamily="34" charset="0"/>
                <a:cs typeface="Arial" charset="0"/>
              </a:rPr>
              <a:t>discharge wherever possible to do so.</a:t>
            </a:r>
            <a:endParaRPr lang="en-GB" sz="1900" dirty="0" smtClean="0">
              <a:solidFill>
                <a:srgbClr val="0070C0"/>
              </a:solidFill>
              <a:latin typeface="Calibri" pitchFamily="34" charset="0"/>
              <a:cs typeface="Arial" charset="0"/>
            </a:endParaRPr>
          </a:p>
          <a:p>
            <a:pPr marL="0" indent="0" eaLnBrk="1" hangingPunct="1">
              <a:lnSpc>
                <a:spcPct val="80000"/>
              </a:lnSpc>
              <a:buFont typeface="Arial" charset="0"/>
              <a:buNone/>
            </a:pPr>
            <a:r>
              <a:rPr lang="en-GB" sz="3600" b="1" dirty="0" smtClean="0">
                <a:solidFill>
                  <a:srgbClr val="0070C0"/>
                </a:solidFill>
                <a:latin typeface="Calibri" pitchFamily="34" charset="0"/>
                <a:cs typeface="Arial" charset="0"/>
              </a:rPr>
              <a:t>R</a:t>
            </a:r>
            <a:r>
              <a:rPr lang="en-GB" sz="2000" dirty="0" smtClean="0">
                <a:solidFill>
                  <a:srgbClr val="0070C0"/>
                </a:solidFill>
                <a:latin typeface="Calibri" pitchFamily="34" charset="0"/>
                <a:cs typeface="Arial" charset="0"/>
              </a:rPr>
              <a:t> – </a:t>
            </a:r>
            <a:r>
              <a:rPr lang="en-GB" sz="2000" b="1" dirty="0" smtClean="0">
                <a:solidFill>
                  <a:srgbClr val="0070C0"/>
                </a:solidFill>
                <a:latin typeface="Calibri" pitchFamily="34" charset="0"/>
                <a:cs typeface="Arial" charset="0"/>
              </a:rPr>
              <a:t>Review</a:t>
            </a:r>
            <a:r>
              <a:rPr lang="en-GB" sz="2000" dirty="0" smtClean="0">
                <a:solidFill>
                  <a:srgbClr val="0070C0"/>
                </a:solidFill>
                <a:latin typeface="Calibri" pitchFamily="34" charset="0"/>
                <a:cs typeface="Arial" charset="0"/>
              </a:rPr>
              <a:t>, </a:t>
            </a:r>
            <a:r>
              <a:rPr lang="en-GB" sz="1900" dirty="0" smtClean="0">
                <a:solidFill>
                  <a:srgbClr val="0070C0"/>
                </a:solidFill>
                <a:latin typeface="Calibri" pitchFamily="34" charset="0"/>
                <a:cs typeface="Arial" charset="0"/>
              </a:rPr>
              <a:t>a weekly systematic review of patients with extended lengths of stay ( &gt; 14 days)  to identify the issues and actions required to facilitate discharge. This will be led by </a:t>
            </a:r>
            <a:r>
              <a:rPr lang="en-GB" sz="1900" dirty="0" smtClean="0">
                <a:solidFill>
                  <a:srgbClr val="0070C0"/>
                </a:solidFill>
                <a:latin typeface="Calibri" pitchFamily="34" charset="0"/>
                <a:cs typeface="Arial" charset="0"/>
              </a:rPr>
              <a:t>clinical leaders supported by operational managers who will help remove constraints that lead to unnecessary patient delays.</a:t>
            </a:r>
            <a:endParaRPr lang="en-GB" sz="1900" dirty="0" smtClean="0">
              <a:solidFill>
                <a:srgbClr val="0070C0"/>
              </a:solidFill>
              <a:latin typeface="Calibri" pitchFamily="34" charset="0"/>
              <a:cs typeface="Arial" charset="0"/>
            </a:endParaRPr>
          </a:p>
          <a:p>
            <a:pPr marL="0" indent="0" eaLnBrk="1" hangingPunct="1">
              <a:lnSpc>
                <a:spcPct val="80000"/>
              </a:lnSpc>
              <a:buFont typeface="Arial" charset="0"/>
              <a:buNone/>
            </a:pPr>
            <a:endParaRPr lang="en-GB" sz="2800" dirty="0" smtClean="0">
              <a:latin typeface="Calibri" pitchFamily="34" charset="0"/>
              <a:cs typeface="Arial"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9013" y="35901"/>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9"/>
          <p:cNvSpPr txBox="1">
            <a:spLocks/>
          </p:cNvSpPr>
          <p:nvPr/>
        </p:nvSpPr>
        <p:spPr bwMode="auto">
          <a:xfrm>
            <a:off x="192088" y="94516"/>
            <a:ext cx="9144000" cy="1908175"/>
          </a:xfrm>
          <a:prstGeom prst="rect">
            <a:avLst/>
          </a:prstGeom>
          <a:noFill/>
          <a:ln w="9525">
            <a:noFill/>
            <a:miter lim="800000"/>
            <a:headEnd/>
            <a:tailEnd/>
          </a:ln>
        </p:spPr>
        <p:txBody>
          <a:bodyPr anchor="ctr"/>
          <a:lstStyle/>
          <a:p>
            <a:r>
              <a:rPr lang="en-GB" sz="4000" b="1" dirty="0">
                <a:solidFill>
                  <a:srgbClr val="0070C0"/>
                </a:solidFill>
                <a:latin typeface="Calibri" pitchFamily="34" charset="0"/>
              </a:rPr>
              <a:t> </a:t>
            </a:r>
            <a:r>
              <a:rPr lang="en-GB" sz="3800" b="1" dirty="0">
                <a:solidFill>
                  <a:srgbClr val="0070C0"/>
                </a:solidFill>
                <a:latin typeface="Calibri" pitchFamily="34" charset="0"/>
              </a:rPr>
              <a:t>Senior Review</a:t>
            </a:r>
          </a:p>
        </p:txBody>
      </p:sp>
      <p:sp>
        <p:nvSpPr>
          <p:cNvPr id="18434" name="Rectangle 1"/>
          <p:cNvSpPr>
            <a:spLocks noChangeArrowheads="1"/>
          </p:cNvSpPr>
          <p:nvPr/>
        </p:nvSpPr>
        <p:spPr bwMode="auto">
          <a:xfrm>
            <a:off x="192088" y="1363663"/>
            <a:ext cx="8470900" cy="646112"/>
          </a:xfrm>
          <a:prstGeom prst="rect">
            <a:avLst/>
          </a:prstGeom>
          <a:noFill/>
          <a:ln w="9525">
            <a:noFill/>
            <a:miter lim="800000"/>
            <a:headEnd/>
            <a:tailEnd/>
          </a:ln>
        </p:spPr>
        <p:txBody>
          <a:bodyPr>
            <a:spAutoFit/>
          </a:bodyPr>
          <a:lstStyle/>
          <a:p>
            <a:r>
              <a:rPr lang="en-GB" b="1" i="1" dirty="0">
                <a:solidFill>
                  <a:srgbClr val="0070C0"/>
                </a:solidFill>
                <a:latin typeface="Calibri" pitchFamily="34" charset="0"/>
              </a:rPr>
              <a:t>The Board Round introduces structure to the day to day running of the ward and helps the ward team to manage the patients safely and effectively</a:t>
            </a:r>
          </a:p>
        </p:txBody>
      </p:sp>
      <p:pic>
        <p:nvPicPr>
          <p:cNvPr id="18435"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2122488"/>
            <a:ext cx="576263" cy="576262"/>
          </a:xfrm>
          <a:prstGeom prst="rect">
            <a:avLst/>
          </a:prstGeom>
          <a:noFill/>
          <a:ln w="9525">
            <a:noFill/>
            <a:miter lim="800000"/>
            <a:headEnd/>
            <a:tailEnd/>
          </a:ln>
        </p:spPr>
      </p:pic>
      <p:sp>
        <p:nvSpPr>
          <p:cNvPr id="18436" name="TextBox 2"/>
          <p:cNvSpPr txBox="1">
            <a:spLocks noChangeArrowheads="1"/>
          </p:cNvSpPr>
          <p:nvPr/>
        </p:nvSpPr>
        <p:spPr bwMode="auto">
          <a:xfrm>
            <a:off x="4427538" y="2112963"/>
            <a:ext cx="4259262" cy="923925"/>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Consider sick and unstable patients first – is the patient deteriorating?  What actions are required?</a:t>
            </a:r>
          </a:p>
        </p:txBody>
      </p:sp>
      <p:sp>
        <p:nvSpPr>
          <p:cNvPr id="18437" name="TextBox 24"/>
          <p:cNvSpPr txBox="1">
            <a:spLocks noChangeArrowheads="1"/>
          </p:cNvSpPr>
          <p:nvPr/>
        </p:nvSpPr>
        <p:spPr bwMode="auto">
          <a:xfrm>
            <a:off x="4427538" y="3748088"/>
            <a:ext cx="4259262" cy="923925"/>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Are there any patients to be discharged today/tomorrow?  What needs to be done to ensure they go </a:t>
            </a:r>
            <a:r>
              <a:rPr lang="en-GB" dirty="0" smtClean="0">
                <a:solidFill>
                  <a:srgbClr val="0070C0"/>
                </a:solidFill>
                <a:latin typeface="Calibri" pitchFamily="34" charset="0"/>
              </a:rPr>
              <a:t>before midday?</a:t>
            </a:r>
            <a:endParaRPr lang="en-GB" dirty="0">
              <a:solidFill>
                <a:srgbClr val="0070C0"/>
              </a:solidFill>
              <a:latin typeface="Calibri" pitchFamily="34" charset="0"/>
            </a:endParaRPr>
          </a:p>
        </p:txBody>
      </p:sp>
      <p:sp>
        <p:nvSpPr>
          <p:cNvPr id="18438" name="TextBox 25"/>
          <p:cNvSpPr txBox="1">
            <a:spLocks noChangeArrowheads="1"/>
          </p:cNvSpPr>
          <p:nvPr/>
        </p:nvSpPr>
        <p:spPr bwMode="auto">
          <a:xfrm>
            <a:off x="4427538" y="3036888"/>
            <a:ext cx="4259262" cy="646331"/>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Have new patients been given a </a:t>
            </a:r>
            <a:r>
              <a:rPr lang="en-GB" dirty="0" smtClean="0">
                <a:solidFill>
                  <a:srgbClr val="0070C0"/>
                </a:solidFill>
                <a:latin typeface="Calibri" pitchFamily="34" charset="0"/>
              </a:rPr>
              <a:t>n expected date of discharge </a:t>
            </a:r>
            <a:r>
              <a:rPr lang="en-GB" dirty="0">
                <a:solidFill>
                  <a:srgbClr val="0070C0"/>
                </a:solidFill>
                <a:latin typeface="Calibri" pitchFamily="34" charset="0"/>
              </a:rPr>
              <a:t>that the MDT agree on?</a:t>
            </a:r>
          </a:p>
        </p:txBody>
      </p:sp>
      <p:sp>
        <p:nvSpPr>
          <p:cNvPr id="18439" name="TextBox 26"/>
          <p:cNvSpPr txBox="1">
            <a:spLocks noChangeArrowheads="1"/>
          </p:cNvSpPr>
          <p:nvPr/>
        </p:nvSpPr>
        <p:spPr bwMode="auto">
          <a:xfrm>
            <a:off x="4427538" y="4692650"/>
            <a:ext cx="4259262"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Are there any delays that need to be expedited?</a:t>
            </a:r>
          </a:p>
        </p:txBody>
      </p:sp>
      <p:pic>
        <p:nvPicPr>
          <p:cNvPr id="18440"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3748088"/>
            <a:ext cx="576263" cy="576262"/>
          </a:xfrm>
          <a:prstGeom prst="rect">
            <a:avLst/>
          </a:prstGeom>
          <a:noFill/>
          <a:ln w="9525">
            <a:noFill/>
            <a:miter lim="800000"/>
            <a:headEnd/>
            <a:tailEnd/>
          </a:ln>
        </p:spPr>
      </p:pic>
      <p:pic>
        <p:nvPicPr>
          <p:cNvPr id="18441"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3036888"/>
            <a:ext cx="576263" cy="576262"/>
          </a:xfrm>
          <a:prstGeom prst="rect">
            <a:avLst/>
          </a:prstGeom>
          <a:noFill/>
          <a:ln w="9525">
            <a:noFill/>
            <a:miter lim="800000"/>
            <a:headEnd/>
            <a:tailEnd/>
          </a:ln>
        </p:spPr>
      </p:pic>
      <p:pic>
        <p:nvPicPr>
          <p:cNvPr id="18442"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4695825"/>
            <a:ext cx="576263" cy="574675"/>
          </a:xfrm>
          <a:prstGeom prst="rect">
            <a:avLst/>
          </a:prstGeom>
          <a:noFill/>
          <a:ln w="9525">
            <a:noFill/>
            <a:miter lim="800000"/>
            <a:headEnd/>
            <a:tailEnd/>
          </a:ln>
        </p:spPr>
      </p:pic>
      <p:grpSp>
        <p:nvGrpSpPr>
          <p:cNvPr id="17" name="Group 16"/>
          <p:cNvGrpSpPr>
            <a:grpSpLocks/>
          </p:cNvGrpSpPr>
          <p:nvPr/>
        </p:nvGrpSpPr>
        <p:grpSpPr bwMode="auto">
          <a:xfrm>
            <a:off x="483685" y="2336006"/>
            <a:ext cx="2386013" cy="2824163"/>
            <a:chOff x="2956703" y="1355771"/>
            <a:chExt cx="1310627" cy="1506474"/>
          </a:xfrm>
          <a:solidFill>
            <a:srgbClr val="A00054"/>
          </a:solidFill>
        </p:grpSpPr>
        <p:sp>
          <p:nvSpPr>
            <p:cNvPr id="18" name="Hexagon 17"/>
            <p:cNvSpPr>
              <a:spLocks/>
            </p:cNvSpPr>
            <p:nvPr/>
          </p:nvSpPr>
          <p:spPr bwMode="auto">
            <a:xfrm rot="5400013">
              <a:off x="2858780" y="1453694"/>
              <a:ext cx="1506474" cy="1310627"/>
            </a:xfrm>
            <a:custGeom>
              <a:avLst/>
              <a:gdLst>
                <a:gd name="T0" fmla="*/ 753237 w 1506474"/>
                <a:gd name="T1" fmla="*/ 0 h 1310627"/>
                <a:gd name="T2" fmla="*/ 1506474 w 1506474"/>
                <a:gd name="T3" fmla="*/ 655314 h 1310627"/>
                <a:gd name="T4" fmla="*/ 753237 w 1506474"/>
                <a:gd name="T5" fmla="*/ 1310627 h 1310627"/>
                <a:gd name="T6" fmla="*/ 0 w 1506474"/>
                <a:gd name="T7" fmla="*/ 655314 h 1310627"/>
                <a:gd name="T8" fmla="*/ 1178817 w 1506474"/>
                <a:gd name="T9" fmla="*/ 1310627 h 1310627"/>
                <a:gd name="T10" fmla="*/ 327657 w 1506474"/>
                <a:gd name="T11" fmla="*/ 1310627 h 1310627"/>
                <a:gd name="T12" fmla="*/ 327657 w 1506474"/>
                <a:gd name="T13" fmla="*/ 0 h 1310627"/>
                <a:gd name="T14" fmla="*/ 1178817 w 1506474"/>
                <a:gd name="T15" fmla="*/ 0 h 1310627"/>
                <a:gd name="T16" fmla="*/ 17694720 60000 65536"/>
                <a:gd name="T17" fmla="*/ 0 60000 65536"/>
                <a:gd name="T18" fmla="*/ 5898240 60000 65536"/>
                <a:gd name="T19" fmla="*/ 11796480 60000 65536"/>
                <a:gd name="T20" fmla="*/ 5898240 60000 65536"/>
                <a:gd name="T21" fmla="*/ 5898240 60000 65536"/>
                <a:gd name="T22" fmla="*/ 17694720 60000 65536"/>
                <a:gd name="T23" fmla="*/ 17694720 60000 65536"/>
                <a:gd name="T24" fmla="*/ 234758 w 1506474"/>
                <a:gd name="T25" fmla="*/ 204239 h 1310627"/>
                <a:gd name="T26" fmla="*/ 1271716 w 1506474"/>
                <a:gd name="T27" fmla="*/ 1106388 h 13106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6474" h="1310627">
                  <a:moveTo>
                    <a:pt x="0" y="655314"/>
                  </a:moveTo>
                  <a:lnTo>
                    <a:pt x="327657" y="0"/>
                  </a:lnTo>
                  <a:lnTo>
                    <a:pt x="1178817" y="0"/>
                  </a:lnTo>
                  <a:lnTo>
                    <a:pt x="1506474" y="655314"/>
                  </a:lnTo>
                  <a:lnTo>
                    <a:pt x="1178817" y="1310627"/>
                  </a:lnTo>
                  <a:lnTo>
                    <a:pt x="327657" y="1310627"/>
                  </a:lnTo>
                  <a:lnTo>
                    <a:pt x="0" y="655314"/>
                  </a:lnTo>
                  <a:close/>
                </a:path>
              </a:pathLst>
            </a:custGeom>
            <a:solidFill>
              <a:schemeClr val="accent1">
                <a:lumMod val="60000"/>
                <a:lumOff val="40000"/>
              </a:schemeClr>
            </a:solidFill>
            <a:ln w="25402">
              <a:solidFill>
                <a:srgbClr val="FFFFFF"/>
              </a:solidFill>
              <a:prstDash val="solid"/>
              <a:round/>
              <a:headEnd/>
              <a:tailEnd/>
            </a:ln>
          </p:spPr>
          <p:txBody>
            <a:bodyPr lIns="0" tIns="0" rIns="0" bIns="0"/>
            <a:lstStyle/>
            <a:p>
              <a:endParaRPr lang="en-US" sz="2400" b="1">
                <a:latin typeface="Arial" panose="020B0604020202020204" pitchFamily="34" charset="0"/>
                <a:cs typeface="Arial" panose="020B0604020202020204" pitchFamily="34" charset="0"/>
              </a:endParaRPr>
            </a:p>
          </p:txBody>
        </p:sp>
        <p:sp>
          <p:nvSpPr>
            <p:cNvPr id="20" name="Hexagon 4"/>
            <p:cNvSpPr/>
            <p:nvPr/>
          </p:nvSpPr>
          <p:spPr>
            <a:xfrm>
              <a:off x="3026788" y="1590337"/>
              <a:ext cx="1162982" cy="1037341"/>
            </a:xfrm>
            <a:prstGeom prst="rect">
              <a:avLst/>
            </a:prstGeom>
            <a:noFill/>
            <a:ln>
              <a:noFill/>
              <a:prstDash val="solid"/>
            </a:ln>
          </p:spPr>
          <p:txBody>
            <a:bodyPr lIns="57150" tIns="57150" rIns="57150" bIns="57150" anchor="ctr" anchorCtr="1"/>
            <a:lstStyle/>
            <a:p>
              <a:pPr algn="ctr" defTabSz="666753" fontAlgn="auto">
                <a:lnSpc>
                  <a:spcPct val="90000"/>
                </a:lnSpc>
                <a:spcBef>
                  <a:spcPts val="0"/>
                </a:spcBef>
                <a:spcAft>
                  <a:spcPts val="800"/>
                </a:spcAft>
                <a:defRPr sz="1800" b="0" i="0" u="none" strike="noStrike" kern="0" cap="none" spc="0" baseline="0">
                  <a:solidFill>
                    <a:srgbClr val="000000"/>
                  </a:solidFill>
                  <a:uFillTx/>
                </a:defRPr>
              </a:pPr>
              <a:r>
                <a:rPr lang="en-GB" sz="2400" b="1" kern="0" dirty="0">
                  <a:solidFill>
                    <a:srgbClr val="FFFFFF"/>
                  </a:solidFill>
                  <a:latin typeface="Arial" panose="020B0604020202020204" pitchFamily="34" charset="0"/>
                  <a:cs typeface="Arial" panose="020B0604020202020204" pitchFamily="34" charset="0"/>
                </a:rPr>
                <a:t>Board Rounds</a:t>
              </a:r>
            </a:p>
            <a:p>
              <a:pPr algn="ctr" defTabSz="666753" fontAlgn="auto">
                <a:lnSpc>
                  <a:spcPct val="90000"/>
                </a:lnSpc>
                <a:spcBef>
                  <a:spcPts val="0"/>
                </a:spcBef>
                <a:spcAft>
                  <a:spcPts val="800"/>
                </a:spcAft>
                <a:defRPr sz="1800" b="0" i="0" u="none" strike="noStrike" kern="0" cap="none" spc="0" baseline="0">
                  <a:solidFill>
                    <a:srgbClr val="000000"/>
                  </a:solidFill>
                  <a:uFillTx/>
                </a:defRPr>
              </a:pPr>
              <a:r>
                <a:rPr lang="en-GB" sz="2400" b="1" kern="0" dirty="0">
                  <a:solidFill>
                    <a:srgbClr val="FFFFFF"/>
                  </a:solidFill>
                  <a:latin typeface="Arial" panose="020B0604020202020204" pitchFamily="34" charset="0"/>
                  <a:cs typeface="Arial" panose="020B0604020202020204" pitchFamily="34" charset="0"/>
                </a:rPr>
                <a:t>Initial </a:t>
              </a:r>
              <a:r>
                <a:rPr lang="en-GB" sz="2400" b="1" kern="0" dirty="0" smtClean="0">
                  <a:solidFill>
                    <a:srgbClr val="FFFFFF"/>
                  </a:solidFill>
                  <a:latin typeface="Arial" panose="020B0604020202020204" pitchFamily="34" charset="0"/>
                  <a:cs typeface="Arial" panose="020B0604020202020204" pitchFamily="34" charset="0"/>
                </a:rPr>
                <a:t>early Review</a:t>
              </a:r>
              <a:endParaRPr lang="en-GB" sz="2400" b="1" kern="0" dirty="0">
                <a:solidFill>
                  <a:srgbClr val="FFFFFF"/>
                </a:solidFill>
                <a:latin typeface="Arial" panose="020B0604020202020204" pitchFamily="34" charset="0"/>
                <a:cs typeface="Arial" panose="020B0604020202020204" pitchFamily="34" charset="0"/>
              </a:endParaRPr>
            </a:p>
          </p:txBody>
        </p:sp>
      </p:gr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4252" y="94517"/>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9"/>
          <p:cNvSpPr txBox="1">
            <a:spLocks/>
          </p:cNvSpPr>
          <p:nvPr/>
        </p:nvSpPr>
        <p:spPr bwMode="auto">
          <a:xfrm>
            <a:off x="192088" y="331665"/>
            <a:ext cx="8785225" cy="1512888"/>
          </a:xfrm>
          <a:prstGeom prst="rect">
            <a:avLst/>
          </a:prstGeom>
          <a:noFill/>
          <a:ln w="9525">
            <a:noFill/>
            <a:miter lim="800000"/>
            <a:headEnd/>
            <a:tailEnd/>
          </a:ln>
        </p:spPr>
        <p:txBody>
          <a:bodyPr anchor="ctr"/>
          <a:lstStyle/>
          <a:p>
            <a:r>
              <a:rPr lang="en-GB" sz="3600" b="1" dirty="0">
                <a:solidFill>
                  <a:srgbClr val="0070C0"/>
                </a:solidFill>
                <a:latin typeface="Calibri" pitchFamily="34" charset="0"/>
              </a:rPr>
              <a:t> </a:t>
            </a:r>
            <a:r>
              <a:rPr lang="en-GB" sz="3800" b="1" dirty="0">
                <a:solidFill>
                  <a:srgbClr val="0070C0"/>
                </a:solidFill>
                <a:latin typeface="Calibri" pitchFamily="34" charset="0"/>
              </a:rPr>
              <a:t>Senior Review</a:t>
            </a:r>
          </a:p>
        </p:txBody>
      </p:sp>
      <p:sp>
        <p:nvSpPr>
          <p:cNvPr id="19459" name="Rectangle 1"/>
          <p:cNvSpPr>
            <a:spLocks noChangeArrowheads="1"/>
          </p:cNvSpPr>
          <p:nvPr/>
        </p:nvSpPr>
        <p:spPr bwMode="auto">
          <a:xfrm>
            <a:off x="374650" y="1476375"/>
            <a:ext cx="8418513" cy="923925"/>
          </a:xfrm>
          <a:prstGeom prst="rect">
            <a:avLst/>
          </a:prstGeom>
          <a:noFill/>
          <a:ln w="9525">
            <a:noFill/>
            <a:miter lim="800000"/>
            <a:headEnd/>
            <a:tailEnd/>
          </a:ln>
        </p:spPr>
        <p:txBody>
          <a:bodyPr>
            <a:spAutoFit/>
          </a:bodyPr>
          <a:lstStyle/>
          <a:p>
            <a:r>
              <a:rPr lang="en-GB" b="1" i="1" dirty="0">
                <a:solidFill>
                  <a:srgbClr val="0070C0"/>
                </a:solidFill>
                <a:latin typeface="Calibri" pitchFamily="34" charset="0"/>
              </a:rPr>
              <a:t>The ward round should promote a consistent organised and disciplined approach to ensure an efficient use of time and resources , ensuring care is coordinated appropriately</a:t>
            </a:r>
          </a:p>
        </p:txBody>
      </p:sp>
      <p:pic>
        <p:nvPicPr>
          <p:cNvPr id="19460"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448050" y="2347913"/>
            <a:ext cx="576263" cy="576262"/>
          </a:xfrm>
          <a:prstGeom prst="rect">
            <a:avLst/>
          </a:prstGeom>
          <a:noFill/>
          <a:ln w="9525">
            <a:noFill/>
            <a:miter lim="800000"/>
            <a:headEnd/>
            <a:tailEnd/>
          </a:ln>
        </p:spPr>
      </p:pic>
      <p:sp>
        <p:nvSpPr>
          <p:cNvPr id="19461" name="TextBox 2"/>
          <p:cNvSpPr txBox="1">
            <a:spLocks noChangeArrowheads="1"/>
          </p:cNvSpPr>
          <p:nvPr/>
        </p:nvSpPr>
        <p:spPr bwMode="auto">
          <a:xfrm>
            <a:off x="4090988" y="2278063"/>
            <a:ext cx="4573587" cy="646112"/>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The ward round should follow the board round in the morning each day</a:t>
            </a:r>
          </a:p>
        </p:txBody>
      </p:sp>
      <p:sp>
        <p:nvSpPr>
          <p:cNvPr id="19462" name="TextBox 24"/>
          <p:cNvSpPr txBox="1">
            <a:spLocks noChangeArrowheads="1"/>
          </p:cNvSpPr>
          <p:nvPr/>
        </p:nvSpPr>
        <p:spPr bwMode="auto">
          <a:xfrm>
            <a:off x="4092575" y="2860675"/>
            <a:ext cx="4573588" cy="1200150"/>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Patients should be seen in a specific order:</a:t>
            </a:r>
          </a:p>
          <a:p>
            <a:pPr marL="742950" lvl="1" indent="-285750">
              <a:buFont typeface="Arial" charset="0"/>
              <a:buChar char="•"/>
            </a:pPr>
            <a:r>
              <a:rPr lang="en-GB" dirty="0">
                <a:solidFill>
                  <a:srgbClr val="0070C0"/>
                </a:solidFill>
                <a:latin typeface="Calibri" pitchFamily="34" charset="0"/>
              </a:rPr>
              <a:t>Sick unstable patients</a:t>
            </a:r>
          </a:p>
          <a:p>
            <a:pPr marL="742950" lvl="1" indent="-285750">
              <a:buFont typeface="Arial" charset="0"/>
              <a:buChar char="•"/>
            </a:pPr>
            <a:r>
              <a:rPr lang="en-GB" dirty="0">
                <a:solidFill>
                  <a:srgbClr val="0070C0"/>
                </a:solidFill>
                <a:latin typeface="Calibri" pitchFamily="34" charset="0"/>
              </a:rPr>
              <a:t>Potential discharges</a:t>
            </a:r>
          </a:p>
          <a:p>
            <a:pPr marL="742950" lvl="1" indent="-285750">
              <a:buFont typeface="Arial" charset="0"/>
              <a:buChar char="•"/>
            </a:pPr>
            <a:r>
              <a:rPr lang="en-GB" dirty="0">
                <a:solidFill>
                  <a:srgbClr val="0070C0"/>
                </a:solidFill>
                <a:latin typeface="Calibri" pitchFamily="34" charset="0"/>
              </a:rPr>
              <a:t>The remaining patients</a:t>
            </a:r>
          </a:p>
        </p:txBody>
      </p:sp>
      <p:sp>
        <p:nvSpPr>
          <p:cNvPr id="19463" name="TextBox 25"/>
          <p:cNvSpPr txBox="1">
            <a:spLocks noChangeArrowheads="1"/>
          </p:cNvSpPr>
          <p:nvPr/>
        </p:nvSpPr>
        <p:spPr bwMode="auto">
          <a:xfrm>
            <a:off x="4090988" y="3965575"/>
            <a:ext cx="4573587"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A record of the round, with clear management plans, should be written in the patient’s notes</a:t>
            </a:r>
          </a:p>
        </p:txBody>
      </p:sp>
      <p:sp>
        <p:nvSpPr>
          <p:cNvPr id="19464" name="TextBox 26"/>
          <p:cNvSpPr txBox="1">
            <a:spLocks noChangeArrowheads="1"/>
          </p:cNvSpPr>
          <p:nvPr/>
        </p:nvSpPr>
        <p:spPr bwMode="auto">
          <a:xfrm>
            <a:off x="4090988" y="4637088"/>
            <a:ext cx="4573587" cy="647700"/>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TTOs </a:t>
            </a:r>
            <a:r>
              <a:rPr lang="en-GB" dirty="0" smtClean="0">
                <a:solidFill>
                  <a:srgbClr val="0070C0"/>
                </a:solidFill>
                <a:latin typeface="Calibri" pitchFamily="34" charset="0"/>
              </a:rPr>
              <a:t>(medication) should </a:t>
            </a:r>
            <a:r>
              <a:rPr lang="en-GB" dirty="0">
                <a:solidFill>
                  <a:srgbClr val="0070C0"/>
                </a:solidFill>
                <a:latin typeface="Calibri" pitchFamily="34" charset="0"/>
              </a:rPr>
              <a:t>be prescribed and diagnostics ordered in real time</a:t>
            </a:r>
          </a:p>
        </p:txBody>
      </p:sp>
      <p:pic>
        <p:nvPicPr>
          <p:cNvPr id="19465"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455988" y="3025775"/>
            <a:ext cx="576262" cy="576263"/>
          </a:xfrm>
          <a:prstGeom prst="rect">
            <a:avLst/>
          </a:prstGeom>
          <a:noFill/>
          <a:ln w="9525">
            <a:noFill/>
            <a:miter lim="800000"/>
            <a:headEnd/>
            <a:tailEnd/>
          </a:ln>
        </p:spPr>
      </p:pic>
      <p:pic>
        <p:nvPicPr>
          <p:cNvPr id="19466"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455988" y="4037013"/>
            <a:ext cx="576262" cy="576262"/>
          </a:xfrm>
          <a:prstGeom prst="rect">
            <a:avLst/>
          </a:prstGeom>
          <a:noFill/>
          <a:ln w="9525">
            <a:noFill/>
            <a:miter lim="800000"/>
            <a:headEnd/>
            <a:tailEnd/>
          </a:ln>
        </p:spPr>
      </p:pic>
      <p:pic>
        <p:nvPicPr>
          <p:cNvPr id="19467"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468688" y="4672013"/>
            <a:ext cx="576262" cy="576262"/>
          </a:xfrm>
          <a:prstGeom prst="rect">
            <a:avLst/>
          </a:prstGeom>
          <a:noFill/>
          <a:ln w="9525">
            <a:noFill/>
            <a:miter lim="800000"/>
            <a:headEnd/>
            <a:tailEnd/>
          </a:ln>
        </p:spPr>
      </p:pic>
      <p:pic>
        <p:nvPicPr>
          <p:cNvPr id="19468"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455988" y="5351463"/>
            <a:ext cx="576262" cy="576262"/>
          </a:xfrm>
          <a:prstGeom prst="rect">
            <a:avLst/>
          </a:prstGeom>
          <a:noFill/>
          <a:ln w="9525">
            <a:noFill/>
            <a:miter lim="800000"/>
            <a:headEnd/>
            <a:tailEnd/>
          </a:ln>
        </p:spPr>
      </p:pic>
      <p:sp>
        <p:nvSpPr>
          <p:cNvPr id="19469" name="Rectangle 15"/>
          <p:cNvSpPr>
            <a:spLocks noChangeArrowheads="1"/>
          </p:cNvSpPr>
          <p:nvPr/>
        </p:nvSpPr>
        <p:spPr bwMode="auto">
          <a:xfrm>
            <a:off x="4067175" y="5248275"/>
            <a:ext cx="4910138"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Identify patients for discharge early discharge tomorrow</a:t>
            </a:r>
          </a:p>
        </p:txBody>
      </p:sp>
      <p:grpSp>
        <p:nvGrpSpPr>
          <p:cNvPr id="17" name="Group 2"/>
          <p:cNvGrpSpPr>
            <a:grpSpLocks/>
          </p:cNvGrpSpPr>
          <p:nvPr/>
        </p:nvGrpSpPr>
        <p:grpSpPr bwMode="auto">
          <a:xfrm>
            <a:off x="622300" y="2483644"/>
            <a:ext cx="2386013" cy="2824162"/>
            <a:chOff x="1521579" y="1397075"/>
            <a:chExt cx="1310627" cy="1506474"/>
          </a:xfrm>
          <a:solidFill>
            <a:srgbClr val="A00054"/>
          </a:solidFill>
        </p:grpSpPr>
        <p:sp>
          <p:nvSpPr>
            <p:cNvPr id="18" name="Hexagon 15"/>
            <p:cNvSpPr>
              <a:spLocks/>
            </p:cNvSpPr>
            <p:nvPr/>
          </p:nvSpPr>
          <p:spPr bwMode="auto">
            <a:xfrm rot="5400013">
              <a:off x="1423656" y="1494998"/>
              <a:ext cx="1506474" cy="1310627"/>
            </a:xfrm>
            <a:custGeom>
              <a:avLst/>
              <a:gdLst>
                <a:gd name="T0" fmla="*/ 753237 w 1506474"/>
                <a:gd name="T1" fmla="*/ 0 h 1310627"/>
                <a:gd name="T2" fmla="*/ 1506474 w 1506474"/>
                <a:gd name="T3" fmla="*/ 655314 h 1310627"/>
                <a:gd name="T4" fmla="*/ 753237 w 1506474"/>
                <a:gd name="T5" fmla="*/ 1310627 h 1310627"/>
                <a:gd name="T6" fmla="*/ 0 w 1506474"/>
                <a:gd name="T7" fmla="*/ 655314 h 1310627"/>
                <a:gd name="T8" fmla="*/ 1178817 w 1506474"/>
                <a:gd name="T9" fmla="*/ 1310627 h 1310627"/>
                <a:gd name="T10" fmla="*/ 327657 w 1506474"/>
                <a:gd name="T11" fmla="*/ 1310627 h 1310627"/>
                <a:gd name="T12" fmla="*/ 327657 w 1506474"/>
                <a:gd name="T13" fmla="*/ 0 h 1310627"/>
                <a:gd name="T14" fmla="*/ 1178817 w 1506474"/>
                <a:gd name="T15" fmla="*/ 0 h 1310627"/>
                <a:gd name="T16" fmla="*/ 17694720 60000 65536"/>
                <a:gd name="T17" fmla="*/ 0 60000 65536"/>
                <a:gd name="T18" fmla="*/ 5898240 60000 65536"/>
                <a:gd name="T19" fmla="*/ 11796480 60000 65536"/>
                <a:gd name="T20" fmla="*/ 5898240 60000 65536"/>
                <a:gd name="T21" fmla="*/ 5898240 60000 65536"/>
                <a:gd name="T22" fmla="*/ 17694720 60000 65536"/>
                <a:gd name="T23" fmla="*/ 17694720 60000 65536"/>
                <a:gd name="T24" fmla="*/ 234758 w 1506474"/>
                <a:gd name="T25" fmla="*/ 204239 h 1310627"/>
                <a:gd name="T26" fmla="*/ 1271716 w 1506474"/>
                <a:gd name="T27" fmla="*/ 1106388 h 13106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6474" h="1310627">
                  <a:moveTo>
                    <a:pt x="0" y="655314"/>
                  </a:moveTo>
                  <a:lnTo>
                    <a:pt x="327657" y="0"/>
                  </a:lnTo>
                  <a:lnTo>
                    <a:pt x="1178817" y="0"/>
                  </a:lnTo>
                  <a:lnTo>
                    <a:pt x="1506474" y="655314"/>
                  </a:lnTo>
                  <a:lnTo>
                    <a:pt x="1178817" y="1310627"/>
                  </a:lnTo>
                  <a:lnTo>
                    <a:pt x="327657" y="1310627"/>
                  </a:lnTo>
                  <a:lnTo>
                    <a:pt x="0" y="655314"/>
                  </a:lnTo>
                  <a:close/>
                </a:path>
              </a:pathLst>
            </a:custGeom>
            <a:solidFill>
              <a:schemeClr val="tx2">
                <a:lumMod val="40000"/>
                <a:lumOff val="60000"/>
              </a:schemeClr>
            </a:solidFill>
            <a:ln w="25402">
              <a:solidFill>
                <a:srgbClr val="FFFFFF"/>
              </a:solidFill>
              <a:prstDash val="solid"/>
              <a:round/>
              <a:headEnd/>
              <a:tailEnd/>
            </a:ln>
          </p:spPr>
          <p:txBody>
            <a:bodyPr lIns="0" tIns="0" rIns="0" bIns="0"/>
            <a:lstStyle/>
            <a:p>
              <a:endParaRPr lang="en-US" sz="2400" b="1">
                <a:latin typeface="Arial" panose="020B0604020202020204" pitchFamily="34" charset="0"/>
                <a:cs typeface="Arial" panose="020B0604020202020204" pitchFamily="34" charset="0"/>
              </a:endParaRPr>
            </a:p>
          </p:txBody>
        </p:sp>
        <p:sp>
          <p:nvSpPr>
            <p:cNvPr id="19" name="Hexagon 6"/>
            <p:cNvSpPr>
              <a:spLocks noChangeArrowheads="1"/>
            </p:cNvSpPr>
            <p:nvPr/>
          </p:nvSpPr>
          <p:spPr bwMode="auto">
            <a:xfrm>
              <a:off x="1725820" y="1631829"/>
              <a:ext cx="902147" cy="1036957"/>
            </a:xfrm>
            <a:prstGeom prst="rect">
              <a:avLst/>
            </a:prstGeom>
            <a:noFill/>
            <a:ln w="9525">
              <a:noFill/>
              <a:miter lim="800000"/>
              <a:headEnd/>
              <a:tailEnd/>
            </a:ln>
          </p:spPr>
          <p:txBody>
            <a:bodyPr lIns="0" tIns="0" rIns="0" bIns="0" anchor="ctr" anchorCtr="1"/>
            <a:lstStyle/>
            <a:p>
              <a:pPr algn="ctr" defTabSz="800100">
                <a:lnSpc>
                  <a:spcPct val="90000"/>
                </a:lnSpc>
                <a:spcAft>
                  <a:spcPts val="800"/>
                </a:spcAft>
              </a:pPr>
              <a:r>
                <a:rPr lang="en-GB" sz="2400" b="1" dirty="0" smtClean="0">
                  <a:solidFill>
                    <a:srgbClr val="FFFFFF"/>
                  </a:solidFill>
                  <a:latin typeface="Arial" panose="020B0604020202020204" pitchFamily="34" charset="0"/>
                  <a:cs typeface="Arial" panose="020B0604020202020204" pitchFamily="34" charset="0"/>
                </a:rPr>
                <a:t>MDT</a:t>
              </a:r>
            </a:p>
            <a:p>
              <a:pPr algn="ctr" defTabSz="800100">
                <a:lnSpc>
                  <a:spcPct val="90000"/>
                </a:lnSpc>
                <a:spcAft>
                  <a:spcPts val="800"/>
                </a:spcAft>
              </a:pPr>
              <a:r>
                <a:rPr lang="en-GB" sz="2400" b="1" dirty="0" smtClean="0">
                  <a:solidFill>
                    <a:srgbClr val="FFFFFF"/>
                  </a:solidFill>
                  <a:latin typeface="Arial" panose="020B0604020202020204" pitchFamily="34" charset="0"/>
                  <a:cs typeface="Arial" panose="020B0604020202020204" pitchFamily="34" charset="0"/>
                </a:rPr>
                <a:t>one-stop</a:t>
              </a:r>
            </a:p>
            <a:p>
              <a:pPr algn="ctr" defTabSz="800100">
                <a:lnSpc>
                  <a:spcPct val="90000"/>
                </a:lnSpc>
                <a:spcAft>
                  <a:spcPts val="800"/>
                </a:spcAft>
              </a:pPr>
              <a:r>
                <a:rPr lang="en-GB" sz="2400" b="1" dirty="0" smtClean="0">
                  <a:solidFill>
                    <a:srgbClr val="FFFFFF"/>
                  </a:solidFill>
                  <a:latin typeface="Arial" panose="020B0604020202020204" pitchFamily="34" charset="0"/>
                  <a:cs typeface="Arial" panose="020B0604020202020204" pitchFamily="34" charset="0"/>
                </a:rPr>
                <a:t>Ward </a:t>
              </a:r>
              <a:r>
                <a:rPr lang="en-GB" sz="2400" b="1" dirty="0">
                  <a:solidFill>
                    <a:srgbClr val="FFFFFF"/>
                  </a:solidFill>
                  <a:latin typeface="Arial" panose="020B0604020202020204" pitchFamily="34" charset="0"/>
                  <a:cs typeface="Arial" panose="020B0604020202020204" pitchFamily="34" charset="0"/>
                </a:rPr>
                <a:t>Rounds</a:t>
              </a:r>
            </a:p>
          </p:txBody>
        </p:sp>
      </p:gr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6" y="45121"/>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itle 19"/>
          <p:cNvSpPr txBox="1">
            <a:spLocks/>
          </p:cNvSpPr>
          <p:nvPr/>
        </p:nvSpPr>
        <p:spPr bwMode="auto">
          <a:xfrm>
            <a:off x="96838" y="-112104"/>
            <a:ext cx="8229600" cy="1908175"/>
          </a:xfrm>
          <a:prstGeom prst="rect">
            <a:avLst/>
          </a:prstGeom>
          <a:noFill/>
          <a:ln w="9525">
            <a:noFill/>
            <a:miter lim="800000"/>
            <a:headEnd/>
            <a:tailEnd/>
          </a:ln>
        </p:spPr>
        <p:txBody>
          <a:bodyPr anchor="ctr"/>
          <a:lstStyle/>
          <a:p>
            <a:r>
              <a:rPr lang="en-GB" sz="3600" b="1" dirty="0" smtClean="0">
                <a:solidFill>
                  <a:srgbClr val="0070C0"/>
                </a:solidFill>
                <a:latin typeface="Calibri" pitchFamily="34" charset="0"/>
              </a:rPr>
              <a:t>ALL Patient </a:t>
            </a:r>
            <a:r>
              <a:rPr lang="en-GB" sz="3600" b="1" dirty="0" smtClean="0">
                <a:solidFill>
                  <a:srgbClr val="0070C0"/>
                </a:solidFill>
                <a:latin typeface="Calibri" pitchFamily="34" charset="0"/>
              </a:rPr>
              <a:t>have an expected date </a:t>
            </a:r>
          </a:p>
          <a:p>
            <a:r>
              <a:rPr lang="en-GB" sz="3600" b="1" dirty="0" smtClean="0">
                <a:solidFill>
                  <a:srgbClr val="0070C0"/>
                </a:solidFill>
                <a:latin typeface="Calibri" pitchFamily="34" charset="0"/>
              </a:rPr>
              <a:t>of discharge</a:t>
            </a:r>
            <a:endParaRPr lang="en-GB" sz="3600" dirty="0">
              <a:solidFill>
                <a:srgbClr val="0070C0"/>
              </a:solidFill>
              <a:latin typeface="Calibri" pitchFamily="34" charset="0"/>
            </a:endParaRPr>
          </a:p>
        </p:txBody>
      </p:sp>
      <p:sp>
        <p:nvSpPr>
          <p:cNvPr id="20482" name="Rectangle 1"/>
          <p:cNvSpPr>
            <a:spLocks noChangeArrowheads="1"/>
          </p:cNvSpPr>
          <p:nvPr/>
        </p:nvSpPr>
        <p:spPr bwMode="auto">
          <a:xfrm>
            <a:off x="482710" y="1473016"/>
            <a:ext cx="7975600" cy="646112"/>
          </a:xfrm>
          <a:prstGeom prst="rect">
            <a:avLst/>
          </a:prstGeom>
          <a:noFill/>
          <a:ln w="9525">
            <a:noFill/>
            <a:miter lim="800000"/>
            <a:headEnd/>
            <a:tailEnd/>
          </a:ln>
        </p:spPr>
        <p:txBody>
          <a:bodyPr>
            <a:spAutoFit/>
          </a:bodyPr>
          <a:lstStyle/>
          <a:p>
            <a:r>
              <a:rPr lang="en-GB" b="1" i="1" dirty="0" smtClean="0">
                <a:solidFill>
                  <a:srgbClr val="0070C0"/>
                </a:solidFill>
                <a:latin typeface="Calibri" pitchFamily="34" charset="0"/>
              </a:rPr>
              <a:t>Expected </a:t>
            </a:r>
            <a:r>
              <a:rPr lang="en-GB" b="1" i="1" dirty="0">
                <a:solidFill>
                  <a:srgbClr val="0070C0"/>
                </a:solidFill>
                <a:latin typeface="Calibri" pitchFamily="34" charset="0"/>
              </a:rPr>
              <a:t>Date of Discharge </a:t>
            </a:r>
            <a:r>
              <a:rPr lang="en-GB" b="1" i="1" dirty="0" smtClean="0">
                <a:solidFill>
                  <a:srgbClr val="0070C0"/>
                </a:solidFill>
                <a:latin typeface="Calibri" pitchFamily="34" charset="0"/>
              </a:rPr>
              <a:t>(</a:t>
            </a:r>
            <a:r>
              <a:rPr lang="en-GB" b="1" i="1" dirty="0">
                <a:solidFill>
                  <a:srgbClr val="0070C0"/>
                </a:solidFill>
                <a:latin typeface="Calibri" pitchFamily="34" charset="0"/>
              </a:rPr>
              <a:t>E</a:t>
            </a:r>
            <a:r>
              <a:rPr lang="en-GB" b="1" i="1" dirty="0" smtClean="0">
                <a:solidFill>
                  <a:srgbClr val="0070C0"/>
                </a:solidFill>
                <a:latin typeface="Calibri" pitchFamily="34" charset="0"/>
              </a:rPr>
              <a:t>DD</a:t>
            </a:r>
            <a:r>
              <a:rPr lang="en-GB" b="1" i="1" dirty="0">
                <a:solidFill>
                  <a:srgbClr val="0070C0"/>
                </a:solidFill>
                <a:latin typeface="Calibri" pitchFamily="34" charset="0"/>
              </a:rPr>
              <a:t>) helps the Hospital to plan and understand its available capacity at all times – it must be up to date</a:t>
            </a:r>
          </a:p>
        </p:txBody>
      </p:sp>
      <p:pic>
        <p:nvPicPr>
          <p:cNvPr id="20483"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2239963"/>
            <a:ext cx="576263" cy="576262"/>
          </a:xfrm>
          <a:prstGeom prst="rect">
            <a:avLst/>
          </a:prstGeom>
          <a:noFill/>
          <a:ln w="9525">
            <a:noFill/>
            <a:miter lim="800000"/>
            <a:headEnd/>
            <a:tailEnd/>
          </a:ln>
        </p:spPr>
      </p:pic>
      <p:sp>
        <p:nvSpPr>
          <p:cNvPr id="20484" name="TextBox 2"/>
          <p:cNvSpPr txBox="1">
            <a:spLocks noChangeArrowheads="1"/>
          </p:cNvSpPr>
          <p:nvPr/>
        </p:nvSpPr>
        <p:spPr bwMode="auto">
          <a:xfrm>
            <a:off x="4427538" y="2232025"/>
            <a:ext cx="4259262"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Has the patient’s </a:t>
            </a:r>
            <a:r>
              <a:rPr lang="en-GB" dirty="0">
                <a:solidFill>
                  <a:srgbClr val="0070C0"/>
                </a:solidFill>
                <a:latin typeface="Calibri" pitchFamily="34" charset="0"/>
              </a:rPr>
              <a:t>E</a:t>
            </a:r>
            <a:r>
              <a:rPr lang="en-GB" dirty="0" smtClean="0">
                <a:solidFill>
                  <a:srgbClr val="0070C0"/>
                </a:solidFill>
                <a:latin typeface="Calibri" pitchFamily="34" charset="0"/>
              </a:rPr>
              <a:t>DD </a:t>
            </a:r>
            <a:r>
              <a:rPr lang="en-GB" dirty="0">
                <a:solidFill>
                  <a:srgbClr val="0070C0"/>
                </a:solidFill>
                <a:latin typeface="Calibri" pitchFamily="34" charset="0"/>
              </a:rPr>
              <a:t>been set within 24 hours of admission?</a:t>
            </a:r>
          </a:p>
        </p:txBody>
      </p:sp>
      <p:sp>
        <p:nvSpPr>
          <p:cNvPr id="20485" name="TextBox 24"/>
          <p:cNvSpPr txBox="1">
            <a:spLocks noChangeArrowheads="1"/>
          </p:cNvSpPr>
          <p:nvPr/>
        </p:nvSpPr>
        <p:spPr bwMode="auto">
          <a:xfrm>
            <a:off x="4427538" y="3937000"/>
            <a:ext cx="4259262"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Has the  </a:t>
            </a:r>
            <a:r>
              <a:rPr lang="en-GB" dirty="0">
                <a:solidFill>
                  <a:srgbClr val="0070C0"/>
                </a:solidFill>
                <a:latin typeface="Calibri" pitchFamily="34" charset="0"/>
              </a:rPr>
              <a:t>E</a:t>
            </a:r>
            <a:r>
              <a:rPr lang="en-GB" dirty="0" smtClean="0">
                <a:solidFill>
                  <a:srgbClr val="0070C0"/>
                </a:solidFill>
                <a:latin typeface="Calibri" pitchFamily="34" charset="0"/>
              </a:rPr>
              <a:t>DD </a:t>
            </a:r>
            <a:r>
              <a:rPr lang="en-GB" dirty="0">
                <a:solidFill>
                  <a:srgbClr val="0070C0"/>
                </a:solidFill>
                <a:latin typeface="Calibri" pitchFamily="34" charset="0"/>
              </a:rPr>
              <a:t>been reviewed and, if necessary, updated each day?</a:t>
            </a:r>
          </a:p>
        </p:txBody>
      </p:sp>
      <p:sp>
        <p:nvSpPr>
          <p:cNvPr id="20486" name="TextBox 25"/>
          <p:cNvSpPr txBox="1">
            <a:spLocks noChangeArrowheads="1"/>
          </p:cNvSpPr>
          <p:nvPr/>
        </p:nvSpPr>
        <p:spPr bwMode="auto">
          <a:xfrm>
            <a:off x="4427538" y="2960688"/>
            <a:ext cx="4259262" cy="915987"/>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Is the </a:t>
            </a:r>
            <a:r>
              <a:rPr lang="en-GB" dirty="0">
                <a:solidFill>
                  <a:srgbClr val="0070C0"/>
                </a:solidFill>
                <a:latin typeface="Calibri" pitchFamily="34" charset="0"/>
              </a:rPr>
              <a:t>E</a:t>
            </a:r>
            <a:r>
              <a:rPr lang="en-GB" dirty="0" smtClean="0">
                <a:solidFill>
                  <a:srgbClr val="0070C0"/>
                </a:solidFill>
                <a:latin typeface="Calibri" pitchFamily="34" charset="0"/>
              </a:rPr>
              <a:t>DD </a:t>
            </a:r>
            <a:r>
              <a:rPr lang="en-GB" dirty="0">
                <a:solidFill>
                  <a:srgbClr val="0070C0"/>
                </a:solidFill>
                <a:latin typeface="Calibri" pitchFamily="34" charset="0"/>
              </a:rPr>
              <a:t>realistic and does it reflect the actual date and time the patient is expected to go home?</a:t>
            </a:r>
          </a:p>
        </p:txBody>
      </p:sp>
      <p:sp>
        <p:nvSpPr>
          <p:cNvPr id="20487" name="TextBox 26"/>
          <p:cNvSpPr txBox="1">
            <a:spLocks noChangeArrowheads="1"/>
          </p:cNvSpPr>
          <p:nvPr/>
        </p:nvSpPr>
        <p:spPr bwMode="auto">
          <a:xfrm>
            <a:off x="4427538" y="4618038"/>
            <a:ext cx="4259262" cy="923330"/>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Is the patient aware of the </a:t>
            </a:r>
            <a:r>
              <a:rPr lang="en-GB" b="1" dirty="0">
                <a:solidFill>
                  <a:srgbClr val="0070C0"/>
                </a:solidFill>
                <a:latin typeface="Calibri" pitchFamily="34" charset="0"/>
              </a:rPr>
              <a:t>date and time </a:t>
            </a:r>
            <a:r>
              <a:rPr lang="en-GB" dirty="0">
                <a:solidFill>
                  <a:srgbClr val="0070C0"/>
                </a:solidFill>
                <a:latin typeface="Calibri" pitchFamily="34" charset="0"/>
              </a:rPr>
              <a:t>they are expected to go home</a:t>
            </a:r>
            <a:r>
              <a:rPr lang="en-GB" dirty="0" smtClean="0">
                <a:solidFill>
                  <a:srgbClr val="0070C0"/>
                </a:solidFill>
                <a:latin typeface="Calibri" pitchFamily="34" charset="0"/>
              </a:rPr>
              <a:t>? Have they been given a welcome </a:t>
            </a:r>
            <a:r>
              <a:rPr lang="en-GB" dirty="0" smtClean="0">
                <a:solidFill>
                  <a:srgbClr val="0070C0"/>
                </a:solidFill>
                <a:latin typeface="Calibri" pitchFamily="34" charset="0"/>
              </a:rPr>
              <a:t>card  or letter?</a:t>
            </a:r>
            <a:endParaRPr lang="en-GB" dirty="0">
              <a:solidFill>
                <a:srgbClr val="0070C0"/>
              </a:solidFill>
              <a:latin typeface="Calibri" pitchFamily="34" charset="0"/>
            </a:endParaRPr>
          </a:p>
        </p:txBody>
      </p:sp>
      <p:pic>
        <p:nvPicPr>
          <p:cNvPr id="20488"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2960688"/>
            <a:ext cx="576263" cy="576262"/>
          </a:xfrm>
          <a:prstGeom prst="rect">
            <a:avLst/>
          </a:prstGeom>
          <a:noFill/>
          <a:ln w="9525">
            <a:noFill/>
            <a:miter lim="800000"/>
            <a:headEnd/>
            <a:tailEnd/>
          </a:ln>
        </p:spPr>
      </p:pic>
      <p:pic>
        <p:nvPicPr>
          <p:cNvPr id="20489"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3917950"/>
            <a:ext cx="576263" cy="576263"/>
          </a:xfrm>
          <a:prstGeom prst="rect">
            <a:avLst/>
          </a:prstGeom>
          <a:noFill/>
          <a:ln w="9525">
            <a:noFill/>
            <a:miter lim="800000"/>
            <a:headEnd/>
            <a:tailEnd/>
          </a:ln>
        </p:spPr>
      </p:pic>
      <p:pic>
        <p:nvPicPr>
          <p:cNvPr id="20490"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4629150"/>
            <a:ext cx="576263" cy="576263"/>
          </a:xfrm>
          <a:prstGeom prst="rect">
            <a:avLst/>
          </a:prstGeom>
          <a:noFill/>
          <a:ln w="9525">
            <a:noFill/>
            <a:miter lim="800000"/>
            <a:headEnd/>
            <a:tailEnd/>
          </a:ln>
        </p:spPr>
      </p:pic>
      <p:grpSp>
        <p:nvGrpSpPr>
          <p:cNvPr id="15" name="Group 14"/>
          <p:cNvGrpSpPr/>
          <p:nvPr/>
        </p:nvGrpSpPr>
        <p:grpSpPr>
          <a:xfrm>
            <a:off x="482716" y="2381251"/>
            <a:ext cx="2376488" cy="2824162"/>
            <a:chOff x="445123" y="2297108"/>
            <a:chExt cx="2376488" cy="2824162"/>
          </a:xfrm>
          <a:solidFill>
            <a:srgbClr val="5BBF21"/>
          </a:solidFill>
        </p:grpSpPr>
        <p:sp>
          <p:nvSpPr>
            <p:cNvPr id="16" name="Hexagon 11"/>
            <p:cNvSpPr>
              <a:spLocks/>
            </p:cNvSpPr>
            <p:nvPr/>
          </p:nvSpPr>
          <p:spPr bwMode="auto">
            <a:xfrm rot="5400013">
              <a:off x="221286" y="2520945"/>
              <a:ext cx="2824162" cy="2376488"/>
            </a:xfrm>
            <a:custGeom>
              <a:avLst/>
              <a:gdLst>
                <a:gd name="T0" fmla="*/ 753237 w 1506474"/>
                <a:gd name="T1" fmla="*/ 0 h 1310627"/>
                <a:gd name="T2" fmla="*/ 1506474 w 1506474"/>
                <a:gd name="T3" fmla="*/ 655314 h 1310627"/>
                <a:gd name="T4" fmla="*/ 753237 w 1506474"/>
                <a:gd name="T5" fmla="*/ 1310627 h 1310627"/>
                <a:gd name="T6" fmla="*/ 0 w 1506474"/>
                <a:gd name="T7" fmla="*/ 655314 h 1310627"/>
                <a:gd name="T8" fmla="*/ 1178817 w 1506474"/>
                <a:gd name="T9" fmla="*/ 1310627 h 1310627"/>
                <a:gd name="T10" fmla="*/ 327657 w 1506474"/>
                <a:gd name="T11" fmla="*/ 1310627 h 1310627"/>
                <a:gd name="T12" fmla="*/ 327657 w 1506474"/>
                <a:gd name="T13" fmla="*/ 0 h 1310627"/>
                <a:gd name="T14" fmla="*/ 1178817 w 1506474"/>
                <a:gd name="T15" fmla="*/ 0 h 1310627"/>
                <a:gd name="T16" fmla="*/ 17694720 60000 65536"/>
                <a:gd name="T17" fmla="*/ 0 60000 65536"/>
                <a:gd name="T18" fmla="*/ 5898240 60000 65536"/>
                <a:gd name="T19" fmla="*/ 11796480 60000 65536"/>
                <a:gd name="T20" fmla="*/ 5898240 60000 65536"/>
                <a:gd name="T21" fmla="*/ 5898240 60000 65536"/>
                <a:gd name="T22" fmla="*/ 17694720 60000 65536"/>
                <a:gd name="T23" fmla="*/ 17694720 60000 65536"/>
                <a:gd name="T24" fmla="*/ 234758 w 1506474"/>
                <a:gd name="T25" fmla="*/ 204239 h 1310627"/>
                <a:gd name="T26" fmla="*/ 1271716 w 1506474"/>
                <a:gd name="T27" fmla="*/ 1106388 h 13106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6474" h="1310627">
                  <a:moveTo>
                    <a:pt x="0" y="655314"/>
                  </a:moveTo>
                  <a:lnTo>
                    <a:pt x="327657" y="0"/>
                  </a:lnTo>
                  <a:lnTo>
                    <a:pt x="1178817" y="0"/>
                  </a:lnTo>
                  <a:lnTo>
                    <a:pt x="1506474" y="655314"/>
                  </a:lnTo>
                  <a:lnTo>
                    <a:pt x="1178817" y="1310627"/>
                  </a:lnTo>
                  <a:lnTo>
                    <a:pt x="327657" y="1310627"/>
                  </a:lnTo>
                  <a:lnTo>
                    <a:pt x="0" y="655314"/>
                  </a:lnTo>
                  <a:close/>
                </a:path>
              </a:pathLst>
            </a:custGeom>
            <a:solidFill>
              <a:schemeClr val="tx2">
                <a:lumMod val="75000"/>
              </a:schemeClr>
            </a:solidFill>
            <a:ln w="25402">
              <a:solidFill>
                <a:srgbClr val="FFFFFF"/>
              </a:solidFill>
              <a:prstDash val="solid"/>
              <a:round/>
              <a:headEnd/>
              <a:tailEnd/>
            </a:ln>
          </p:spPr>
          <p:txBody>
            <a:bodyPr lIns="0" tIns="0" rIns="0" bIns="0"/>
            <a:lstStyle/>
            <a:p>
              <a:endParaRPr lang="en-US" sz="2400" b="1">
                <a:latin typeface="Arial" panose="020B0604020202020204" pitchFamily="34" charset="0"/>
                <a:cs typeface="Arial" panose="020B0604020202020204" pitchFamily="34" charset="0"/>
              </a:endParaRPr>
            </a:p>
          </p:txBody>
        </p:sp>
        <p:sp>
          <p:nvSpPr>
            <p:cNvPr id="17" name="Hexagon 10"/>
            <p:cNvSpPr/>
            <p:nvPr/>
          </p:nvSpPr>
          <p:spPr>
            <a:xfrm>
              <a:off x="685800" y="2736850"/>
              <a:ext cx="1812925" cy="1944688"/>
            </a:xfrm>
            <a:prstGeom prst="rect">
              <a:avLst/>
            </a:prstGeom>
            <a:noFill/>
            <a:ln>
              <a:noFill/>
              <a:prstDash val="solid"/>
            </a:ln>
          </p:spPr>
          <p:txBody>
            <a:bodyPr lIns="0" tIns="0" rIns="0" bIns="0" anchor="ctr" anchorCtr="1"/>
            <a:lstStyle/>
            <a:p>
              <a:pPr algn="ctr" defTabSz="755650">
                <a:lnSpc>
                  <a:spcPct val="90000"/>
                </a:lnSpc>
                <a:spcAft>
                  <a:spcPts val="800"/>
                </a:spcAft>
              </a:pPr>
              <a:r>
                <a:rPr lang="en-GB" sz="2400" b="1" dirty="0" smtClean="0">
                  <a:solidFill>
                    <a:srgbClr val="FFFFFF"/>
                  </a:solidFill>
                  <a:latin typeface="Arial" panose="020B0604020202020204" pitchFamily="34" charset="0"/>
                  <a:cs typeface="Arial" panose="020B0604020202020204" pitchFamily="34" charset="0"/>
                </a:rPr>
                <a:t>Expected </a:t>
              </a:r>
              <a:r>
                <a:rPr lang="en-GB" sz="2400" b="1" dirty="0">
                  <a:solidFill>
                    <a:srgbClr val="FFFFFF"/>
                  </a:solidFill>
                  <a:latin typeface="Arial" panose="020B0604020202020204" pitchFamily="34" charset="0"/>
                  <a:cs typeface="Arial" panose="020B0604020202020204" pitchFamily="34" charset="0"/>
                </a:rPr>
                <a:t>Date of Discharge (EDD)</a:t>
              </a:r>
            </a:p>
          </p:txBody>
        </p:sp>
      </p:gr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5974" y="94517"/>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9"/>
          <p:cNvSpPr txBox="1">
            <a:spLocks/>
          </p:cNvSpPr>
          <p:nvPr/>
        </p:nvSpPr>
        <p:spPr bwMode="auto">
          <a:xfrm>
            <a:off x="338138" y="0"/>
            <a:ext cx="8229600" cy="1663700"/>
          </a:xfrm>
          <a:prstGeom prst="rect">
            <a:avLst/>
          </a:prstGeom>
          <a:noFill/>
          <a:ln w="9525">
            <a:noFill/>
            <a:miter lim="800000"/>
            <a:headEnd/>
            <a:tailEnd/>
          </a:ln>
        </p:spPr>
        <p:txBody>
          <a:bodyPr anchor="ctr"/>
          <a:lstStyle/>
          <a:p>
            <a:r>
              <a:rPr lang="en-GB" sz="3800" b="1" dirty="0">
                <a:solidFill>
                  <a:srgbClr val="0070C0"/>
                </a:solidFill>
                <a:latin typeface="Calibri" pitchFamily="34" charset="0"/>
              </a:rPr>
              <a:t>Flow early from </a:t>
            </a:r>
            <a:r>
              <a:rPr lang="en-GB" sz="3800" b="1" dirty="0" smtClean="0">
                <a:solidFill>
                  <a:srgbClr val="0070C0"/>
                </a:solidFill>
                <a:latin typeface="Calibri" pitchFamily="34" charset="0"/>
              </a:rPr>
              <a:t>assessment units</a:t>
            </a:r>
            <a:endParaRPr lang="en-GB" sz="3800" b="1" dirty="0">
              <a:solidFill>
                <a:srgbClr val="0070C0"/>
              </a:solidFill>
              <a:latin typeface="Calibri" pitchFamily="34" charset="0"/>
            </a:endParaRPr>
          </a:p>
        </p:txBody>
      </p:sp>
      <p:sp>
        <p:nvSpPr>
          <p:cNvPr id="22530" name="Rectangle 1"/>
          <p:cNvSpPr>
            <a:spLocks noChangeArrowheads="1"/>
          </p:cNvSpPr>
          <p:nvPr/>
        </p:nvSpPr>
        <p:spPr bwMode="auto">
          <a:xfrm>
            <a:off x="360363" y="1352365"/>
            <a:ext cx="8220075" cy="923330"/>
          </a:xfrm>
          <a:prstGeom prst="rect">
            <a:avLst/>
          </a:prstGeom>
          <a:noFill/>
          <a:ln w="9525">
            <a:noFill/>
            <a:miter lim="800000"/>
            <a:headEnd/>
            <a:tailEnd/>
          </a:ln>
        </p:spPr>
        <p:txBody>
          <a:bodyPr>
            <a:spAutoFit/>
          </a:bodyPr>
          <a:lstStyle/>
          <a:p>
            <a:r>
              <a:rPr lang="en-GB" b="1" i="1" dirty="0">
                <a:solidFill>
                  <a:srgbClr val="0070C0"/>
                </a:solidFill>
                <a:latin typeface="Calibri" pitchFamily="34" charset="0"/>
              </a:rPr>
              <a:t>Wards that routinely have patients transferred to them from assessment units on a daily basis will </a:t>
            </a:r>
            <a:r>
              <a:rPr lang="en-GB" b="1" i="1" dirty="0" smtClean="0">
                <a:solidFill>
                  <a:srgbClr val="0070C0"/>
                </a:solidFill>
                <a:latin typeface="Calibri" pitchFamily="34" charset="0"/>
              </a:rPr>
              <a:t>‘pull’ </a:t>
            </a:r>
            <a:r>
              <a:rPr lang="en-GB" b="1" i="1" dirty="0" smtClean="0">
                <a:solidFill>
                  <a:srgbClr val="0070C0"/>
                </a:solidFill>
                <a:latin typeface="Calibri" pitchFamily="34" charset="0"/>
              </a:rPr>
              <a:t>the first (and correct)</a:t>
            </a:r>
            <a:r>
              <a:rPr lang="en-GB" b="1" i="1" dirty="0" smtClean="0">
                <a:solidFill>
                  <a:srgbClr val="0070C0"/>
                </a:solidFill>
                <a:latin typeface="Calibri" pitchFamily="34" charset="0"/>
              </a:rPr>
              <a:t> </a:t>
            </a:r>
            <a:r>
              <a:rPr lang="en-GB" b="1" i="1" dirty="0">
                <a:solidFill>
                  <a:srgbClr val="0070C0"/>
                </a:solidFill>
                <a:latin typeface="Calibri" pitchFamily="34" charset="0"/>
              </a:rPr>
              <a:t>patient before 10am every day to create the required capacity for incoming </a:t>
            </a:r>
            <a:r>
              <a:rPr lang="en-GB" b="1" i="1" dirty="0" smtClean="0">
                <a:solidFill>
                  <a:srgbClr val="0070C0"/>
                </a:solidFill>
                <a:latin typeface="Calibri" pitchFamily="34" charset="0"/>
              </a:rPr>
              <a:t>patients</a:t>
            </a:r>
            <a:endParaRPr lang="en-GB" b="1" i="1" dirty="0">
              <a:solidFill>
                <a:srgbClr val="0070C0"/>
              </a:solidFill>
              <a:latin typeface="Calibri" pitchFamily="34" charset="0"/>
            </a:endParaRPr>
          </a:p>
        </p:txBody>
      </p:sp>
      <p:pic>
        <p:nvPicPr>
          <p:cNvPr id="22531"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701990" y="2864638"/>
            <a:ext cx="576263" cy="576262"/>
          </a:xfrm>
          <a:prstGeom prst="rect">
            <a:avLst/>
          </a:prstGeom>
          <a:noFill/>
          <a:ln w="9525">
            <a:noFill/>
            <a:miter lim="800000"/>
            <a:headEnd/>
            <a:tailEnd/>
          </a:ln>
        </p:spPr>
      </p:pic>
      <p:sp>
        <p:nvSpPr>
          <p:cNvPr id="22532" name="TextBox 2"/>
          <p:cNvSpPr txBox="1">
            <a:spLocks noChangeArrowheads="1"/>
          </p:cNvSpPr>
          <p:nvPr/>
        </p:nvSpPr>
        <p:spPr bwMode="auto">
          <a:xfrm>
            <a:off x="4427538" y="2552694"/>
            <a:ext cx="4321175" cy="1200150"/>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Inpatient wards that routinely have patients transferred to them from the assessment units need to </a:t>
            </a:r>
            <a:r>
              <a:rPr lang="en-GB" dirty="0" smtClean="0">
                <a:solidFill>
                  <a:srgbClr val="0070C0"/>
                </a:solidFill>
                <a:latin typeface="Calibri" pitchFamily="34" charset="0"/>
              </a:rPr>
              <a:t>‘pull ‘the </a:t>
            </a:r>
            <a:r>
              <a:rPr lang="en-GB" dirty="0">
                <a:solidFill>
                  <a:srgbClr val="0070C0"/>
                </a:solidFill>
                <a:latin typeface="Calibri" pitchFamily="34" charset="0"/>
              </a:rPr>
              <a:t>first patient to their wards before 10am everyday</a:t>
            </a:r>
          </a:p>
        </p:txBody>
      </p:sp>
      <p:sp>
        <p:nvSpPr>
          <p:cNvPr id="22533" name="TextBox 25"/>
          <p:cNvSpPr txBox="1">
            <a:spLocks noChangeArrowheads="1"/>
          </p:cNvSpPr>
          <p:nvPr/>
        </p:nvSpPr>
        <p:spPr bwMode="auto">
          <a:xfrm>
            <a:off x="4501356" y="5522912"/>
            <a:ext cx="4259262" cy="1200150"/>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By creating assessment unit capacity earlier in the day, unnecessary waiting for patients awaiting admission will be significantly reduced</a:t>
            </a:r>
          </a:p>
        </p:txBody>
      </p:sp>
      <p:pic>
        <p:nvPicPr>
          <p:cNvPr id="22534"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98266" y="5811044"/>
            <a:ext cx="576263" cy="576263"/>
          </a:xfrm>
          <a:prstGeom prst="rect">
            <a:avLst/>
          </a:prstGeom>
          <a:noFill/>
          <a:ln w="9525">
            <a:noFill/>
            <a:miter lim="800000"/>
            <a:headEnd/>
            <a:tailEnd/>
          </a:ln>
        </p:spPr>
      </p:pic>
      <p:grpSp>
        <p:nvGrpSpPr>
          <p:cNvPr id="12" name="Group 3"/>
          <p:cNvGrpSpPr/>
          <p:nvPr/>
        </p:nvGrpSpPr>
        <p:grpSpPr>
          <a:xfrm>
            <a:off x="767621" y="2552700"/>
            <a:ext cx="2376445" cy="2824593"/>
            <a:chOff x="2217081" y="2633078"/>
            <a:chExt cx="1310627" cy="1506474"/>
          </a:xfrm>
          <a:solidFill>
            <a:srgbClr val="0091C9"/>
          </a:solidFill>
        </p:grpSpPr>
        <p:sp>
          <p:nvSpPr>
            <p:cNvPr id="13" name="Hexagon 13"/>
            <p:cNvSpPr/>
            <p:nvPr/>
          </p:nvSpPr>
          <p:spPr>
            <a:xfrm rot="5400013">
              <a:off x="2119158" y="2731001"/>
              <a:ext cx="1506474" cy="1310627"/>
            </a:xfrm>
            <a:custGeom>
              <a:avLst/>
              <a:gdLst>
                <a:gd name="f0" fmla="val 10800000"/>
                <a:gd name="f1" fmla="val 5400000"/>
                <a:gd name="f2" fmla="val 180"/>
                <a:gd name="f3" fmla="val w"/>
                <a:gd name="f4" fmla="val h"/>
                <a:gd name="f5" fmla="val ss"/>
                <a:gd name="f6" fmla="val 0"/>
                <a:gd name="f7" fmla="*/ 5419351 1 1725033"/>
                <a:gd name="f8" fmla="+- 0 0 1"/>
                <a:gd name="f9" fmla="val 115470"/>
                <a:gd name="f10" fmla="val 25000"/>
                <a:gd name="f11" fmla="+- 0 0 -180"/>
                <a:gd name="f12" fmla="+- 0 0 -360"/>
                <a:gd name="f13" fmla="abs f3"/>
                <a:gd name="f14" fmla="abs f4"/>
                <a:gd name="f15" fmla="abs f5"/>
                <a:gd name="f16" fmla="+- 3600000 f1 0"/>
                <a:gd name="f17" fmla="*/ f11 f0 1"/>
                <a:gd name="f18" fmla="*/ f12 f0 1"/>
                <a:gd name="f19" fmla="?: f13 f3 1"/>
                <a:gd name="f20" fmla="?: f14 f4 1"/>
                <a:gd name="f21" fmla="?: f15 f5 1"/>
                <a:gd name="f22" fmla="+- f16 0 f1"/>
                <a:gd name="f23" fmla="*/ f17 1 f2"/>
                <a:gd name="f24" fmla="*/ f18 1 f2"/>
                <a:gd name="f25" fmla="*/ f19 1 21600"/>
                <a:gd name="f26" fmla="*/ f20 1 21600"/>
                <a:gd name="f27" fmla="*/ 21600 f19 1"/>
                <a:gd name="f28" fmla="*/ 21600 f20 1"/>
                <a:gd name="f29" fmla="+- f22 f1 0"/>
                <a:gd name="f30" fmla="+- f23 0 f1"/>
                <a:gd name="f31" fmla="+- f24 0 f1"/>
                <a:gd name="f32" fmla="min f26 f25"/>
                <a:gd name="f33" fmla="*/ f27 1 f21"/>
                <a:gd name="f34" fmla="*/ f28 1 f21"/>
                <a:gd name="f35" fmla="*/ f29 f7 1"/>
                <a:gd name="f36" fmla="val f33"/>
                <a:gd name="f37" fmla="val f34"/>
                <a:gd name="f38" fmla="*/ f35 1 f0"/>
                <a:gd name="f39" fmla="*/ f6 f32 1"/>
                <a:gd name="f40" fmla="+- f37 0 f6"/>
                <a:gd name="f41" fmla="+- f36 0 f6"/>
                <a:gd name="f42" fmla="+- 0 0 f38"/>
                <a:gd name="f43" fmla="*/ f36 f32 1"/>
                <a:gd name="f44" fmla="*/ f40 1 2"/>
                <a:gd name="f45" fmla="min f41 f40"/>
                <a:gd name="f46" fmla="*/ 50000 f41 1"/>
                <a:gd name="f47" fmla="+- 0 0 f42"/>
                <a:gd name="f48" fmla="+- f6 f44 0"/>
                <a:gd name="f49" fmla="*/ f46 1 f45"/>
                <a:gd name="f50" fmla="*/ f44 f9 1"/>
                <a:gd name="f51" fmla="*/ f45 f10 1"/>
                <a:gd name="f52" fmla="*/ f47 f0 1"/>
                <a:gd name="f53" fmla="*/ f50 1 100000"/>
                <a:gd name="f54" fmla="*/ f51 1 100000"/>
                <a:gd name="f55" fmla="*/ f49 f8 1"/>
                <a:gd name="f56" fmla="*/ f52 1 f7"/>
                <a:gd name="f57" fmla="*/ f48 f32 1"/>
                <a:gd name="f58" fmla="+- f36 0 f54"/>
                <a:gd name="f59" fmla="*/ f55 1 2"/>
                <a:gd name="f60" fmla="+- f56 0 f1"/>
                <a:gd name="f61" fmla="*/ f54 f32 1"/>
                <a:gd name="f62" fmla="sin 1 f60"/>
                <a:gd name="f63" fmla="+- f10 f59 0"/>
                <a:gd name="f64" fmla="*/ f58 f32 1"/>
                <a:gd name="f65" fmla="+- 0 0 f62"/>
                <a:gd name="f66" fmla="?: f63 4 2"/>
                <a:gd name="f67" fmla="?: f63 3 2"/>
                <a:gd name="f68" fmla="?: f63 f59 0"/>
                <a:gd name="f69" fmla="+- 0 0 f65"/>
                <a:gd name="f70" fmla="+- f10 f68 0"/>
                <a:gd name="f71" fmla="val f69"/>
                <a:gd name="f72" fmla="*/ f70 1 f59"/>
                <a:gd name="f73" fmla="*/ f71 f53 1"/>
                <a:gd name="f74" fmla="*/ f72 f67 1"/>
                <a:gd name="f75" fmla="+- f48 0 f73"/>
                <a:gd name="f76" fmla="+- f48 f73 0"/>
                <a:gd name="f77" fmla="*/ f74 1 f8"/>
                <a:gd name="f78" fmla="+- f66 f77 0"/>
                <a:gd name="f79" fmla="*/ f75 f32 1"/>
                <a:gd name="f80" fmla="*/ f76 f32 1"/>
                <a:gd name="f81" fmla="*/ f41 f78 1"/>
                <a:gd name="f82" fmla="*/ f40 f78 1"/>
                <a:gd name="f83" fmla="*/ f81 1 24"/>
                <a:gd name="f84" fmla="*/ f82 1 24"/>
                <a:gd name="f85" fmla="+- f36 0 f83"/>
                <a:gd name="f86" fmla="+- f37 0 f84"/>
                <a:gd name="f87" fmla="*/ f83 f32 1"/>
                <a:gd name="f88" fmla="*/ f84 f32 1"/>
                <a:gd name="f89" fmla="*/ f85 f32 1"/>
                <a:gd name="f90" fmla="*/ f86 f32 1"/>
              </a:gdLst>
              <a:ahLst/>
              <a:cxnLst>
                <a:cxn ang="3cd4">
                  <a:pos x="hc" y="t"/>
                </a:cxn>
                <a:cxn ang="0">
                  <a:pos x="r" y="vc"/>
                </a:cxn>
                <a:cxn ang="cd4">
                  <a:pos x="hc" y="b"/>
                </a:cxn>
                <a:cxn ang="cd2">
                  <a:pos x="l" y="vc"/>
                </a:cxn>
                <a:cxn ang="f30">
                  <a:pos x="f64" y="f80"/>
                </a:cxn>
                <a:cxn ang="f30">
                  <a:pos x="f61" y="f80"/>
                </a:cxn>
                <a:cxn ang="f31">
                  <a:pos x="f61" y="f79"/>
                </a:cxn>
                <a:cxn ang="f31">
                  <a:pos x="f64" y="f79"/>
                </a:cxn>
              </a:cxnLst>
              <a:rect l="f87" t="f88" r="f89" b="f90"/>
              <a:pathLst>
                <a:path>
                  <a:moveTo>
                    <a:pt x="f39" y="f57"/>
                  </a:moveTo>
                  <a:lnTo>
                    <a:pt x="f61" y="f79"/>
                  </a:lnTo>
                  <a:lnTo>
                    <a:pt x="f64" y="f79"/>
                  </a:lnTo>
                  <a:lnTo>
                    <a:pt x="f43" y="f57"/>
                  </a:lnTo>
                  <a:lnTo>
                    <a:pt x="f64" y="f80"/>
                  </a:lnTo>
                  <a:lnTo>
                    <a:pt x="f61" y="f80"/>
                  </a:lnTo>
                  <a:close/>
                </a:path>
              </a:pathLst>
            </a:custGeom>
            <a:solidFill>
              <a:schemeClr val="accent1">
                <a:lumMod val="75000"/>
              </a:schemeClr>
            </a:solidFill>
            <a:ln w="25402">
              <a:solidFill>
                <a:srgbClr val="FFFFFF"/>
              </a:solidFill>
              <a:prstDash val="solid"/>
            </a:ln>
          </p:spPr>
          <p:txBody>
            <a:bodyPr lIns="0" tIns="0" rIns="0" bIns="0"/>
            <a:lstStyle/>
            <a:p>
              <a:pPr fontAlgn="auto">
                <a:spcBef>
                  <a:spcPts val="0"/>
                </a:spcBef>
                <a:spcAft>
                  <a:spcPts val="0"/>
                </a:spcAft>
                <a:defRPr sz="1800" b="0" i="0" u="none" strike="noStrike" kern="0" cap="none" spc="0" baseline="0">
                  <a:solidFill>
                    <a:srgbClr val="000000"/>
                  </a:solidFill>
                  <a:uFillTx/>
                </a:defRPr>
              </a:pPr>
              <a:endParaRPr lang="en-GB" sz="2400" b="1" kern="0" dirty="0">
                <a:solidFill>
                  <a:srgbClr val="000000"/>
                </a:solidFill>
                <a:latin typeface="Arial" panose="020B0604020202020204" pitchFamily="34" charset="0"/>
                <a:cs typeface="Arial" panose="020B0604020202020204" pitchFamily="34" charset="0"/>
              </a:endParaRPr>
            </a:p>
          </p:txBody>
        </p:sp>
        <p:sp>
          <p:nvSpPr>
            <p:cNvPr id="14" name="Hexagon 8"/>
            <p:cNvSpPr/>
            <p:nvPr/>
          </p:nvSpPr>
          <p:spPr>
            <a:xfrm>
              <a:off x="2327125" y="2878900"/>
              <a:ext cx="1116466" cy="1014828"/>
            </a:xfrm>
            <a:prstGeom prst="rect">
              <a:avLst/>
            </a:prstGeom>
            <a:noFill/>
            <a:ln>
              <a:noFill/>
              <a:prstDash val="solid"/>
            </a:ln>
          </p:spPr>
          <p:txBody>
            <a:bodyPr lIns="57150" tIns="57150" rIns="57150" bIns="57150" anchor="ctr" anchorCtr="1"/>
            <a:lstStyle/>
            <a:p>
              <a:pPr algn="ctr" defTabSz="666753" fontAlgn="auto">
                <a:lnSpc>
                  <a:spcPct val="90000"/>
                </a:lnSpc>
                <a:spcBef>
                  <a:spcPts val="0"/>
                </a:spcBef>
                <a:spcAft>
                  <a:spcPts val="800"/>
                </a:spcAft>
                <a:defRPr sz="1800" b="0" i="0" u="none" strike="noStrike" kern="0" cap="none" spc="0" baseline="0">
                  <a:solidFill>
                    <a:srgbClr val="000000"/>
                  </a:solidFill>
                  <a:uFillTx/>
                </a:defRPr>
              </a:pPr>
              <a:r>
                <a:rPr lang="en-GB" sz="2400" b="1" kern="0" dirty="0">
                  <a:solidFill>
                    <a:srgbClr val="FFFFFF"/>
                  </a:solidFill>
                  <a:latin typeface="Arial" panose="020B0604020202020204" pitchFamily="34" charset="0"/>
                  <a:cs typeface="Arial" panose="020B0604020202020204" pitchFamily="34" charset="0"/>
                </a:rPr>
                <a:t>Flow early from assessment units to IP wards</a:t>
              </a: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2201" y="4100635"/>
            <a:ext cx="5794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2"/>
          <p:cNvSpPr txBox="1">
            <a:spLocks noChangeArrowheads="1"/>
          </p:cNvSpPr>
          <p:nvPr/>
        </p:nvSpPr>
        <p:spPr bwMode="auto">
          <a:xfrm>
            <a:off x="4470400" y="3928689"/>
            <a:ext cx="4321175" cy="1477328"/>
          </a:xfrm>
          <a:prstGeom prst="rect">
            <a:avLst/>
          </a:prstGeom>
          <a:noFill/>
          <a:ln w="9525">
            <a:noFill/>
            <a:miter lim="800000"/>
            <a:headEnd/>
            <a:tailEnd/>
          </a:ln>
        </p:spPr>
        <p:txBody>
          <a:bodyPr>
            <a:spAutoFit/>
          </a:bodyPr>
          <a:lstStyle/>
          <a:p>
            <a:r>
              <a:rPr lang="en-GB" dirty="0" smtClean="0">
                <a:solidFill>
                  <a:srgbClr val="0070C0"/>
                </a:solidFill>
                <a:latin typeface="Calibri" pitchFamily="34" charset="0"/>
              </a:rPr>
              <a:t>Ward and assessment unit teams will communicate effectively to ensure wards know the details of the next patient they need to ‘pull’ from the assessment unit ensuring there are no delays for patients</a:t>
            </a:r>
            <a:endParaRPr lang="en-GB" dirty="0">
              <a:solidFill>
                <a:srgbClr val="0070C0"/>
              </a:solidFill>
              <a:latin typeface="Calibri" pitchFamily="34" charset="0"/>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5228" y="29369"/>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9"/>
          <p:cNvSpPr txBox="1">
            <a:spLocks/>
          </p:cNvSpPr>
          <p:nvPr/>
        </p:nvSpPr>
        <p:spPr bwMode="auto">
          <a:xfrm>
            <a:off x="457200" y="381000"/>
            <a:ext cx="8229600" cy="1792288"/>
          </a:xfrm>
          <a:prstGeom prst="rect">
            <a:avLst/>
          </a:prstGeom>
          <a:noFill/>
          <a:ln w="9525">
            <a:noFill/>
            <a:miter lim="800000"/>
            <a:headEnd/>
            <a:tailEnd/>
          </a:ln>
        </p:spPr>
        <p:txBody>
          <a:bodyPr anchor="ctr"/>
          <a:lstStyle/>
          <a:p>
            <a:r>
              <a:rPr lang="en-GB" sz="3800" b="1" dirty="0">
                <a:solidFill>
                  <a:srgbClr val="0070C0"/>
                </a:solidFill>
                <a:latin typeface="Calibri" pitchFamily="34" charset="0"/>
              </a:rPr>
              <a:t>Earlier discharge</a:t>
            </a:r>
          </a:p>
        </p:txBody>
      </p:sp>
      <p:pic>
        <p:nvPicPr>
          <p:cNvPr id="23554"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1973263"/>
            <a:ext cx="576263" cy="576262"/>
          </a:xfrm>
          <a:prstGeom prst="rect">
            <a:avLst/>
          </a:prstGeom>
          <a:noFill/>
          <a:ln w="9525">
            <a:noFill/>
            <a:miter lim="800000"/>
            <a:headEnd/>
            <a:tailEnd/>
          </a:ln>
        </p:spPr>
      </p:pic>
      <p:sp>
        <p:nvSpPr>
          <p:cNvPr id="23555" name="TextBox 2"/>
          <p:cNvSpPr txBox="1">
            <a:spLocks noChangeArrowheads="1"/>
          </p:cNvSpPr>
          <p:nvPr/>
        </p:nvSpPr>
        <p:spPr bwMode="auto">
          <a:xfrm>
            <a:off x="4427538" y="1963738"/>
            <a:ext cx="4321175" cy="646331"/>
          </a:xfrm>
          <a:prstGeom prst="rect">
            <a:avLst/>
          </a:prstGeom>
          <a:noFill/>
          <a:ln w="9525">
            <a:noFill/>
            <a:miter lim="800000"/>
            <a:headEnd/>
            <a:tailEnd/>
          </a:ln>
        </p:spPr>
        <p:txBody>
          <a:bodyPr>
            <a:spAutoFit/>
          </a:bodyPr>
          <a:lstStyle/>
          <a:p>
            <a:r>
              <a:rPr lang="en-GB" dirty="0" smtClean="0">
                <a:solidFill>
                  <a:srgbClr val="0070C0"/>
                </a:solidFill>
                <a:latin typeface="Calibri" pitchFamily="34" charset="0"/>
              </a:rPr>
              <a:t>A third of discharges from inpatient wards should be before </a:t>
            </a:r>
            <a:r>
              <a:rPr lang="en-GB" dirty="0">
                <a:solidFill>
                  <a:srgbClr val="0070C0"/>
                </a:solidFill>
                <a:latin typeface="Calibri" pitchFamily="34" charset="0"/>
              </a:rPr>
              <a:t>midday</a:t>
            </a:r>
          </a:p>
        </p:txBody>
      </p:sp>
      <p:sp>
        <p:nvSpPr>
          <p:cNvPr id="23556" name="TextBox 24"/>
          <p:cNvSpPr txBox="1">
            <a:spLocks noChangeArrowheads="1"/>
          </p:cNvSpPr>
          <p:nvPr/>
        </p:nvSpPr>
        <p:spPr bwMode="auto">
          <a:xfrm>
            <a:off x="4427538" y="2711450"/>
            <a:ext cx="4259262" cy="915988"/>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Patients pre-prepared on admission for early discharge and use of Discharge </a:t>
            </a:r>
            <a:r>
              <a:rPr lang="en-GB" dirty="0" smtClean="0">
                <a:solidFill>
                  <a:srgbClr val="0070C0"/>
                </a:solidFill>
                <a:latin typeface="Calibri" pitchFamily="34" charset="0"/>
              </a:rPr>
              <a:t>Lounge (if there is a discharge lounge)</a:t>
            </a:r>
            <a:endParaRPr lang="en-GB" dirty="0">
              <a:solidFill>
                <a:srgbClr val="0070C0"/>
              </a:solidFill>
              <a:latin typeface="Calibri" pitchFamily="34" charset="0"/>
            </a:endParaRPr>
          </a:p>
        </p:txBody>
      </p:sp>
      <p:sp>
        <p:nvSpPr>
          <p:cNvPr id="23557" name="TextBox 25"/>
          <p:cNvSpPr txBox="1">
            <a:spLocks noChangeArrowheads="1"/>
          </p:cNvSpPr>
          <p:nvPr/>
        </p:nvSpPr>
        <p:spPr bwMode="auto">
          <a:xfrm>
            <a:off x="4427538" y="3652838"/>
            <a:ext cx="4259262" cy="366712"/>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Non use of Discharge lounge by exception</a:t>
            </a:r>
          </a:p>
        </p:txBody>
      </p:sp>
      <p:sp>
        <p:nvSpPr>
          <p:cNvPr id="23558" name="TextBox 26"/>
          <p:cNvSpPr txBox="1">
            <a:spLocks noChangeArrowheads="1"/>
          </p:cNvSpPr>
          <p:nvPr/>
        </p:nvSpPr>
        <p:spPr bwMode="auto">
          <a:xfrm>
            <a:off x="4427538" y="4173538"/>
            <a:ext cx="4465637" cy="915987"/>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Potential to write up and issue </a:t>
            </a:r>
            <a:r>
              <a:rPr lang="en-GB" dirty="0" smtClean="0">
                <a:solidFill>
                  <a:srgbClr val="0070C0"/>
                </a:solidFill>
                <a:latin typeface="Calibri" pitchFamily="34" charset="0"/>
              </a:rPr>
              <a:t>TTOs </a:t>
            </a:r>
            <a:r>
              <a:rPr lang="en-GB" dirty="0">
                <a:solidFill>
                  <a:srgbClr val="0070C0"/>
                </a:solidFill>
                <a:latin typeface="Calibri" pitchFamily="34" charset="0"/>
              </a:rPr>
              <a:t>even though patient has already gone to Discharge Lounge</a:t>
            </a:r>
          </a:p>
        </p:txBody>
      </p:sp>
      <p:pic>
        <p:nvPicPr>
          <p:cNvPr id="23559"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2711450"/>
            <a:ext cx="576263" cy="576263"/>
          </a:xfrm>
          <a:prstGeom prst="rect">
            <a:avLst/>
          </a:prstGeom>
          <a:noFill/>
          <a:ln w="9525">
            <a:noFill/>
            <a:miter lim="800000"/>
            <a:headEnd/>
            <a:tailEnd/>
          </a:ln>
        </p:spPr>
      </p:pic>
      <p:pic>
        <p:nvPicPr>
          <p:cNvPr id="23560"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3533775"/>
            <a:ext cx="576263" cy="576263"/>
          </a:xfrm>
          <a:prstGeom prst="rect">
            <a:avLst/>
          </a:prstGeom>
          <a:noFill/>
          <a:ln w="9525">
            <a:noFill/>
            <a:miter lim="800000"/>
            <a:headEnd/>
            <a:tailEnd/>
          </a:ln>
        </p:spPr>
      </p:pic>
      <p:pic>
        <p:nvPicPr>
          <p:cNvPr id="23561"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635375" y="4203700"/>
            <a:ext cx="576263" cy="574675"/>
          </a:xfrm>
          <a:prstGeom prst="rect">
            <a:avLst/>
          </a:prstGeom>
          <a:noFill/>
          <a:ln w="9525">
            <a:noFill/>
            <a:miter lim="800000"/>
            <a:headEnd/>
            <a:tailEnd/>
          </a:ln>
        </p:spPr>
      </p:pic>
      <p:grpSp>
        <p:nvGrpSpPr>
          <p:cNvPr id="14" name="Group 5"/>
          <p:cNvGrpSpPr>
            <a:grpSpLocks/>
          </p:cNvGrpSpPr>
          <p:nvPr/>
        </p:nvGrpSpPr>
        <p:grpSpPr bwMode="auto">
          <a:xfrm>
            <a:off x="663575" y="2088356"/>
            <a:ext cx="2386013" cy="2814637"/>
            <a:chOff x="2956703" y="3961546"/>
            <a:chExt cx="1310627" cy="1506474"/>
          </a:xfrm>
          <a:solidFill>
            <a:srgbClr val="56008C"/>
          </a:solidFill>
        </p:grpSpPr>
        <p:sp>
          <p:nvSpPr>
            <p:cNvPr id="15" name="Hexagon 9"/>
            <p:cNvSpPr>
              <a:spLocks/>
            </p:cNvSpPr>
            <p:nvPr/>
          </p:nvSpPr>
          <p:spPr bwMode="auto">
            <a:xfrm rot="5400013">
              <a:off x="2858780" y="4059469"/>
              <a:ext cx="1506474" cy="1310627"/>
            </a:xfrm>
            <a:custGeom>
              <a:avLst/>
              <a:gdLst>
                <a:gd name="T0" fmla="*/ 753237 w 1506474"/>
                <a:gd name="T1" fmla="*/ 0 h 1310627"/>
                <a:gd name="T2" fmla="*/ 1506474 w 1506474"/>
                <a:gd name="T3" fmla="*/ 655314 h 1310627"/>
                <a:gd name="T4" fmla="*/ 753237 w 1506474"/>
                <a:gd name="T5" fmla="*/ 1310627 h 1310627"/>
                <a:gd name="T6" fmla="*/ 0 w 1506474"/>
                <a:gd name="T7" fmla="*/ 655314 h 1310627"/>
                <a:gd name="T8" fmla="*/ 1178817 w 1506474"/>
                <a:gd name="T9" fmla="*/ 1310627 h 1310627"/>
                <a:gd name="T10" fmla="*/ 327657 w 1506474"/>
                <a:gd name="T11" fmla="*/ 1310627 h 1310627"/>
                <a:gd name="T12" fmla="*/ 327657 w 1506474"/>
                <a:gd name="T13" fmla="*/ 0 h 1310627"/>
                <a:gd name="T14" fmla="*/ 1178817 w 1506474"/>
                <a:gd name="T15" fmla="*/ 0 h 1310627"/>
                <a:gd name="T16" fmla="*/ 17694720 60000 65536"/>
                <a:gd name="T17" fmla="*/ 0 60000 65536"/>
                <a:gd name="T18" fmla="*/ 5898240 60000 65536"/>
                <a:gd name="T19" fmla="*/ 11796480 60000 65536"/>
                <a:gd name="T20" fmla="*/ 5898240 60000 65536"/>
                <a:gd name="T21" fmla="*/ 5898240 60000 65536"/>
                <a:gd name="T22" fmla="*/ 17694720 60000 65536"/>
                <a:gd name="T23" fmla="*/ 17694720 60000 65536"/>
                <a:gd name="T24" fmla="*/ 234758 w 1506474"/>
                <a:gd name="T25" fmla="*/ 204239 h 1310627"/>
                <a:gd name="T26" fmla="*/ 1271716 w 1506474"/>
                <a:gd name="T27" fmla="*/ 1106388 h 13106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6474" h="1310627">
                  <a:moveTo>
                    <a:pt x="0" y="655314"/>
                  </a:moveTo>
                  <a:lnTo>
                    <a:pt x="327657" y="0"/>
                  </a:lnTo>
                  <a:lnTo>
                    <a:pt x="1178817" y="0"/>
                  </a:lnTo>
                  <a:lnTo>
                    <a:pt x="1506474" y="655314"/>
                  </a:lnTo>
                  <a:lnTo>
                    <a:pt x="1178817" y="1310627"/>
                  </a:lnTo>
                  <a:lnTo>
                    <a:pt x="327657" y="1310627"/>
                  </a:lnTo>
                  <a:lnTo>
                    <a:pt x="0" y="655314"/>
                  </a:lnTo>
                  <a:close/>
                </a:path>
              </a:pathLst>
            </a:custGeom>
            <a:solidFill>
              <a:schemeClr val="tx2">
                <a:lumMod val="75000"/>
              </a:schemeClr>
            </a:solidFill>
            <a:ln w="25402">
              <a:solidFill>
                <a:srgbClr val="FFFFFF"/>
              </a:solidFill>
              <a:prstDash val="solid"/>
              <a:round/>
              <a:headEnd/>
              <a:tailEnd/>
            </a:ln>
          </p:spPr>
          <p:txBody>
            <a:bodyPr lIns="0" tIns="0" rIns="0" bIns="0"/>
            <a:lstStyle/>
            <a:p>
              <a:endParaRPr lang="en-US" sz="2400" b="1">
                <a:latin typeface="Arial" panose="020B0604020202020204" pitchFamily="34" charset="0"/>
                <a:cs typeface="Arial" panose="020B0604020202020204" pitchFamily="34" charset="0"/>
              </a:endParaRPr>
            </a:p>
          </p:txBody>
        </p:sp>
        <p:sp>
          <p:nvSpPr>
            <p:cNvPr id="16" name="Hexagon 12"/>
            <p:cNvSpPr>
              <a:spLocks noChangeArrowheads="1"/>
            </p:cNvSpPr>
            <p:nvPr/>
          </p:nvSpPr>
          <p:spPr bwMode="auto">
            <a:xfrm>
              <a:off x="3160943" y="4196309"/>
              <a:ext cx="902147" cy="1036957"/>
            </a:xfrm>
            <a:prstGeom prst="rect">
              <a:avLst/>
            </a:prstGeom>
            <a:solidFill>
              <a:schemeClr val="accent1">
                <a:lumMod val="50000"/>
              </a:schemeClr>
            </a:solidFill>
            <a:ln w="9525">
              <a:noFill/>
              <a:miter lim="800000"/>
              <a:headEnd/>
              <a:tailEnd/>
            </a:ln>
          </p:spPr>
          <p:txBody>
            <a:bodyPr lIns="57150" tIns="57150" rIns="57150" bIns="57150" anchor="ctr" anchorCtr="1"/>
            <a:lstStyle/>
            <a:p>
              <a:pPr algn="ctr" defTabSz="666750">
                <a:lnSpc>
                  <a:spcPct val="90000"/>
                </a:lnSpc>
                <a:spcAft>
                  <a:spcPts val="800"/>
                </a:spcAft>
              </a:pPr>
              <a:r>
                <a:rPr lang="en-GB" sz="2400" b="1">
                  <a:solidFill>
                    <a:srgbClr val="FFFFFF"/>
                  </a:solidFill>
                  <a:latin typeface="Arial" panose="020B0604020202020204" pitchFamily="34" charset="0"/>
                  <a:cs typeface="Arial" panose="020B0604020202020204" pitchFamily="34" charset="0"/>
                </a:rPr>
                <a:t>Earlier discharge</a:t>
              </a:r>
            </a:p>
          </p:txBody>
        </p:sp>
      </p:gr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9082" y="94456"/>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itle 19"/>
          <p:cNvSpPr txBox="1">
            <a:spLocks/>
          </p:cNvSpPr>
          <p:nvPr/>
        </p:nvSpPr>
        <p:spPr bwMode="auto">
          <a:xfrm>
            <a:off x="312738" y="315913"/>
            <a:ext cx="8229600" cy="1830387"/>
          </a:xfrm>
          <a:prstGeom prst="rect">
            <a:avLst/>
          </a:prstGeom>
          <a:noFill/>
          <a:ln w="9525">
            <a:noFill/>
            <a:miter lim="800000"/>
            <a:headEnd/>
            <a:tailEnd/>
          </a:ln>
        </p:spPr>
        <p:txBody>
          <a:bodyPr anchor="ctr"/>
          <a:lstStyle/>
          <a:p>
            <a:r>
              <a:rPr lang="en-GB" sz="4000" b="1" dirty="0">
                <a:solidFill>
                  <a:srgbClr val="0070C0"/>
                </a:solidFill>
                <a:latin typeface="Calibri" pitchFamily="34" charset="0"/>
              </a:rPr>
              <a:t>Review long length of stay patients</a:t>
            </a:r>
          </a:p>
        </p:txBody>
      </p:sp>
      <p:sp>
        <p:nvSpPr>
          <p:cNvPr id="24578" name="Rectangle 1"/>
          <p:cNvSpPr>
            <a:spLocks noChangeArrowheads="1"/>
          </p:cNvSpPr>
          <p:nvPr/>
        </p:nvSpPr>
        <p:spPr bwMode="auto">
          <a:xfrm>
            <a:off x="117475" y="1619250"/>
            <a:ext cx="9229725" cy="369888"/>
          </a:xfrm>
          <a:prstGeom prst="rect">
            <a:avLst/>
          </a:prstGeom>
          <a:noFill/>
          <a:ln w="9525">
            <a:noFill/>
            <a:miter lim="800000"/>
            <a:headEnd/>
            <a:tailEnd/>
          </a:ln>
        </p:spPr>
        <p:txBody>
          <a:bodyPr>
            <a:spAutoFit/>
          </a:bodyPr>
          <a:lstStyle/>
          <a:p>
            <a:r>
              <a:rPr lang="en-GB" b="1" i="1" dirty="0">
                <a:solidFill>
                  <a:srgbClr val="0070C0"/>
                </a:solidFill>
                <a:latin typeface="Calibri" pitchFamily="34" charset="0"/>
              </a:rPr>
              <a:t>We need to proactively respond to the identified delays through appropriate action planning</a:t>
            </a:r>
          </a:p>
        </p:txBody>
      </p:sp>
      <p:pic>
        <p:nvPicPr>
          <p:cNvPr id="24579"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518327" y="2426067"/>
            <a:ext cx="576263" cy="576262"/>
          </a:xfrm>
          <a:prstGeom prst="rect">
            <a:avLst/>
          </a:prstGeom>
          <a:noFill/>
          <a:ln w="9525">
            <a:noFill/>
            <a:miter lim="800000"/>
            <a:headEnd/>
            <a:tailEnd/>
          </a:ln>
        </p:spPr>
      </p:pic>
      <p:sp>
        <p:nvSpPr>
          <p:cNvPr id="24580" name="TextBox 2"/>
          <p:cNvSpPr txBox="1">
            <a:spLocks noChangeArrowheads="1"/>
          </p:cNvSpPr>
          <p:nvPr/>
        </p:nvSpPr>
        <p:spPr bwMode="auto">
          <a:xfrm>
            <a:off x="4376738" y="2252235"/>
            <a:ext cx="4321175" cy="923925"/>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Do all patients have clear management plans for their medical care within the medical record?</a:t>
            </a:r>
          </a:p>
        </p:txBody>
      </p:sp>
      <p:sp>
        <p:nvSpPr>
          <p:cNvPr id="24581" name="TextBox 24"/>
          <p:cNvSpPr txBox="1">
            <a:spLocks noChangeArrowheads="1"/>
          </p:cNvSpPr>
          <p:nvPr/>
        </p:nvSpPr>
        <p:spPr bwMode="auto">
          <a:xfrm>
            <a:off x="4376737" y="3323004"/>
            <a:ext cx="4259262" cy="646113"/>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Is the patient waiting for any procedures or tests?  Do these need chasing?</a:t>
            </a:r>
          </a:p>
        </p:txBody>
      </p:sp>
      <p:sp>
        <p:nvSpPr>
          <p:cNvPr id="24583" name="TextBox 26"/>
          <p:cNvSpPr txBox="1">
            <a:spLocks noChangeArrowheads="1"/>
          </p:cNvSpPr>
          <p:nvPr/>
        </p:nvSpPr>
        <p:spPr bwMode="auto">
          <a:xfrm>
            <a:off x="4427538" y="4069772"/>
            <a:ext cx="4465637" cy="922337"/>
          </a:xfrm>
          <a:prstGeom prst="rect">
            <a:avLst/>
          </a:prstGeom>
          <a:noFill/>
          <a:ln w="9525">
            <a:noFill/>
            <a:miter lim="800000"/>
            <a:headEnd/>
            <a:tailEnd/>
          </a:ln>
        </p:spPr>
        <p:txBody>
          <a:bodyPr>
            <a:spAutoFit/>
          </a:bodyPr>
          <a:lstStyle/>
          <a:p>
            <a:r>
              <a:rPr lang="en-GB" dirty="0">
                <a:solidFill>
                  <a:srgbClr val="0070C0"/>
                </a:solidFill>
                <a:latin typeface="Calibri" pitchFamily="34" charset="0"/>
              </a:rPr>
              <a:t>Have you considered whether the care of the patient can be provided in an alternative setting rather than an acute hospital</a:t>
            </a:r>
          </a:p>
        </p:txBody>
      </p:sp>
      <p:pic>
        <p:nvPicPr>
          <p:cNvPr id="24584"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518327" y="3392854"/>
            <a:ext cx="576263" cy="576263"/>
          </a:xfrm>
          <a:prstGeom prst="rect">
            <a:avLst/>
          </a:prstGeom>
          <a:noFill/>
          <a:ln w="9525">
            <a:noFill/>
            <a:miter lim="800000"/>
            <a:headEnd/>
            <a:tailEnd/>
          </a:ln>
        </p:spPr>
      </p:pic>
      <p:pic>
        <p:nvPicPr>
          <p:cNvPr id="24586" name="Picture 2" descr="C:\Documents and Settings\toddan90\Local Settings\Temporary Internet Files\Content.IE5\3PFN0WJ3\MC900432601[1].png"/>
          <p:cNvPicPr>
            <a:picLocks noChangeAspect="1" noChangeArrowheads="1"/>
          </p:cNvPicPr>
          <p:nvPr/>
        </p:nvPicPr>
        <p:blipFill>
          <a:blip r:embed="rId2"/>
          <a:srcRect/>
          <a:stretch>
            <a:fillRect/>
          </a:stretch>
        </p:blipFill>
        <p:spPr bwMode="auto">
          <a:xfrm>
            <a:off x="3518327" y="4243604"/>
            <a:ext cx="576263" cy="574675"/>
          </a:xfrm>
          <a:prstGeom prst="rect">
            <a:avLst/>
          </a:prstGeom>
          <a:noFill/>
          <a:ln w="9525">
            <a:noFill/>
            <a:miter lim="800000"/>
            <a:headEnd/>
            <a:tailEnd/>
          </a:ln>
        </p:spPr>
      </p:pic>
      <p:grpSp>
        <p:nvGrpSpPr>
          <p:cNvPr id="15" name="Group 5"/>
          <p:cNvGrpSpPr>
            <a:grpSpLocks/>
          </p:cNvGrpSpPr>
          <p:nvPr/>
        </p:nvGrpSpPr>
        <p:grpSpPr bwMode="auto">
          <a:xfrm>
            <a:off x="490378" y="2300595"/>
            <a:ext cx="2386013" cy="2814637"/>
            <a:chOff x="2956703" y="3961546"/>
            <a:chExt cx="1310627" cy="1506474"/>
          </a:xfrm>
          <a:solidFill>
            <a:srgbClr val="A00054"/>
          </a:solidFill>
        </p:grpSpPr>
        <p:sp>
          <p:nvSpPr>
            <p:cNvPr id="16" name="Hexagon 9"/>
            <p:cNvSpPr>
              <a:spLocks/>
            </p:cNvSpPr>
            <p:nvPr/>
          </p:nvSpPr>
          <p:spPr bwMode="auto">
            <a:xfrm rot="5400013">
              <a:off x="2858780" y="4059469"/>
              <a:ext cx="1506474" cy="1310627"/>
            </a:xfrm>
            <a:custGeom>
              <a:avLst/>
              <a:gdLst>
                <a:gd name="T0" fmla="*/ 753237 w 1506474"/>
                <a:gd name="T1" fmla="*/ 0 h 1310627"/>
                <a:gd name="T2" fmla="*/ 1506474 w 1506474"/>
                <a:gd name="T3" fmla="*/ 655314 h 1310627"/>
                <a:gd name="T4" fmla="*/ 753237 w 1506474"/>
                <a:gd name="T5" fmla="*/ 1310627 h 1310627"/>
                <a:gd name="T6" fmla="*/ 0 w 1506474"/>
                <a:gd name="T7" fmla="*/ 655314 h 1310627"/>
                <a:gd name="T8" fmla="*/ 1178817 w 1506474"/>
                <a:gd name="T9" fmla="*/ 1310627 h 1310627"/>
                <a:gd name="T10" fmla="*/ 327657 w 1506474"/>
                <a:gd name="T11" fmla="*/ 1310627 h 1310627"/>
                <a:gd name="T12" fmla="*/ 327657 w 1506474"/>
                <a:gd name="T13" fmla="*/ 0 h 1310627"/>
                <a:gd name="T14" fmla="*/ 1178817 w 1506474"/>
                <a:gd name="T15" fmla="*/ 0 h 1310627"/>
                <a:gd name="T16" fmla="*/ 17694720 60000 65536"/>
                <a:gd name="T17" fmla="*/ 0 60000 65536"/>
                <a:gd name="T18" fmla="*/ 5898240 60000 65536"/>
                <a:gd name="T19" fmla="*/ 11796480 60000 65536"/>
                <a:gd name="T20" fmla="*/ 5898240 60000 65536"/>
                <a:gd name="T21" fmla="*/ 5898240 60000 65536"/>
                <a:gd name="T22" fmla="*/ 17694720 60000 65536"/>
                <a:gd name="T23" fmla="*/ 17694720 60000 65536"/>
                <a:gd name="T24" fmla="*/ 234758 w 1506474"/>
                <a:gd name="T25" fmla="*/ 204239 h 1310627"/>
                <a:gd name="T26" fmla="*/ 1271716 w 1506474"/>
                <a:gd name="T27" fmla="*/ 1106388 h 13106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06474" h="1310627">
                  <a:moveTo>
                    <a:pt x="0" y="655314"/>
                  </a:moveTo>
                  <a:lnTo>
                    <a:pt x="327657" y="0"/>
                  </a:lnTo>
                  <a:lnTo>
                    <a:pt x="1178817" y="0"/>
                  </a:lnTo>
                  <a:lnTo>
                    <a:pt x="1506474" y="655314"/>
                  </a:lnTo>
                  <a:lnTo>
                    <a:pt x="1178817" y="1310627"/>
                  </a:lnTo>
                  <a:lnTo>
                    <a:pt x="327657" y="1310627"/>
                  </a:lnTo>
                  <a:lnTo>
                    <a:pt x="0" y="655314"/>
                  </a:lnTo>
                  <a:close/>
                </a:path>
              </a:pathLst>
            </a:custGeom>
            <a:solidFill>
              <a:schemeClr val="accent5">
                <a:lumMod val="75000"/>
              </a:schemeClr>
            </a:solidFill>
            <a:ln w="25402">
              <a:solidFill>
                <a:srgbClr val="FFFFFF"/>
              </a:solidFill>
              <a:prstDash val="solid"/>
              <a:round/>
              <a:headEnd/>
              <a:tailEnd/>
            </a:ln>
          </p:spPr>
          <p:txBody>
            <a:bodyPr lIns="0" tIns="0" rIns="0" bIns="0"/>
            <a:lstStyle/>
            <a:p>
              <a:endParaRPr lang="en-US" sz="2400" b="1">
                <a:latin typeface="Arial" panose="020B0604020202020204" pitchFamily="34" charset="0"/>
                <a:cs typeface="Arial" panose="020B0604020202020204" pitchFamily="34" charset="0"/>
              </a:endParaRPr>
            </a:p>
          </p:txBody>
        </p:sp>
        <p:sp>
          <p:nvSpPr>
            <p:cNvPr id="17" name="Hexagon 12"/>
            <p:cNvSpPr>
              <a:spLocks noChangeArrowheads="1"/>
            </p:cNvSpPr>
            <p:nvPr/>
          </p:nvSpPr>
          <p:spPr bwMode="auto">
            <a:xfrm>
              <a:off x="3160943" y="4196309"/>
              <a:ext cx="902147" cy="1036957"/>
            </a:xfrm>
            <a:prstGeom prst="rect">
              <a:avLst/>
            </a:prstGeom>
            <a:solidFill>
              <a:schemeClr val="accent5">
                <a:lumMod val="75000"/>
              </a:schemeClr>
            </a:solidFill>
            <a:ln w="9525">
              <a:noFill/>
              <a:miter lim="800000"/>
              <a:headEnd/>
              <a:tailEnd/>
            </a:ln>
          </p:spPr>
          <p:txBody>
            <a:bodyPr lIns="57150" tIns="57150" rIns="57150" bIns="57150" anchor="ctr" anchorCtr="1"/>
            <a:lstStyle/>
            <a:p>
              <a:pPr algn="ctr" defTabSz="666750">
                <a:lnSpc>
                  <a:spcPct val="90000"/>
                </a:lnSpc>
                <a:spcAft>
                  <a:spcPts val="800"/>
                </a:spcAft>
              </a:pPr>
              <a:r>
                <a:rPr lang="en-GB" sz="2400" b="1" dirty="0">
                  <a:solidFill>
                    <a:srgbClr val="FFFFFF"/>
                  </a:solidFill>
                  <a:latin typeface="Arial" panose="020B0604020202020204" pitchFamily="34" charset="0"/>
                  <a:cs typeface="Arial" panose="020B0604020202020204" pitchFamily="34" charset="0"/>
                </a:rPr>
                <a:t>Length </a:t>
              </a:r>
              <a:r>
                <a:rPr lang="en-GB" sz="2400" b="1" dirty="0" smtClean="0">
                  <a:solidFill>
                    <a:srgbClr val="FFFFFF"/>
                  </a:solidFill>
                  <a:latin typeface="Arial" panose="020B0604020202020204" pitchFamily="34" charset="0"/>
                  <a:cs typeface="Arial" panose="020B0604020202020204" pitchFamily="34" charset="0"/>
                </a:rPr>
                <a:t>of </a:t>
              </a:r>
              <a:r>
                <a:rPr lang="en-GB" sz="2400" b="1" dirty="0">
                  <a:solidFill>
                    <a:srgbClr val="FFFFFF"/>
                  </a:solidFill>
                  <a:latin typeface="Arial" panose="020B0604020202020204" pitchFamily="34" charset="0"/>
                  <a:cs typeface="Arial" panose="020B0604020202020204" pitchFamily="34" charset="0"/>
                </a:rPr>
                <a:t>Stay Reviews</a:t>
              </a:r>
            </a:p>
          </p:txBody>
        </p:sp>
      </p:gr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0805" y="141410"/>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p:cNvSpPr>
            <a:spLocks noGrp="1"/>
          </p:cNvSpPr>
          <p:nvPr>
            <p:ph sz="half" idx="1"/>
          </p:nvPr>
        </p:nvSpPr>
        <p:spPr>
          <a:xfrm>
            <a:off x="360485" y="1523999"/>
            <a:ext cx="4038600" cy="4525963"/>
          </a:xfrm>
          <a:ln>
            <a:solidFill>
              <a:srgbClr val="0070C0"/>
            </a:solidFill>
          </a:ln>
        </p:spPr>
        <p:txBody>
          <a:bodyPr>
            <a:normAutofit lnSpcReduction="10000"/>
          </a:bodyPr>
          <a:lstStyle/>
          <a:p>
            <a:pPr eaLnBrk="1" hangingPunct="1"/>
            <a:r>
              <a:rPr lang="en-GB" sz="2000" b="1" dirty="0" smtClean="0">
                <a:solidFill>
                  <a:srgbClr val="0070C0"/>
                </a:solidFill>
                <a:latin typeface="Calibri" pitchFamily="34" charset="0"/>
                <a:cs typeface="Arial" charset="0"/>
              </a:rPr>
              <a:t>Patients</a:t>
            </a:r>
            <a:r>
              <a:rPr lang="en-GB" sz="2000" dirty="0" smtClean="0">
                <a:solidFill>
                  <a:srgbClr val="0070C0"/>
                </a:solidFill>
                <a:latin typeface="Calibri" pitchFamily="34" charset="0"/>
                <a:cs typeface="Arial" charset="0"/>
              </a:rPr>
              <a:t> will benefit from improved care </a:t>
            </a:r>
            <a:r>
              <a:rPr lang="en-GB" sz="2000" dirty="0" smtClean="0">
                <a:solidFill>
                  <a:srgbClr val="0070C0"/>
                </a:solidFill>
                <a:latin typeface="Calibri" pitchFamily="34" charset="0"/>
                <a:cs typeface="Arial" charset="0"/>
              </a:rPr>
              <a:t>co-ordination and standardisation of approach (the same as with a clinical care bundle)</a:t>
            </a:r>
            <a:endParaRPr lang="en-GB" sz="2000" dirty="0" smtClean="0">
              <a:solidFill>
                <a:srgbClr val="0070C0"/>
              </a:solidFill>
              <a:latin typeface="Calibri" pitchFamily="34" charset="0"/>
              <a:cs typeface="Arial" charset="0"/>
            </a:endParaRPr>
          </a:p>
          <a:p>
            <a:pPr eaLnBrk="1" hangingPunct="1"/>
            <a:r>
              <a:rPr lang="en-GB" sz="2000" b="1" dirty="0" smtClean="0">
                <a:solidFill>
                  <a:srgbClr val="0070C0"/>
                </a:solidFill>
                <a:latin typeface="Calibri" pitchFamily="34" charset="0"/>
                <a:cs typeface="Arial" charset="0"/>
              </a:rPr>
              <a:t>Patients</a:t>
            </a:r>
            <a:r>
              <a:rPr lang="en-GB" sz="2000" dirty="0" smtClean="0">
                <a:solidFill>
                  <a:srgbClr val="0070C0"/>
                </a:solidFill>
                <a:latin typeface="Calibri" pitchFamily="34" charset="0"/>
                <a:cs typeface="Arial" charset="0"/>
              </a:rPr>
              <a:t> will benefit from a well planned,  </a:t>
            </a:r>
            <a:r>
              <a:rPr lang="en-GB" sz="2000" dirty="0" smtClean="0">
                <a:solidFill>
                  <a:srgbClr val="0070C0"/>
                </a:solidFill>
                <a:latin typeface="Calibri" pitchFamily="34" charset="0"/>
                <a:cs typeface="Arial" charset="0"/>
              </a:rPr>
              <a:t>informed and timely discharge</a:t>
            </a:r>
          </a:p>
          <a:p>
            <a:pPr eaLnBrk="1" hangingPunct="1"/>
            <a:r>
              <a:rPr lang="en-GB" sz="2000" b="1" dirty="0" smtClean="0">
                <a:solidFill>
                  <a:srgbClr val="0070C0"/>
                </a:solidFill>
                <a:latin typeface="Calibri" pitchFamily="34" charset="0"/>
                <a:cs typeface="Arial" charset="0"/>
              </a:rPr>
              <a:t>Patients </a:t>
            </a:r>
            <a:r>
              <a:rPr lang="en-GB" sz="2000" dirty="0" smtClean="0">
                <a:solidFill>
                  <a:srgbClr val="0070C0"/>
                </a:solidFill>
                <a:latin typeface="Calibri" pitchFamily="34" charset="0"/>
                <a:cs typeface="Arial" charset="0"/>
              </a:rPr>
              <a:t>will be less likely to be outliers (i.e. cared for on the wrong ward)</a:t>
            </a:r>
          </a:p>
          <a:p>
            <a:pPr eaLnBrk="1" hangingPunct="1"/>
            <a:r>
              <a:rPr lang="en-GB" sz="2000" b="1" dirty="0" smtClean="0">
                <a:solidFill>
                  <a:srgbClr val="0070C0"/>
                </a:solidFill>
                <a:latin typeface="Calibri" pitchFamily="34" charset="0"/>
                <a:cs typeface="Arial" charset="0"/>
              </a:rPr>
              <a:t>Patients</a:t>
            </a:r>
            <a:r>
              <a:rPr lang="en-GB" sz="2000" dirty="0" smtClean="0">
                <a:solidFill>
                  <a:srgbClr val="0070C0"/>
                </a:solidFill>
                <a:latin typeface="Calibri" pitchFamily="34" charset="0"/>
                <a:cs typeface="Arial" charset="0"/>
              </a:rPr>
              <a:t> will be less likely to be cared for in crowded wards and departments</a:t>
            </a:r>
            <a:endParaRPr lang="en-GB" sz="2000" dirty="0" smtClean="0">
              <a:solidFill>
                <a:srgbClr val="0070C0"/>
              </a:solidFill>
              <a:latin typeface="Calibri" pitchFamily="34" charset="0"/>
              <a:cs typeface="Arial" charset="0"/>
            </a:endParaRPr>
          </a:p>
          <a:p>
            <a:pPr marL="0" indent="0" eaLnBrk="1" hangingPunct="1">
              <a:buNone/>
            </a:pPr>
            <a:endParaRPr lang="en-GB" sz="2000" dirty="0" smtClean="0">
              <a:latin typeface="Calibri" pitchFamily="34" charset="0"/>
              <a:cs typeface="Arial" charset="0"/>
            </a:endParaRPr>
          </a:p>
        </p:txBody>
      </p:sp>
      <p:sp>
        <p:nvSpPr>
          <p:cNvPr id="25603" name="Content Placeholder 3"/>
          <p:cNvSpPr>
            <a:spLocks noGrp="1"/>
          </p:cNvSpPr>
          <p:nvPr>
            <p:ph sz="half" idx="2"/>
          </p:nvPr>
        </p:nvSpPr>
        <p:spPr>
          <a:xfrm>
            <a:off x="4648200" y="1523999"/>
            <a:ext cx="4038600" cy="4525963"/>
          </a:xfrm>
          <a:ln>
            <a:solidFill>
              <a:srgbClr val="0070C0"/>
            </a:solidFill>
          </a:ln>
        </p:spPr>
        <p:txBody>
          <a:bodyPr>
            <a:normAutofit/>
          </a:bodyPr>
          <a:lstStyle/>
          <a:p>
            <a:pPr eaLnBrk="1" hangingPunct="1"/>
            <a:r>
              <a:rPr lang="en-GB" sz="2000" b="1" dirty="0" smtClean="0">
                <a:solidFill>
                  <a:srgbClr val="0070C0"/>
                </a:solidFill>
                <a:latin typeface="Calibri" pitchFamily="34" charset="0"/>
                <a:cs typeface="Arial" charset="0"/>
              </a:rPr>
              <a:t>Implementing </a:t>
            </a:r>
            <a:r>
              <a:rPr lang="en-GB" sz="2000" dirty="0" smtClean="0">
                <a:solidFill>
                  <a:srgbClr val="0070C0"/>
                </a:solidFill>
                <a:latin typeface="Calibri" pitchFamily="34" charset="0"/>
                <a:cs typeface="Arial" charset="0"/>
              </a:rPr>
              <a:t>the </a:t>
            </a:r>
            <a:r>
              <a:rPr lang="en-GB" sz="2000" b="1" dirty="0" smtClean="0">
                <a:solidFill>
                  <a:srgbClr val="0070C0"/>
                </a:solidFill>
                <a:latin typeface="Calibri" pitchFamily="34" charset="0"/>
                <a:cs typeface="Arial" charset="0"/>
              </a:rPr>
              <a:t>SAFER</a:t>
            </a:r>
            <a:r>
              <a:rPr lang="en-GB" sz="2000" dirty="0" smtClean="0">
                <a:solidFill>
                  <a:srgbClr val="0070C0"/>
                </a:solidFill>
                <a:latin typeface="Calibri" pitchFamily="34" charset="0"/>
                <a:cs typeface="Arial" charset="0"/>
              </a:rPr>
              <a:t> </a:t>
            </a:r>
            <a:r>
              <a:rPr lang="en-GB" sz="2000" dirty="0" smtClean="0">
                <a:solidFill>
                  <a:srgbClr val="0070C0"/>
                </a:solidFill>
                <a:latin typeface="Calibri" pitchFamily="34" charset="0"/>
                <a:cs typeface="Arial" charset="0"/>
              </a:rPr>
              <a:t>patient flow bundle should be clinically led with operational managers removing constraints</a:t>
            </a:r>
          </a:p>
          <a:p>
            <a:pPr eaLnBrk="1" hangingPunct="1"/>
            <a:r>
              <a:rPr lang="en-GB" sz="2000" b="1" dirty="0" smtClean="0">
                <a:solidFill>
                  <a:srgbClr val="0070C0"/>
                </a:solidFill>
                <a:latin typeface="Calibri" pitchFamily="34" charset="0"/>
                <a:cs typeface="Arial" charset="0"/>
              </a:rPr>
              <a:t>Implementing </a:t>
            </a:r>
            <a:r>
              <a:rPr lang="en-GB" sz="2000" dirty="0" smtClean="0">
                <a:solidFill>
                  <a:srgbClr val="0070C0"/>
                </a:solidFill>
                <a:latin typeface="Calibri" pitchFamily="34" charset="0"/>
                <a:cs typeface="Arial" charset="0"/>
              </a:rPr>
              <a:t>all elements of the bundle consistently will deliver the greatest benefits for patients and staff</a:t>
            </a:r>
            <a:endParaRPr lang="en-GB" sz="2000" dirty="0" smtClean="0">
              <a:solidFill>
                <a:srgbClr val="0070C0"/>
              </a:solidFill>
              <a:latin typeface="Calibri" pitchFamily="34" charset="0"/>
              <a:cs typeface="Arial" charset="0"/>
            </a:endParaRPr>
          </a:p>
          <a:p>
            <a:pPr eaLnBrk="1" hangingPunct="1"/>
            <a:r>
              <a:rPr lang="en-GB" sz="2000" b="1" dirty="0" smtClean="0">
                <a:solidFill>
                  <a:srgbClr val="0070C0"/>
                </a:solidFill>
                <a:latin typeface="Calibri" pitchFamily="34" charset="0"/>
                <a:cs typeface="Arial" charset="0"/>
              </a:rPr>
              <a:t>The SAFER bundle </a:t>
            </a:r>
            <a:r>
              <a:rPr lang="en-GB" sz="2000" dirty="0" smtClean="0">
                <a:solidFill>
                  <a:srgbClr val="0070C0"/>
                </a:solidFill>
                <a:latin typeface="Calibri" pitchFamily="34" charset="0"/>
                <a:cs typeface="Arial" charset="0"/>
              </a:rPr>
              <a:t>is a set of simple rules. There may be a need for local teams to adapt it slightly. This is ok as long as the rules are broadly followed each day every day</a:t>
            </a:r>
            <a:endParaRPr lang="en-GB" sz="2000" dirty="0" smtClean="0">
              <a:solidFill>
                <a:srgbClr val="0070C0"/>
              </a:solidFill>
              <a:latin typeface="Calibri" pitchFamily="34" charset="0"/>
              <a:cs typeface="Arial" charset="0"/>
            </a:endParaRPr>
          </a:p>
        </p:txBody>
      </p:sp>
      <p:sp>
        <p:nvSpPr>
          <p:cNvPr id="6" name="Title 19"/>
          <p:cNvSpPr txBox="1">
            <a:spLocks/>
          </p:cNvSpPr>
          <p:nvPr/>
        </p:nvSpPr>
        <p:spPr bwMode="auto">
          <a:xfrm>
            <a:off x="633046" y="270910"/>
            <a:ext cx="3493477" cy="1512888"/>
          </a:xfrm>
          <a:prstGeom prst="rect">
            <a:avLst/>
          </a:prstGeom>
          <a:noFill/>
          <a:ln w="9525">
            <a:noFill/>
            <a:miter lim="800000"/>
            <a:headEnd/>
            <a:tailEnd/>
          </a:ln>
        </p:spPr>
        <p:txBody>
          <a:bodyPr anchor="ctr"/>
          <a:lstStyle/>
          <a:p>
            <a:pPr algn="ctr"/>
            <a:r>
              <a:rPr lang="en-GB" sz="4000" b="1" dirty="0" smtClean="0">
                <a:solidFill>
                  <a:srgbClr val="0070C0"/>
                </a:solidFill>
                <a:latin typeface="Calibri" pitchFamily="34" charset="0"/>
              </a:rPr>
              <a:t>Benefits</a:t>
            </a:r>
            <a:endParaRPr lang="en-GB" sz="4000" b="1" dirty="0">
              <a:solidFill>
                <a:srgbClr val="0070C0"/>
              </a:solidFill>
              <a:latin typeface="Calibri" pitchFamily="34" charset="0"/>
            </a:endParaRPr>
          </a:p>
        </p:txBody>
      </p:sp>
      <p:sp>
        <p:nvSpPr>
          <p:cNvPr id="7" name="Title 19"/>
          <p:cNvSpPr txBox="1">
            <a:spLocks/>
          </p:cNvSpPr>
          <p:nvPr/>
        </p:nvSpPr>
        <p:spPr bwMode="auto">
          <a:xfrm>
            <a:off x="4970583" y="495540"/>
            <a:ext cx="3493477" cy="1063628"/>
          </a:xfrm>
          <a:prstGeom prst="rect">
            <a:avLst/>
          </a:prstGeom>
          <a:noFill/>
          <a:ln w="9525">
            <a:noFill/>
            <a:miter lim="800000"/>
            <a:headEnd/>
            <a:tailEnd/>
          </a:ln>
        </p:spPr>
        <p:txBody>
          <a:bodyPr anchor="ctr"/>
          <a:lstStyle/>
          <a:p>
            <a:pPr algn="ctr"/>
            <a:r>
              <a:rPr lang="en-GB" sz="4000" b="1" dirty="0" smtClean="0">
                <a:solidFill>
                  <a:srgbClr val="0070C0"/>
                </a:solidFill>
                <a:latin typeface="Calibri" pitchFamily="34" charset="0"/>
              </a:rPr>
              <a:t>Key points</a:t>
            </a:r>
            <a:endParaRPr lang="en-GB" sz="4000" b="1" dirty="0">
              <a:solidFill>
                <a:srgbClr val="0070C0"/>
              </a:solidFill>
              <a:latin typeface="Calibri"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9083" y="82794"/>
            <a:ext cx="1804987"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rust Template (G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4681</TotalTime>
  <Words>926</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Trust Template (GW)</vt:lpstr>
      <vt:lpstr>SAFER Patient Flow Bundle  The patient flow bundle is similar to a clinical care bundle. It is a combined set of simple rules for adult inpatient wards to improve patient flow and prevent unnecessary waiting for patients.   If we routinely undertake all the elements of the SAFER patient flow bundle we will improve the journey our patient’s experience when they are admitted to our hospital.  </vt:lpstr>
      <vt:lpstr>The Patient Flow Bundle - SAFER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martin and jones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1a – Main heading</dc:title>
  <dc:creator>daryl jones</dc:creator>
  <cp:lastModifiedBy>Gordon Pete</cp:lastModifiedBy>
  <cp:revision>103</cp:revision>
  <cp:lastPrinted>2013-11-28T13:12:29Z</cp:lastPrinted>
  <dcterms:created xsi:type="dcterms:W3CDTF">2013-07-30T22:54:12Z</dcterms:created>
  <dcterms:modified xsi:type="dcterms:W3CDTF">2015-02-20T15:49:15Z</dcterms:modified>
</cp:coreProperties>
</file>