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4"/>
  </p:sldMasterIdLst>
  <p:notesMasterIdLst>
    <p:notesMasterId r:id="rId16"/>
  </p:notesMasterIdLst>
  <p:handoutMasterIdLst>
    <p:handoutMasterId r:id="rId17"/>
  </p:handoutMasterIdLst>
  <p:sldIdLst>
    <p:sldId id="263" r:id="rId5"/>
    <p:sldId id="277" r:id="rId6"/>
    <p:sldId id="269" r:id="rId7"/>
    <p:sldId id="267" r:id="rId8"/>
    <p:sldId id="270" r:id="rId9"/>
    <p:sldId id="271" r:id="rId10"/>
    <p:sldId id="276" r:id="rId11"/>
    <p:sldId id="274" r:id="rId12"/>
    <p:sldId id="272" r:id="rId13"/>
    <p:sldId id="275" r:id="rId14"/>
    <p:sldId id="273"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4E9D7B-82CD-4C6D-BA4E-28F7F3589164}" vWet="4" dt="2022-04-19T09:43:49.398"/>
    <p1510:client id="{FBFB0FA0-46EB-41AC-BB07-15CFF7C9B8CD}" v="747" dt="2022-04-20T13:43:11.8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rattigan" userId="d1b02d86-fc26-4bb5-80fe-f1cc12418206" providerId="ADAL" clId="{FBFB0FA0-46EB-41AC-BB07-15CFF7C9B8CD}"/>
    <pc:docChg chg="custSel addSld modSld">
      <pc:chgData name="daniel rattigan" userId="d1b02d86-fc26-4bb5-80fe-f1cc12418206" providerId="ADAL" clId="{FBFB0FA0-46EB-41AC-BB07-15CFF7C9B8CD}" dt="2022-04-20T13:43:11.833" v="747" actId="403"/>
      <pc:docMkLst>
        <pc:docMk/>
      </pc:docMkLst>
      <pc:sldChg chg="modSp">
        <pc:chgData name="daniel rattigan" userId="d1b02d86-fc26-4bb5-80fe-f1cc12418206" providerId="ADAL" clId="{FBFB0FA0-46EB-41AC-BB07-15CFF7C9B8CD}" dt="2022-04-20T09:42:58.353" v="431" actId="207"/>
        <pc:sldMkLst>
          <pc:docMk/>
          <pc:sldMk cId="2442224653" sldId="267"/>
        </pc:sldMkLst>
        <pc:spChg chg="mod">
          <ac:chgData name="daniel rattigan" userId="d1b02d86-fc26-4bb5-80fe-f1cc12418206" providerId="ADAL" clId="{FBFB0FA0-46EB-41AC-BB07-15CFF7C9B8CD}" dt="2022-04-20T09:42:58.353" v="431" actId="207"/>
          <ac:spMkLst>
            <pc:docMk/>
            <pc:sldMk cId="2442224653" sldId="267"/>
            <ac:spMk id="3" creationId="{708208ED-73BE-4D89-A89D-F6338E3FB6A6}"/>
          </ac:spMkLst>
        </pc:spChg>
      </pc:sldChg>
      <pc:sldChg chg="modSp mod">
        <pc:chgData name="daniel rattigan" userId="d1b02d86-fc26-4bb5-80fe-f1cc12418206" providerId="ADAL" clId="{FBFB0FA0-46EB-41AC-BB07-15CFF7C9B8CD}" dt="2022-04-19T11:53:49.951" v="421" actId="20577"/>
        <pc:sldMkLst>
          <pc:docMk/>
          <pc:sldMk cId="4135739006" sldId="270"/>
        </pc:sldMkLst>
        <pc:spChg chg="mod">
          <ac:chgData name="daniel rattigan" userId="d1b02d86-fc26-4bb5-80fe-f1cc12418206" providerId="ADAL" clId="{FBFB0FA0-46EB-41AC-BB07-15CFF7C9B8CD}" dt="2022-04-19T11:53:49.951" v="421" actId="20577"/>
          <ac:spMkLst>
            <pc:docMk/>
            <pc:sldMk cId="4135739006" sldId="270"/>
            <ac:spMk id="3" creationId="{708208ED-73BE-4D89-A89D-F6338E3FB6A6}"/>
          </ac:spMkLst>
        </pc:spChg>
      </pc:sldChg>
      <pc:sldChg chg="modSp mod">
        <pc:chgData name="daniel rattigan" userId="d1b02d86-fc26-4bb5-80fe-f1cc12418206" providerId="ADAL" clId="{FBFB0FA0-46EB-41AC-BB07-15CFF7C9B8CD}" dt="2022-04-19T09:50:39.932" v="384" actId="403"/>
        <pc:sldMkLst>
          <pc:docMk/>
          <pc:sldMk cId="3822517384" sldId="274"/>
        </pc:sldMkLst>
        <pc:spChg chg="mod">
          <ac:chgData name="daniel rattigan" userId="d1b02d86-fc26-4bb5-80fe-f1cc12418206" providerId="ADAL" clId="{FBFB0FA0-46EB-41AC-BB07-15CFF7C9B8CD}" dt="2022-04-19T09:50:39.932" v="384" actId="403"/>
          <ac:spMkLst>
            <pc:docMk/>
            <pc:sldMk cId="3822517384" sldId="274"/>
            <ac:spMk id="3" creationId="{69CCF341-6DEF-4B4F-9C7C-DE7442F33AA9}"/>
          </ac:spMkLst>
        </pc:spChg>
      </pc:sldChg>
      <pc:sldChg chg="modSp mod">
        <pc:chgData name="daniel rattigan" userId="d1b02d86-fc26-4bb5-80fe-f1cc12418206" providerId="ADAL" clId="{FBFB0FA0-46EB-41AC-BB07-15CFF7C9B8CD}" dt="2022-04-20T10:02:26.205" v="449" actId="20577"/>
        <pc:sldMkLst>
          <pc:docMk/>
          <pc:sldMk cId="2881228431" sldId="275"/>
        </pc:sldMkLst>
        <pc:spChg chg="mod">
          <ac:chgData name="daniel rattigan" userId="d1b02d86-fc26-4bb5-80fe-f1cc12418206" providerId="ADAL" clId="{FBFB0FA0-46EB-41AC-BB07-15CFF7C9B8CD}" dt="2022-04-20T10:02:26.205" v="449" actId="20577"/>
          <ac:spMkLst>
            <pc:docMk/>
            <pc:sldMk cId="2881228431" sldId="275"/>
            <ac:spMk id="3" creationId="{647EF98F-E188-4323-B1BF-0439E76292CE}"/>
          </ac:spMkLst>
        </pc:spChg>
      </pc:sldChg>
      <pc:sldChg chg="modSp mod modNotesTx">
        <pc:chgData name="daniel rattigan" userId="d1b02d86-fc26-4bb5-80fe-f1cc12418206" providerId="ADAL" clId="{FBFB0FA0-46EB-41AC-BB07-15CFF7C9B8CD}" dt="2022-04-19T09:49:51.001" v="383" actId="20577"/>
        <pc:sldMkLst>
          <pc:docMk/>
          <pc:sldMk cId="3101468012" sldId="276"/>
        </pc:sldMkLst>
        <pc:spChg chg="mod">
          <ac:chgData name="daniel rattigan" userId="d1b02d86-fc26-4bb5-80fe-f1cc12418206" providerId="ADAL" clId="{FBFB0FA0-46EB-41AC-BB07-15CFF7C9B8CD}" dt="2022-04-19T09:49:51.001" v="383" actId="20577"/>
          <ac:spMkLst>
            <pc:docMk/>
            <pc:sldMk cId="3101468012" sldId="276"/>
            <ac:spMk id="32" creationId="{18EA37E1-1C09-4264-A023-A82D6EBDE349}"/>
          </ac:spMkLst>
        </pc:spChg>
      </pc:sldChg>
      <pc:sldChg chg="modSp new mod">
        <pc:chgData name="daniel rattigan" userId="d1b02d86-fc26-4bb5-80fe-f1cc12418206" providerId="ADAL" clId="{FBFB0FA0-46EB-41AC-BB07-15CFF7C9B8CD}" dt="2022-04-20T13:43:11.833" v="747" actId="403"/>
        <pc:sldMkLst>
          <pc:docMk/>
          <pc:sldMk cId="103089911" sldId="277"/>
        </pc:sldMkLst>
        <pc:spChg chg="mod">
          <ac:chgData name="daniel rattigan" userId="d1b02d86-fc26-4bb5-80fe-f1cc12418206" providerId="ADAL" clId="{FBFB0FA0-46EB-41AC-BB07-15CFF7C9B8CD}" dt="2022-04-20T13:41:34.039" v="458" actId="20577"/>
          <ac:spMkLst>
            <pc:docMk/>
            <pc:sldMk cId="103089911" sldId="277"/>
            <ac:spMk id="2" creationId="{3EB60CFA-0D4A-4D26-96E0-D76477103662}"/>
          </ac:spMkLst>
        </pc:spChg>
        <pc:spChg chg="mod">
          <ac:chgData name="daniel rattigan" userId="d1b02d86-fc26-4bb5-80fe-f1cc12418206" providerId="ADAL" clId="{FBFB0FA0-46EB-41AC-BB07-15CFF7C9B8CD}" dt="2022-04-20T13:43:11.833" v="747" actId="403"/>
          <ac:spMkLst>
            <pc:docMk/>
            <pc:sldMk cId="103089911" sldId="277"/>
            <ac:spMk id="3" creationId="{431012B1-3AB0-4C77-B237-0B5CE73920A1}"/>
          </ac:spMkLst>
        </pc:spChg>
      </pc:sldChg>
    </pc:docChg>
  </pc:docChgLst>
  <pc:docChgLst>
    <pc:chgData name="daniel rattigan" userId="d1b02d86-fc26-4bb5-80fe-f1cc12418206" providerId="ADAL" clId="{D59E876F-1D1C-40E2-A1B5-4B3C55D67241}"/>
    <pc:docChg chg="undo custSel modSld">
      <pc:chgData name="daniel rattigan" userId="d1b02d86-fc26-4bb5-80fe-f1cc12418206" providerId="ADAL" clId="{D59E876F-1D1C-40E2-A1B5-4B3C55D67241}" dt="2022-04-14T11:40:09.032" v="309" actId="20577"/>
      <pc:docMkLst>
        <pc:docMk/>
      </pc:docMkLst>
      <pc:sldChg chg="modSp mod">
        <pc:chgData name="daniel rattigan" userId="d1b02d86-fc26-4bb5-80fe-f1cc12418206" providerId="ADAL" clId="{D59E876F-1D1C-40E2-A1B5-4B3C55D67241}" dt="2022-04-14T11:40:09.032" v="309" actId="20577"/>
        <pc:sldMkLst>
          <pc:docMk/>
          <pc:sldMk cId="2881228431" sldId="275"/>
        </pc:sldMkLst>
        <pc:spChg chg="mod">
          <ac:chgData name="daniel rattigan" userId="d1b02d86-fc26-4bb5-80fe-f1cc12418206" providerId="ADAL" clId="{D59E876F-1D1C-40E2-A1B5-4B3C55D67241}" dt="2022-04-14T11:40:09.032" v="309" actId="20577"/>
          <ac:spMkLst>
            <pc:docMk/>
            <pc:sldMk cId="2881228431" sldId="275"/>
            <ac:spMk id="3" creationId="{647EF98F-E188-4323-B1BF-0439E76292CE}"/>
          </ac:spMkLst>
        </pc:spChg>
      </pc:sldChg>
      <pc:sldChg chg="modSp mod">
        <pc:chgData name="daniel rattigan" userId="d1b02d86-fc26-4bb5-80fe-f1cc12418206" providerId="ADAL" clId="{D59E876F-1D1C-40E2-A1B5-4B3C55D67241}" dt="2022-04-14T11:27:59.540" v="68" actId="20577"/>
        <pc:sldMkLst>
          <pc:docMk/>
          <pc:sldMk cId="3101468012" sldId="276"/>
        </pc:sldMkLst>
        <pc:spChg chg="mod">
          <ac:chgData name="daniel rattigan" userId="d1b02d86-fc26-4bb5-80fe-f1cc12418206" providerId="ADAL" clId="{D59E876F-1D1C-40E2-A1B5-4B3C55D67241}" dt="2022-04-14T11:26:59.391" v="35" actId="20577"/>
          <ac:spMkLst>
            <pc:docMk/>
            <pc:sldMk cId="3101468012" sldId="276"/>
            <ac:spMk id="27" creationId="{3950A5C1-5027-466F-AC87-8B05D94A3C88}"/>
          </ac:spMkLst>
        </pc:spChg>
        <pc:spChg chg="mod">
          <ac:chgData name="daniel rattigan" userId="d1b02d86-fc26-4bb5-80fe-f1cc12418206" providerId="ADAL" clId="{D59E876F-1D1C-40E2-A1B5-4B3C55D67241}" dt="2022-04-14T11:27:59.540" v="68" actId="20577"/>
          <ac:spMkLst>
            <pc:docMk/>
            <pc:sldMk cId="3101468012" sldId="276"/>
            <ac:spMk id="35" creationId="{5369C81B-E0E9-4A0C-B3C1-70E865F9A277}"/>
          </ac:spMkLst>
        </pc:spChg>
        <pc:spChg chg="mod">
          <ac:chgData name="daniel rattigan" userId="d1b02d86-fc26-4bb5-80fe-f1cc12418206" providerId="ADAL" clId="{D59E876F-1D1C-40E2-A1B5-4B3C55D67241}" dt="2022-04-14T11:27:18.359" v="56"/>
          <ac:spMkLst>
            <pc:docMk/>
            <pc:sldMk cId="3101468012" sldId="276"/>
            <ac:spMk id="39" creationId="{4FACAD45-F541-4416-AE50-72AAFEF2B1FB}"/>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AFA946-6EAC-429E-87EB-DADAF25CCB5D}"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GB"/>
        </a:p>
      </dgm:t>
    </dgm:pt>
    <dgm:pt modelId="{D17A1322-F92D-44FB-B939-185BBE609C05}">
      <dgm:prSet phldrT="[Text]" custT="1"/>
      <dgm:spPr>
        <a:solidFill>
          <a:srgbClr val="92D050"/>
        </a:solidFill>
      </dgm:spPr>
      <dgm:t>
        <a:bodyPr/>
        <a:lstStyle/>
        <a:p>
          <a:r>
            <a:rPr lang="en-GB" sz="2000" b="1"/>
            <a:t>House of Commons</a:t>
          </a:r>
        </a:p>
        <a:p>
          <a:r>
            <a:rPr lang="en-GB" sz="1100"/>
            <a:t>First reading</a:t>
          </a:r>
        </a:p>
        <a:p>
          <a:r>
            <a:rPr lang="en-GB" sz="1100"/>
            <a:t>Second reading</a:t>
          </a:r>
        </a:p>
        <a:p>
          <a:r>
            <a:rPr lang="en-GB" sz="1100"/>
            <a:t>Committee stage</a:t>
          </a:r>
        </a:p>
        <a:p>
          <a:r>
            <a:rPr lang="en-GB" sz="1100"/>
            <a:t>Report stage</a:t>
          </a:r>
        </a:p>
        <a:p>
          <a:r>
            <a:rPr lang="en-GB" sz="1100"/>
            <a:t>Third reading</a:t>
          </a:r>
        </a:p>
      </dgm:t>
    </dgm:pt>
    <dgm:pt modelId="{C5CB69A8-0CC6-48F5-AF12-6F0FC77799B5}" type="parTrans" cxnId="{6F5476D2-F3E2-4DF7-8EBE-C1ACCFB80D4C}">
      <dgm:prSet/>
      <dgm:spPr/>
      <dgm:t>
        <a:bodyPr/>
        <a:lstStyle/>
        <a:p>
          <a:endParaRPr lang="en-GB"/>
        </a:p>
      </dgm:t>
    </dgm:pt>
    <dgm:pt modelId="{2AEC1CB7-9625-4CEF-BCE9-86E07130297D}" type="sibTrans" cxnId="{6F5476D2-F3E2-4DF7-8EBE-C1ACCFB80D4C}">
      <dgm:prSet/>
      <dgm:spPr/>
      <dgm:t>
        <a:bodyPr/>
        <a:lstStyle/>
        <a:p>
          <a:endParaRPr lang="en-GB"/>
        </a:p>
      </dgm:t>
    </dgm:pt>
    <dgm:pt modelId="{293981E2-DC3C-41F6-BBB7-EA64548F80CB}">
      <dgm:prSet phldrT="[Text]" custT="1"/>
      <dgm:spPr>
        <a:solidFill>
          <a:srgbClr val="92D050"/>
        </a:solidFill>
      </dgm:spPr>
      <dgm:t>
        <a:bodyPr/>
        <a:lstStyle/>
        <a:p>
          <a:r>
            <a:rPr lang="en-GB" sz="2000" b="1"/>
            <a:t>House of Lords</a:t>
          </a:r>
        </a:p>
        <a:p>
          <a:r>
            <a:rPr lang="en-GB" sz="1100"/>
            <a:t>First reading</a:t>
          </a:r>
        </a:p>
        <a:p>
          <a:r>
            <a:rPr lang="en-GB" sz="1100"/>
            <a:t>Second reading</a:t>
          </a:r>
        </a:p>
        <a:p>
          <a:r>
            <a:rPr lang="en-GB" sz="1100"/>
            <a:t>Committee stage</a:t>
          </a:r>
        </a:p>
        <a:p>
          <a:r>
            <a:rPr lang="en-GB" sz="1100"/>
            <a:t>Report stage</a:t>
          </a:r>
        </a:p>
        <a:p>
          <a:r>
            <a:rPr lang="en-GB" sz="1100"/>
            <a:t>Third reading</a:t>
          </a:r>
        </a:p>
      </dgm:t>
    </dgm:pt>
    <dgm:pt modelId="{E48E93A1-280A-4E8C-A851-DE0A8A9C92C7}" type="parTrans" cxnId="{2F2D1D52-1841-40F2-A6EA-884AF7E2B388}">
      <dgm:prSet/>
      <dgm:spPr/>
      <dgm:t>
        <a:bodyPr/>
        <a:lstStyle/>
        <a:p>
          <a:endParaRPr lang="en-GB"/>
        </a:p>
      </dgm:t>
    </dgm:pt>
    <dgm:pt modelId="{F2BB8A04-87C1-4C4F-B459-84EE9BEA137E}" type="sibTrans" cxnId="{2F2D1D52-1841-40F2-A6EA-884AF7E2B388}">
      <dgm:prSet/>
      <dgm:spPr/>
      <dgm:t>
        <a:bodyPr/>
        <a:lstStyle/>
        <a:p>
          <a:endParaRPr lang="en-GB"/>
        </a:p>
      </dgm:t>
    </dgm:pt>
    <dgm:pt modelId="{07B633A6-E6D4-4B28-9D9F-6FBCB73663D7}">
      <dgm:prSet phldrT="[Text]" custT="1"/>
      <dgm:spPr>
        <a:solidFill>
          <a:srgbClr val="FFC000"/>
        </a:solidFill>
      </dgm:spPr>
      <dgm:t>
        <a:bodyPr/>
        <a:lstStyle/>
        <a:p>
          <a:r>
            <a:rPr lang="en-GB" sz="2000" b="1"/>
            <a:t>Consideration of amendments</a:t>
          </a:r>
        </a:p>
        <a:p>
          <a:r>
            <a:rPr lang="en-GB" sz="1100"/>
            <a:t>‘Ping-pong’</a:t>
          </a:r>
        </a:p>
        <a:p>
          <a:r>
            <a:rPr lang="en-GB" sz="1100"/>
            <a:t>Commons consideration of Lords amendments (max 3)</a:t>
          </a:r>
        </a:p>
      </dgm:t>
    </dgm:pt>
    <dgm:pt modelId="{7EC65197-4928-4005-A809-54F6CFD7A0EF}" type="parTrans" cxnId="{9F14CB71-C30A-4A27-88CE-D5C71D314FFB}">
      <dgm:prSet/>
      <dgm:spPr/>
      <dgm:t>
        <a:bodyPr/>
        <a:lstStyle/>
        <a:p>
          <a:endParaRPr lang="en-GB"/>
        </a:p>
      </dgm:t>
    </dgm:pt>
    <dgm:pt modelId="{14543487-739A-4CAE-984B-6136304839F5}" type="sibTrans" cxnId="{9F14CB71-C30A-4A27-88CE-D5C71D314FFB}">
      <dgm:prSet/>
      <dgm:spPr/>
      <dgm:t>
        <a:bodyPr/>
        <a:lstStyle/>
        <a:p>
          <a:endParaRPr lang="en-GB"/>
        </a:p>
      </dgm:t>
    </dgm:pt>
    <dgm:pt modelId="{FC600302-3A4C-429D-8795-E0AE8D397F56}">
      <dgm:prSet phldrT="[Text]" custT="1"/>
      <dgm:spPr>
        <a:solidFill>
          <a:srgbClr val="FFC000"/>
        </a:solidFill>
      </dgm:spPr>
      <dgm:t>
        <a:bodyPr/>
        <a:lstStyle/>
        <a:p>
          <a:r>
            <a:rPr lang="en-GB" sz="2000" b="1"/>
            <a:t>Remaining issues</a:t>
          </a:r>
        </a:p>
        <a:p>
          <a:r>
            <a:rPr lang="en-GB" sz="1100"/>
            <a:t>1. </a:t>
          </a:r>
          <a:r>
            <a:rPr lang="en-GB" sz="1100" err="1"/>
            <a:t>SofS</a:t>
          </a:r>
          <a:r>
            <a:rPr lang="en-GB" sz="1100"/>
            <a:t> reconfigurations power</a:t>
          </a:r>
        </a:p>
        <a:p>
          <a:r>
            <a:rPr lang="en-GB" sz="1100"/>
            <a:t>2. Workforce</a:t>
          </a:r>
        </a:p>
        <a:p>
          <a:r>
            <a:rPr lang="en-GB" sz="1100"/>
            <a:t>3. Social Care cost cap</a:t>
          </a:r>
        </a:p>
        <a:p>
          <a:r>
            <a:rPr lang="en-GB" sz="1100"/>
            <a:t>4. NHS supply chains</a:t>
          </a:r>
        </a:p>
      </dgm:t>
    </dgm:pt>
    <dgm:pt modelId="{E7764B63-0B5E-41EA-BB16-13C7458CCAB3}" type="parTrans" cxnId="{71DF1AA0-6785-47A3-AFB6-D77EFB5260AD}">
      <dgm:prSet/>
      <dgm:spPr/>
      <dgm:t>
        <a:bodyPr/>
        <a:lstStyle/>
        <a:p>
          <a:endParaRPr lang="en-GB"/>
        </a:p>
      </dgm:t>
    </dgm:pt>
    <dgm:pt modelId="{09388429-1A8E-4433-8F0C-AA17A78F64EF}" type="sibTrans" cxnId="{71DF1AA0-6785-47A3-AFB6-D77EFB5260AD}">
      <dgm:prSet/>
      <dgm:spPr/>
      <dgm:t>
        <a:bodyPr/>
        <a:lstStyle/>
        <a:p>
          <a:endParaRPr lang="en-GB"/>
        </a:p>
      </dgm:t>
    </dgm:pt>
    <dgm:pt modelId="{8CD7A9FD-BE97-4976-BC8D-67732C37442C}">
      <dgm:prSet phldrT="[Text]" custT="1"/>
      <dgm:spPr>
        <a:solidFill>
          <a:srgbClr val="FFC000"/>
        </a:solidFill>
      </dgm:spPr>
      <dgm:t>
        <a:bodyPr/>
        <a:lstStyle/>
        <a:p>
          <a:r>
            <a:rPr lang="en-GB" sz="2000" b="1"/>
            <a:t>Royal Assent</a:t>
          </a:r>
        </a:p>
        <a:p>
          <a:r>
            <a:rPr lang="en-GB" sz="1100"/>
            <a:t>Date TBC</a:t>
          </a:r>
        </a:p>
        <a:p>
          <a:r>
            <a:rPr lang="en-GB" sz="1100"/>
            <a:t>[Planning Guidance set target for ICB implementation of 1 July]</a:t>
          </a:r>
        </a:p>
      </dgm:t>
    </dgm:pt>
    <dgm:pt modelId="{512DCED0-D533-4819-8A39-26EE68B17280}" type="parTrans" cxnId="{93351C1E-99C3-431B-A4F7-9CD796B4B2BA}">
      <dgm:prSet/>
      <dgm:spPr/>
      <dgm:t>
        <a:bodyPr/>
        <a:lstStyle/>
        <a:p>
          <a:endParaRPr lang="en-GB"/>
        </a:p>
      </dgm:t>
    </dgm:pt>
    <dgm:pt modelId="{8D0D888C-2BE3-442D-9BB0-06440CE53313}" type="sibTrans" cxnId="{93351C1E-99C3-431B-A4F7-9CD796B4B2BA}">
      <dgm:prSet/>
      <dgm:spPr/>
      <dgm:t>
        <a:bodyPr/>
        <a:lstStyle/>
        <a:p>
          <a:endParaRPr lang="en-GB"/>
        </a:p>
      </dgm:t>
    </dgm:pt>
    <dgm:pt modelId="{8F4947FF-B7D7-4466-BFB5-652C5EB9A30D}" type="pres">
      <dgm:prSet presAssocID="{84AFA946-6EAC-429E-87EB-DADAF25CCB5D}" presName="Name0" presStyleCnt="0">
        <dgm:presLayoutVars>
          <dgm:dir/>
          <dgm:resizeHandles val="exact"/>
        </dgm:presLayoutVars>
      </dgm:prSet>
      <dgm:spPr/>
    </dgm:pt>
    <dgm:pt modelId="{9EB72608-7B93-44F0-A901-FCF3524EC817}" type="pres">
      <dgm:prSet presAssocID="{D17A1322-F92D-44FB-B939-185BBE609C05}" presName="node" presStyleLbl="node1" presStyleIdx="0" presStyleCnt="5" custScaleY="170167">
        <dgm:presLayoutVars>
          <dgm:bulletEnabled val="1"/>
        </dgm:presLayoutVars>
      </dgm:prSet>
      <dgm:spPr/>
    </dgm:pt>
    <dgm:pt modelId="{8B645DD8-2EC1-4259-9DE8-354064813700}" type="pres">
      <dgm:prSet presAssocID="{2AEC1CB7-9625-4CEF-BCE9-86E07130297D}" presName="sibTrans" presStyleLbl="sibTrans1D1" presStyleIdx="0" presStyleCnt="4"/>
      <dgm:spPr/>
    </dgm:pt>
    <dgm:pt modelId="{06F24FA3-A618-4B31-ACE1-6C33B398A29A}" type="pres">
      <dgm:prSet presAssocID="{2AEC1CB7-9625-4CEF-BCE9-86E07130297D}" presName="connectorText" presStyleLbl="sibTrans1D1" presStyleIdx="0" presStyleCnt="4"/>
      <dgm:spPr/>
    </dgm:pt>
    <dgm:pt modelId="{FD46C883-7D76-460D-8EC0-09A149BE507B}" type="pres">
      <dgm:prSet presAssocID="{293981E2-DC3C-41F6-BBB7-EA64548F80CB}" presName="node" presStyleLbl="node1" presStyleIdx="1" presStyleCnt="5" custScaleY="170167">
        <dgm:presLayoutVars>
          <dgm:bulletEnabled val="1"/>
        </dgm:presLayoutVars>
      </dgm:prSet>
      <dgm:spPr/>
    </dgm:pt>
    <dgm:pt modelId="{F9757175-606B-425D-B4E4-BD3F2979D54C}" type="pres">
      <dgm:prSet presAssocID="{F2BB8A04-87C1-4C4F-B459-84EE9BEA137E}" presName="sibTrans" presStyleLbl="sibTrans1D1" presStyleIdx="1" presStyleCnt="4"/>
      <dgm:spPr/>
    </dgm:pt>
    <dgm:pt modelId="{13A31D33-4CD3-4716-90F7-1CD92A0D784F}" type="pres">
      <dgm:prSet presAssocID="{F2BB8A04-87C1-4C4F-B459-84EE9BEA137E}" presName="connectorText" presStyleLbl="sibTrans1D1" presStyleIdx="1" presStyleCnt="4"/>
      <dgm:spPr/>
    </dgm:pt>
    <dgm:pt modelId="{4091C729-7567-4EF8-B4D1-DE00FD3F38E2}" type="pres">
      <dgm:prSet presAssocID="{07B633A6-E6D4-4B28-9D9F-6FBCB73663D7}" presName="node" presStyleLbl="node1" presStyleIdx="2" presStyleCnt="5" custScaleY="168517">
        <dgm:presLayoutVars>
          <dgm:bulletEnabled val="1"/>
        </dgm:presLayoutVars>
      </dgm:prSet>
      <dgm:spPr/>
    </dgm:pt>
    <dgm:pt modelId="{33DEF70C-9E11-4205-8A14-16E650D834B4}" type="pres">
      <dgm:prSet presAssocID="{14543487-739A-4CAE-984B-6136304839F5}" presName="sibTrans" presStyleLbl="sibTrans1D1" presStyleIdx="2" presStyleCnt="4"/>
      <dgm:spPr/>
    </dgm:pt>
    <dgm:pt modelId="{1A4424E6-510E-4F6C-B1D1-E48759DB6C5C}" type="pres">
      <dgm:prSet presAssocID="{14543487-739A-4CAE-984B-6136304839F5}" presName="connectorText" presStyleLbl="sibTrans1D1" presStyleIdx="2" presStyleCnt="4"/>
      <dgm:spPr/>
    </dgm:pt>
    <dgm:pt modelId="{11D05D49-6D59-44B0-AEC4-10E53B0DB2AD}" type="pres">
      <dgm:prSet presAssocID="{FC600302-3A4C-429D-8795-E0AE8D397F56}" presName="node" presStyleLbl="node1" presStyleIdx="3" presStyleCnt="5" custScaleY="168517">
        <dgm:presLayoutVars>
          <dgm:bulletEnabled val="1"/>
        </dgm:presLayoutVars>
      </dgm:prSet>
      <dgm:spPr/>
    </dgm:pt>
    <dgm:pt modelId="{B7FCE04D-B7F2-4CBD-9707-2C96F5974A96}" type="pres">
      <dgm:prSet presAssocID="{09388429-1A8E-4433-8F0C-AA17A78F64EF}" presName="sibTrans" presStyleLbl="sibTrans1D1" presStyleIdx="3" presStyleCnt="4"/>
      <dgm:spPr/>
    </dgm:pt>
    <dgm:pt modelId="{D8B95DE4-07C3-4E42-8FFD-D5404C8089FB}" type="pres">
      <dgm:prSet presAssocID="{09388429-1A8E-4433-8F0C-AA17A78F64EF}" presName="connectorText" presStyleLbl="sibTrans1D1" presStyleIdx="3" presStyleCnt="4"/>
      <dgm:spPr/>
    </dgm:pt>
    <dgm:pt modelId="{CD58CBD0-CBFB-49E7-B70E-7DD0694D16ED}" type="pres">
      <dgm:prSet presAssocID="{8CD7A9FD-BE97-4976-BC8D-67732C37442C}" presName="node" presStyleLbl="node1" presStyleIdx="4" presStyleCnt="5" custScaleY="166867">
        <dgm:presLayoutVars>
          <dgm:bulletEnabled val="1"/>
        </dgm:presLayoutVars>
      </dgm:prSet>
      <dgm:spPr/>
    </dgm:pt>
  </dgm:ptLst>
  <dgm:cxnLst>
    <dgm:cxn modelId="{5C20CB05-09EF-4930-929A-4D90DE9B72C7}" type="presOf" srcId="{07B633A6-E6D4-4B28-9D9F-6FBCB73663D7}" destId="{4091C729-7567-4EF8-B4D1-DE00FD3F38E2}" srcOrd="0" destOrd="0" presId="urn:microsoft.com/office/officeart/2005/8/layout/bProcess3"/>
    <dgm:cxn modelId="{93351C1E-99C3-431B-A4F7-9CD796B4B2BA}" srcId="{84AFA946-6EAC-429E-87EB-DADAF25CCB5D}" destId="{8CD7A9FD-BE97-4976-BC8D-67732C37442C}" srcOrd="4" destOrd="0" parTransId="{512DCED0-D533-4819-8A39-26EE68B17280}" sibTransId="{8D0D888C-2BE3-442D-9BB0-06440CE53313}"/>
    <dgm:cxn modelId="{1F33F324-9A32-46D5-A48D-544EFCB675AD}" type="presOf" srcId="{14543487-739A-4CAE-984B-6136304839F5}" destId="{33DEF70C-9E11-4205-8A14-16E650D834B4}" srcOrd="0" destOrd="0" presId="urn:microsoft.com/office/officeart/2005/8/layout/bProcess3"/>
    <dgm:cxn modelId="{6C34622C-20CB-4861-88A2-9260307A848A}" type="presOf" srcId="{2AEC1CB7-9625-4CEF-BCE9-86E07130297D}" destId="{8B645DD8-2EC1-4259-9DE8-354064813700}" srcOrd="0" destOrd="0" presId="urn:microsoft.com/office/officeart/2005/8/layout/bProcess3"/>
    <dgm:cxn modelId="{2A893C37-46B9-40EB-834A-D16C1274B759}" type="presOf" srcId="{09388429-1A8E-4433-8F0C-AA17A78F64EF}" destId="{D8B95DE4-07C3-4E42-8FFD-D5404C8089FB}" srcOrd="1" destOrd="0" presId="urn:microsoft.com/office/officeart/2005/8/layout/bProcess3"/>
    <dgm:cxn modelId="{5F31C737-2BCF-4596-8A17-597621A8F96F}" type="presOf" srcId="{8CD7A9FD-BE97-4976-BC8D-67732C37442C}" destId="{CD58CBD0-CBFB-49E7-B70E-7DD0694D16ED}" srcOrd="0" destOrd="0" presId="urn:microsoft.com/office/officeart/2005/8/layout/bProcess3"/>
    <dgm:cxn modelId="{AB0C9061-9986-4F3C-9109-455F83C3FEFD}" type="presOf" srcId="{2AEC1CB7-9625-4CEF-BCE9-86E07130297D}" destId="{06F24FA3-A618-4B31-ACE1-6C33B398A29A}" srcOrd="1" destOrd="0" presId="urn:microsoft.com/office/officeart/2005/8/layout/bProcess3"/>
    <dgm:cxn modelId="{9F14CB71-C30A-4A27-88CE-D5C71D314FFB}" srcId="{84AFA946-6EAC-429E-87EB-DADAF25CCB5D}" destId="{07B633A6-E6D4-4B28-9D9F-6FBCB73663D7}" srcOrd="2" destOrd="0" parTransId="{7EC65197-4928-4005-A809-54F6CFD7A0EF}" sibTransId="{14543487-739A-4CAE-984B-6136304839F5}"/>
    <dgm:cxn modelId="{2F2D1D52-1841-40F2-A6EA-884AF7E2B388}" srcId="{84AFA946-6EAC-429E-87EB-DADAF25CCB5D}" destId="{293981E2-DC3C-41F6-BBB7-EA64548F80CB}" srcOrd="1" destOrd="0" parTransId="{E48E93A1-280A-4E8C-A851-DE0A8A9C92C7}" sibTransId="{F2BB8A04-87C1-4C4F-B459-84EE9BEA137E}"/>
    <dgm:cxn modelId="{F367638F-1754-42BF-BCF4-A4023D684694}" type="presOf" srcId="{14543487-739A-4CAE-984B-6136304839F5}" destId="{1A4424E6-510E-4F6C-B1D1-E48759DB6C5C}" srcOrd="1" destOrd="0" presId="urn:microsoft.com/office/officeart/2005/8/layout/bProcess3"/>
    <dgm:cxn modelId="{168C9391-81C3-4E72-A550-A7277CC46710}" type="presOf" srcId="{293981E2-DC3C-41F6-BBB7-EA64548F80CB}" destId="{FD46C883-7D76-460D-8EC0-09A149BE507B}" srcOrd="0" destOrd="0" presId="urn:microsoft.com/office/officeart/2005/8/layout/bProcess3"/>
    <dgm:cxn modelId="{AE071D94-99E0-4A44-ACD5-89032F237EAA}" type="presOf" srcId="{09388429-1A8E-4433-8F0C-AA17A78F64EF}" destId="{B7FCE04D-B7F2-4CBD-9707-2C96F5974A96}" srcOrd="0" destOrd="0" presId="urn:microsoft.com/office/officeart/2005/8/layout/bProcess3"/>
    <dgm:cxn modelId="{71DF1AA0-6785-47A3-AFB6-D77EFB5260AD}" srcId="{84AFA946-6EAC-429E-87EB-DADAF25CCB5D}" destId="{FC600302-3A4C-429D-8795-E0AE8D397F56}" srcOrd="3" destOrd="0" parTransId="{E7764B63-0B5E-41EA-BB16-13C7458CCAB3}" sibTransId="{09388429-1A8E-4433-8F0C-AA17A78F64EF}"/>
    <dgm:cxn modelId="{C46139A7-AC9B-44E9-974F-3DC7A3A7C166}" type="presOf" srcId="{D17A1322-F92D-44FB-B939-185BBE609C05}" destId="{9EB72608-7B93-44F0-A901-FCF3524EC817}" srcOrd="0" destOrd="0" presId="urn:microsoft.com/office/officeart/2005/8/layout/bProcess3"/>
    <dgm:cxn modelId="{172A81AA-A4C8-42D9-87B0-8FDDE944D1A5}" type="presOf" srcId="{84AFA946-6EAC-429E-87EB-DADAF25CCB5D}" destId="{8F4947FF-B7D7-4466-BFB5-652C5EB9A30D}" srcOrd="0" destOrd="0" presId="urn:microsoft.com/office/officeart/2005/8/layout/bProcess3"/>
    <dgm:cxn modelId="{6F5476D2-F3E2-4DF7-8EBE-C1ACCFB80D4C}" srcId="{84AFA946-6EAC-429E-87EB-DADAF25CCB5D}" destId="{D17A1322-F92D-44FB-B939-185BBE609C05}" srcOrd="0" destOrd="0" parTransId="{C5CB69A8-0CC6-48F5-AF12-6F0FC77799B5}" sibTransId="{2AEC1CB7-9625-4CEF-BCE9-86E07130297D}"/>
    <dgm:cxn modelId="{45FE25D5-67F2-45B1-81DA-B937879A201F}" type="presOf" srcId="{F2BB8A04-87C1-4C4F-B459-84EE9BEA137E}" destId="{13A31D33-4CD3-4716-90F7-1CD92A0D784F}" srcOrd="1" destOrd="0" presId="urn:microsoft.com/office/officeart/2005/8/layout/bProcess3"/>
    <dgm:cxn modelId="{EDB249D6-6DC6-482C-9A0C-2EA8FB2187D6}" type="presOf" srcId="{F2BB8A04-87C1-4C4F-B459-84EE9BEA137E}" destId="{F9757175-606B-425D-B4E4-BD3F2979D54C}" srcOrd="0" destOrd="0" presId="urn:microsoft.com/office/officeart/2005/8/layout/bProcess3"/>
    <dgm:cxn modelId="{4A70BFDB-B491-4E11-BE31-1A492516B416}" type="presOf" srcId="{FC600302-3A4C-429D-8795-E0AE8D397F56}" destId="{11D05D49-6D59-44B0-AEC4-10E53B0DB2AD}" srcOrd="0" destOrd="0" presId="urn:microsoft.com/office/officeart/2005/8/layout/bProcess3"/>
    <dgm:cxn modelId="{E3EDDD32-19D1-4971-A39A-20DF9E10E90A}" type="presParOf" srcId="{8F4947FF-B7D7-4466-BFB5-652C5EB9A30D}" destId="{9EB72608-7B93-44F0-A901-FCF3524EC817}" srcOrd="0" destOrd="0" presId="urn:microsoft.com/office/officeart/2005/8/layout/bProcess3"/>
    <dgm:cxn modelId="{0A1413F8-5FBA-4A26-A18C-F10372CAE8B2}" type="presParOf" srcId="{8F4947FF-B7D7-4466-BFB5-652C5EB9A30D}" destId="{8B645DD8-2EC1-4259-9DE8-354064813700}" srcOrd="1" destOrd="0" presId="urn:microsoft.com/office/officeart/2005/8/layout/bProcess3"/>
    <dgm:cxn modelId="{900BF09E-410C-46FE-8A9A-6D206A6B9873}" type="presParOf" srcId="{8B645DD8-2EC1-4259-9DE8-354064813700}" destId="{06F24FA3-A618-4B31-ACE1-6C33B398A29A}" srcOrd="0" destOrd="0" presId="urn:microsoft.com/office/officeart/2005/8/layout/bProcess3"/>
    <dgm:cxn modelId="{05FD97FD-B5E1-4C54-853F-D42D3D00B647}" type="presParOf" srcId="{8F4947FF-B7D7-4466-BFB5-652C5EB9A30D}" destId="{FD46C883-7D76-460D-8EC0-09A149BE507B}" srcOrd="2" destOrd="0" presId="urn:microsoft.com/office/officeart/2005/8/layout/bProcess3"/>
    <dgm:cxn modelId="{D486CCAB-37C5-4B80-8541-90BEF42EE354}" type="presParOf" srcId="{8F4947FF-B7D7-4466-BFB5-652C5EB9A30D}" destId="{F9757175-606B-425D-B4E4-BD3F2979D54C}" srcOrd="3" destOrd="0" presId="urn:microsoft.com/office/officeart/2005/8/layout/bProcess3"/>
    <dgm:cxn modelId="{8DCAA277-E45A-4BEC-ACB2-D99A9D50ECFD}" type="presParOf" srcId="{F9757175-606B-425D-B4E4-BD3F2979D54C}" destId="{13A31D33-4CD3-4716-90F7-1CD92A0D784F}" srcOrd="0" destOrd="0" presId="urn:microsoft.com/office/officeart/2005/8/layout/bProcess3"/>
    <dgm:cxn modelId="{3678412F-35F2-4845-8A4B-AF0D55949F04}" type="presParOf" srcId="{8F4947FF-B7D7-4466-BFB5-652C5EB9A30D}" destId="{4091C729-7567-4EF8-B4D1-DE00FD3F38E2}" srcOrd="4" destOrd="0" presId="urn:microsoft.com/office/officeart/2005/8/layout/bProcess3"/>
    <dgm:cxn modelId="{8C890645-7861-4265-AF3E-4F36C87FEC50}" type="presParOf" srcId="{8F4947FF-B7D7-4466-BFB5-652C5EB9A30D}" destId="{33DEF70C-9E11-4205-8A14-16E650D834B4}" srcOrd="5" destOrd="0" presId="urn:microsoft.com/office/officeart/2005/8/layout/bProcess3"/>
    <dgm:cxn modelId="{71EC0BE6-CE37-4D34-AD38-AF136FC243AF}" type="presParOf" srcId="{33DEF70C-9E11-4205-8A14-16E650D834B4}" destId="{1A4424E6-510E-4F6C-B1D1-E48759DB6C5C}" srcOrd="0" destOrd="0" presId="urn:microsoft.com/office/officeart/2005/8/layout/bProcess3"/>
    <dgm:cxn modelId="{EFBFC24C-3F95-40D4-81E4-C46E3FCC1430}" type="presParOf" srcId="{8F4947FF-B7D7-4466-BFB5-652C5EB9A30D}" destId="{11D05D49-6D59-44B0-AEC4-10E53B0DB2AD}" srcOrd="6" destOrd="0" presId="urn:microsoft.com/office/officeart/2005/8/layout/bProcess3"/>
    <dgm:cxn modelId="{56796FB3-053E-4A0E-9F59-5D8A92F3CA5D}" type="presParOf" srcId="{8F4947FF-B7D7-4466-BFB5-652C5EB9A30D}" destId="{B7FCE04D-B7F2-4CBD-9707-2C96F5974A96}" srcOrd="7" destOrd="0" presId="urn:microsoft.com/office/officeart/2005/8/layout/bProcess3"/>
    <dgm:cxn modelId="{7B439F86-4710-43E9-9CFD-82943ADC5DD0}" type="presParOf" srcId="{B7FCE04D-B7F2-4CBD-9707-2C96F5974A96}" destId="{D8B95DE4-07C3-4E42-8FFD-D5404C8089FB}" srcOrd="0" destOrd="0" presId="urn:microsoft.com/office/officeart/2005/8/layout/bProcess3"/>
    <dgm:cxn modelId="{22C9525C-AA20-4470-814F-DD8D615249D3}" type="presParOf" srcId="{8F4947FF-B7D7-4466-BFB5-652C5EB9A30D}" destId="{CD58CBD0-CBFB-49E7-B70E-7DD0694D16ED}" srcOrd="8"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645DD8-2EC1-4259-9DE8-354064813700}">
      <dsp:nvSpPr>
        <dsp:cNvPr id="0" name=""/>
        <dsp:cNvSpPr/>
      </dsp:nvSpPr>
      <dsp:spPr>
        <a:xfrm>
          <a:off x="1803645" y="1794015"/>
          <a:ext cx="381881" cy="91440"/>
        </a:xfrm>
        <a:custGeom>
          <a:avLst/>
          <a:gdLst/>
          <a:ahLst/>
          <a:cxnLst/>
          <a:rect l="0" t="0" r="0" b="0"/>
          <a:pathLst>
            <a:path>
              <a:moveTo>
                <a:pt x="0" y="45720"/>
              </a:moveTo>
              <a:lnTo>
                <a:pt x="38188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1984274" y="1837670"/>
        <a:ext cx="20624" cy="4128"/>
      </dsp:txXfrm>
    </dsp:sp>
    <dsp:sp modelId="{9EB72608-7B93-44F0-A901-FCF3524EC817}">
      <dsp:nvSpPr>
        <dsp:cNvPr id="0" name=""/>
        <dsp:cNvSpPr/>
      </dsp:nvSpPr>
      <dsp:spPr>
        <a:xfrm>
          <a:off x="12047" y="924203"/>
          <a:ext cx="1793398" cy="1831063"/>
        </a:xfrm>
        <a:prstGeom prst="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b="1" kern="1200"/>
            <a:t>House of Commons</a:t>
          </a:r>
        </a:p>
        <a:p>
          <a:pPr marL="0" lvl="0" indent="0" algn="ctr" defTabSz="889000">
            <a:lnSpc>
              <a:spcPct val="90000"/>
            </a:lnSpc>
            <a:spcBef>
              <a:spcPct val="0"/>
            </a:spcBef>
            <a:spcAft>
              <a:spcPct val="35000"/>
            </a:spcAft>
            <a:buNone/>
          </a:pPr>
          <a:r>
            <a:rPr lang="en-GB" sz="1100" kern="1200"/>
            <a:t>First reading</a:t>
          </a:r>
        </a:p>
        <a:p>
          <a:pPr marL="0" lvl="0" indent="0" algn="ctr" defTabSz="889000">
            <a:lnSpc>
              <a:spcPct val="90000"/>
            </a:lnSpc>
            <a:spcBef>
              <a:spcPct val="0"/>
            </a:spcBef>
            <a:spcAft>
              <a:spcPct val="35000"/>
            </a:spcAft>
            <a:buNone/>
          </a:pPr>
          <a:r>
            <a:rPr lang="en-GB" sz="1100" kern="1200"/>
            <a:t>Second reading</a:t>
          </a:r>
        </a:p>
        <a:p>
          <a:pPr marL="0" lvl="0" indent="0" algn="ctr" defTabSz="889000">
            <a:lnSpc>
              <a:spcPct val="90000"/>
            </a:lnSpc>
            <a:spcBef>
              <a:spcPct val="0"/>
            </a:spcBef>
            <a:spcAft>
              <a:spcPct val="35000"/>
            </a:spcAft>
            <a:buNone/>
          </a:pPr>
          <a:r>
            <a:rPr lang="en-GB" sz="1100" kern="1200"/>
            <a:t>Committee stage</a:t>
          </a:r>
        </a:p>
        <a:p>
          <a:pPr marL="0" lvl="0" indent="0" algn="ctr" defTabSz="889000">
            <a:lnSpc>
              <a:spcPct val="90000"/>
            </a:lnSpc>
            <a:spcBef>
              <a:spcPct val="0"/>
            </a:spcBef>
            <a:spcAft>
              <a:spcPct val="35000"/>
            </a:spcAft>
            <a:buNone/>
          </a:pPr>
          <a:r>
            <a:rPr lang="en-GB" sz="1100" kern="1200"/>
            <a:t>Report stage</a:t>
          </a:r>
        </a:p>
        <a:p>
          <a:pPr marL="0" lvl="0" indent="0" algn="ctr" defTabSz="889000">
            <a:lnSpc>
              <a:spcPct val="90000"/>
            </a:lnSpc>
            <a:spcBef>
              <a:spcPct val="0"/>
            </a:spcBef>
            <a:spcAft>
              <a:spcPct val="35000"/>
            </a:spcAft>
            <a:buNone/>
          </a:pPr>
          <a:r>
            <a:rPr lang="en-GB" sz="1100" kern="1200"/>
            <a:t>Third reading</a:t>
          </a:r>
        </a:p>
      </dsp:txBody>
      <dsp:txXfrm>
        <a:off x="12047" y="924203"/>
        <a:ext cx="1793398" cy="1831063"/>
      </dsp:txXfrm>
    </dsp:sp>
    <dsp:sp modelId="{F9757175-606B-425D-B4E4-BD3F2979D54C}">
      <dsp:nvSpPr>
        <dsp:cNvPr id="0" name=""/>
        <dsp:cNvSpPr/>
      </dsp:nvSpPr>
      <dsp:spPr>
        <a:xfrm>
          <a:off x="4009525" y="1794015"/>
          <a:ext cx="381881" cy="91440"/>
        </a:xfrm>
        <a:custGeom>
          <a:avLst/>
          <a:gdLst/>
          <a:ahLst/>
          <a:cxnLst/>
          <a:rect l="0" t="0" r="0" b="0"/>
          <a:pathLst>
            <a:path>
              <a:moveTo>
                <a:pt x="0" y="45720"/>
              </a:moveTo>
              <a:lnTo>
                <a:pt x="38188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4190154" y="1837670"/>
        <a:ext cx="20624" cy="4128"/>
      </dsp:txXfrm>
    </dsp:sp>
    <dsp:sp modelId="{FD46C883-7D76-460D-8EC0-09A149BE507B}">
      <dsp:nvSpPr>
        <dsp:cNvPr id="0" name=""/>
        <dsp:cNvSpPr/>
      </dsp:nvSpPr>
      <dsp:spPr>
        <a:xfrm>
          <a:off x="2217927" y="924203"/>
          <a:ext cx="1793398" cy="1831063"/>
        </a:xfrm>
        <a:prstGeom prst="rect">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b="1" kern="1200"/>
            <a:t>House of Lords</a:t>
          </a:r>
        </a:p>
        <a:p>
          <a:pPr marL="0" lvl="0" indent="0" algn="ctr" defTabSz="889000">
            <a:lnSpc>
              <a:spcPct val="90000"/>
            </a:lnSpc>
            <a:spcBef>
              <a:spcPct val="0"/>
            </a:spcBef>
            <a:spcAft>
              <a:spcPct val="35000"/>
            </a:spcAft>
            <a:buNone/>
          </a:pPr>
          <a:r>
            <a:rPr lang="en-GB" sz="1100" kern="1200"/>
            <a:t>First reading</a:t>
          </a:r>
        </a:p>
        <a:p>
          <a:pPr marL="0" lvl="0" indent="0" algn="ctr" defTabSz="889000">
            <a:lnSpc>
              <a:spcPct val="90000"/>
            </a:lnSpc>
            <a:spcBef>
              <a:spcPct val="0"/>
            </a:spcBef>
            <a:spcAft>
              <a:spcPct val="35000"/>
            </a:spcAft>
            <a:buNone/>
          </a:pPr>
          <a:r>
            <a:rPr lang="en-GB" sz="1100" kern="1200"/>
            <a:t>Second reading</a:t>
          </a:r>
        </a:p>
        <a:p>
          <a:pPr marL="0" lvl="0" indent="0" algn="ctr" defTabSz="889000">
            <a:lnSpc>
              <a:spcPct val="90000"/>
            </a:lnSpc>
            <a:spcBef>
              <a:spcPct val="0"/>
            </a:spcBef>
            <a:spcAft>
              <a:spcPct val="35000"/>
            </a:spcAft>
            <a:buNone/>
          </a:pPr>
          <a:r>
            <a:rPr lang="en-GB" sz="1100" kern="1200"/>
            <a:t>Committee stage</a:t>
          </a:r>
        </a:p>
        <a:p>
          <a:pPr marL="0" lvl="0" indent="0" algn="ctr" defTabSz="889000">
            <a:lnSpc>
              <a:spcPct val="90000"/>
            </a:lnSpc>
            <a:spcBef>
              <a:spcPct val="0"/>
            </a:spcBef>
            <a:spcAft>
              <a:spcPct val="35000"/>
            </a:spcAft>
            <a:buNone/>
          </a:pPr>
          <a:r>
            <a:rPr lang="en-GB" sz="1100" kern="1200"/>
            <a:t>Report stage</a:t>
          </a:r>
        </a:p>
        <a:p>
          <a:pPr marL="0" lvl="0" indent="0" algn="ctr" defTabSz="889000">
            <a:lnSpc>
              <a:spcPct val="90000"/>
            </a:lnSpc>
            <a:spcBef>
              <a:spcPct val="0"/>
            </a:spcBef>
            <a:spcAft>
              <a:spcPct val="35000"/>
            </a:spcAft>
            <a:buNone/>
          </a:pPr>
          <a:r>
            <a:rPr lang="en-GB" sz="1100" kern="1200"/>
            <a:t>Third reading</a:t>
          </a:r>
        </a:p>
      </dsp:txBody>
      <dsp:txXfrm>
        <a:off x="2217927" y="924203"/>
        <a:ext cx="1793398" cy="1831063"/>
      </dsp:txXfrm>
    </dsp:sp>
    <dsp:sp modelId="{33DEF70C-9E11-4205-8A14-16E650D834B4}">
      <dsp:nvSpPr>
        <dsp:cNvPr id="0" name=""/>
        <dsp:cNvSpPr/>
      </dsp:nvSpPr>
      <dsp:spPr>
        <a:xfrm>
          <a:off x="6215405" y="1794015"/>
          <a:ext cx="381881" cy="91440"/>
        </a:xfrm>
        <a:custGeom>
          <a:avLst/>
          <a:gdLst/>
          <a:ahLst/>
          <a:cxnLst/>
          <a:rect l="0" t="0" r="0" b="0"/>
          <a:pathLst>
            <a:path>
              <a:moveTo>
                <a:pt x="0" y="45720"/>
              </a:moveTo>
              <a:lnTo>
                <a:pt x="38188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6396033" y="1837670"/>
        <a:ext cx="20624" cy="4128"/>
      </dsp:txXfrm>
    </dsp:sp>
    <dsp:sp modelId="{4091C729-7567-4EF8-B4D1-DE00FD3F38E2}">
      <dsp:nvSpPr>
        <dsp:cNvPr id="0" name=""/>
        <dsp:cNvSpPr/>
      </dsp:nvSpPr>
      <dsp:spPr>
        <a:xfrm>
          <a:off x="4423806" y="933080"/>
          <a:ext cx="1793398" cy="1813308"/>
        </a:xfrm>
        <a:prstGeom prst="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b="1" kern="1200"/>
            <a:t>Consideration of amendments</a:t>
          </a:r>
        </a:p>
        <a:p>
          <a:pPr marL="0" lvl="0" indent="0" algn="ctr" defTabSz="889000">
            <a:lnSpc>
              <a:spcPct val="90000"/>
            </a:lnSpc>
            <a:spcBef>
              <a:spcPct val="0"/>
            </a:spcBef>
            <a:spcAft>
              <a:spcPct val="35000"/>
            </a:spcAft>
            <a:buNone/>
          </a:pPr>
          <a:r>
            <a:rPr lang="en-GB" sz="1100" kern="1200"/>
            <a:t>‘Ping-pong’</a:t>
          </a:r>
        </a:p>
        <a:p>
          <a:pPr marL="0" lvl="0" indent="0" algn="ctr" defTabSz="889000">
            <a:lnSpc>
              <a:spcPct val="90000"/>
            </a:lnSpc>
            <a:spcBef>
              <a:spcPct val="0"/>
            </a:spcBef>
            <a:spcAft>
              <a:spcPct val="35000"/>
            </a:spcAft>
            <a:buNone/>
          </a:pPr>
          <a:r>
            <a:rPr lang="en-GB" sz="1100" kern="1200"/>
            <a:t>Commons consideration of Lords amendments (max 3)</a:t>
          </a:r>
        </a:p>
      </dsp:txBody>
      <dsp:txXfrm>
        <a:off x="4423806" y="933080"/>
        <a:ext cx="1793398" cy="1813308"/>
      </dsp:txXfrm>
    </dsp:sp>
    <dsp:sp modelId="{B7FCE04D-B7F2-4CBD-9707-2C96F5974A96}">
      <dsp:nvSpPr>
        <dsp:cNvPr id="0" name=""/>
        <dsp:cNvSpPr/>
      </dsp:nvSpPr>
      <dsp:spPr>
        <a:xfrm>
          <a:off x="8421284" y="1794015"/>
          <a:ext cx="381881" cy="91440"/>
        </a:xfrm>
        <a:custGeom>
          <a:avLst/>
          <a:gdLst/>
          <a:ahLst/>
          <a:cxnLst/>
          <a:rect l="0" t="0" r="0" b="0"/>
          <a:pathLst>
            <a:path>
              <a:moveTo>
                <a:pt x="0" y="45720"/>
              </a:moveTo>
              <a:lnTo>
                <a:pt x="381881"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8601913" y="1837670"/>
        <a:ext cx="20624" cy="4128"/>
      </dsp:txXfrm>
    </dsp:sp>
    <dsp:sp modelId="{11D05D49-6D59-44B0-AEC4-10E53B0DB2AD}">
      <dsp:nvSpPr>
        <dsp:cNvPr id="0" name=""/>
        <dsp:cNvSpPr/>
      </dsp:nvSpPr>
      <dsp:spPr>
        <a:xfrm>
          <a:off x="6629686" y="933080"/>
          <a:ext cx="1793398" cy="1813308"/>
        </a:xfrm>
        <a:prstGeom prst="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b="1" kern="1200"/>
            <a:t>Remaining issues</a:t>
          </a:r>
        </a:p>
        <a:p>
          <a:pPr marL="0" lvl="0" indent="0" algn="ctr" defTabSz="889000">
            <a:lnSpc>
              <a:spcPct val="90000"/>
            </a:lnSpc>
            <a:spcBef>
              <a:spcPct val="0"/>
            </a:spcBef>
            <a:spcAft>
              <a:spcPct val="35000"/>
            </a:spcAft>
            <a:buNone/>
          </a:pPr>
          <a:r>
            <a:rPr lang="en-GB" sz="1100" kern="1200"/>
            <a:t>1. </a:t>
          </a:r>
          <a:r>
            <a:rPr lang="en-GB" sz="1100" kern="1200" err="1"/>
            <a:t>SofS</a:t>
          </a:r>
          <a:r>
            <a:rPr lang="en-GB" sz="1100" kern="1200"/>
            <a:t> reconfigurations power</a:t>
          </a:r>
        </a:p>
        <a:p>
          <a:pPr marL="0" lvl="0" indent="0" algn="ctr" defTabSz="889000">
            <a:lnSpc>
              <a:spcPct val="90000"/>
            </a:lnSpc>
            <a:spcBef>
              <a:spcPct val="0"/>
            </a:spcBef>
            <a:spcAft>
              <a:spcPct val="35000"/>
            </a:spcAft>
            <a:buNone/>
          </a:pPr>
          <a:r>
            <a:rPr lang="en-GB" sz="1100" kern="1200"/>
            <a:t>2. Workforce</a:t>
          </a:r>
        </a:p>
        <a:p>
          <a:pPr marL="0" lvl="0" indent="0" algn="ctr" defTabSz="889000">
            <a:lnSpc>
              <a:spcPct val="90000"/>
            </a:lnSpc>
            <a:spcBef>
              <a:spcPct val="0"/>
            </a:spcBef>
            <a:spcAft>
              <a:spcPct val="35000"/>
            </a:spcAft>
            <a:buNone/>
          </a:pPr>
          <a:r>
            <a:rPr lang="en-GB" sz="1100" kern="1200"/>
            <a:t>3. Social Care cost cap</a:t>
          </a:r>
        </a:p>
        <a:p>
          <a:pPr marL="0" lvl="0" indent="0" algn="ctr" defTabSz="889000">
            <a:lnSpc>
              <a:spcPct val="90000"/>
            </a:lnSpc>
            <a:spcBef>
              <a:spcPct val="0"/>
            </a:spcBef>
            <a:spcAft>
              <a:spcPct val="35000"/>
            </a:spcAft>
            <a:buNone/>
          </a:pPr>
          <a:r>
            <a:rPr lang="en-GB" sz="1100" kern="1200"/>
            <a:t>4. NHS supply chains</a:t>
          </a:r>
        </a:p>
      </dsp:txBody>
      <dsp:txXfrm>
        <a:off x="6629686" y="933080"/>
        <a:ext cx="1793398" cy="1813308"/>
      </dsp:txXfrm>
    </dsp:sp>
    <dsp:sp modelId="{CD58CBD0-CBFB-49E7-B70E-7DD0694D16ED}">
      <dsp:nvSpPr>
        <dsp:cNvPr id="0" name=""/>
        <dsp:cNvSpPr/>
      </dsp:nvSpPr>
      <dsp:spPr>
        <a:xfrm>
          <a:off x="8835566" y="941958"/>
          <a:ext cx="1793398" cy="1795553"/>
        </a:xfrm>
        <a:prstGeom prst="rect">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b="1" kern="1200"/>
            <a:t>Royal Assent</a:t>
          </a:r>
        </a:p>
        <a:p>
          <a:pPr marL="0" lvl="0" indent="0" algn="ctr" defTabSz="889000">
            <a:lnSpc>
              <a:spcPct val="90000"/>
            </a:lnSpc>
            <a:spcBef>
              <a:spcPct val="0"/>
            </a:spcBef>
            <a:spcAft>
              <a:spcPct val="35000"/>
            </a:spcAft>
            <a:buNone/>
          </a:pPr>
          <a:r>
            <a:rPr lang="en-GB" sz="1100" kern="1200"/>
            <a:t>Date TBC</a:t>
          </a:r>
        </a:p>
        <a:p>
          <a:pPr marL="0" lvl="0" indent="0" algn="ctr" defTabSz="889000">
            <a:lnSpc>
              <a:spcPct val="90000"/>
            </a:lnSpc>
            <a:spcBef>
              <a:spcPct val="0"/>
            </a:spcBef>
            <a:spcAft>
              <a:spcPct val="35000"/>
            </a:spcAft>
            <a:buNone/>
          </a:pPr>
          <a:r>
            <a:rPr lang="en-GB" sz="1100" kern="1200"/>
            <a:t>[Planning Guidance set target for ICB implementation of 1 July]</a:t>
          </a:r>
        </a:p>
      </dsp:txBody>
      <dsp:txXfrm>
        <a:off x="8835566" y="941958"/>
        <a:ext cx="1793398" cy="1795553"/>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20/04/2022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20/04/2022</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t>POD</a:t>
            </a:r>
          </a:p>
          <a:p>
            <a:r>
              <a:rPr lang="en-GB"/>
              <a:t>Recruitment</a:t>
            </a:r>
          </a:p>
          <a:p>
            <a:r>
              <a:rPr lang="en-GB"/>
              <a:t>Individual clinical decisions </a:t>
            </a:r>
          </a:p>
          <a:p>
            <a:r>
              <a:rPr lang="en-GB"/>
              <a:t>Treatments unless NICE decision or guidance (latter part is broad)</a:t>
            </a:r>
          </a:p>
          <a:p>
            <a:r>
              <a:rPr lang="en-GB"/>
              <a:t>Ministerial commitments in Lords – do not expect to be used for allocations or procurement</a:t>
            </a:r>
          </a:p>
          <a:p>
            <a:r>
              <a:rPr lang="en-GB"/>
              <a:t>Has to be written and published</a:t>
            </a:r>
          </a:p>
          <a:p>
            <a:endParaRPr lang="en-GB"/>
          </a:p>
          <a:p>
            <a:r>
              <a:rPr lang="en-GB" b="1" err="1"/>
              <a:t>Reconfigs</a:t>
            </a:r>
            <a:endParaRPr lang="en-GB" b="1"/>
          </a:p>
          <a:p>
            <a:r>
              <a:rPr lang="en-GB"/>
              <a:t>KF etc have cautioned over delay and politicisation over clinical decision making. Still in play</a:t>
            </a:r>
          </a:p>
        </p:txBody>
      </p:sp>
    </p:spTree>
    <p:extLst>
      <p:ext uri="{BB962C8B-B14F-4D97-AF65-F5344CB8AC3E}">
        <p14:creationId xmlns:p14="http://schemas.microsoft.com/office/powerpoint/2010/main" val="333519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34984465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descr="A picture containing clipart&#10;&#10;Description generated with very high confidence">
            <a:extLst>
              <a:ext uri="{FF2B5EF4-FFF2-40B4-BE49-F238E27FC236}">
                <a16:creationId xmlns:a16="http://schemas.microsoft.com/office/drawing/2014/main" id="{18E0D45E-0B97-4E29-8499-AB2B710EB4A3}"/>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8" name="Text Box 4">
            <a:extLst>
              <a:ext uri="{FF2B5EF4-FFF2-40B4-BE49-F238E27FC236}">
                <a16:creationId xmlns:a16="http://schemas.microsoft.com/office/drawing/2014/main" id="{A426801C-6EF1-44D5-BB49-CF9B1BD26219}"/>
              </a:ext>
            </a:extLst>
          </p:cNvPr>
          <p:cNvSpPr txBox="1"/>
          <p:nvPr userDrawn="1"/>
        </p:nvSpPr>
        <p:spPr>
          <a:xfrm>
            <a:off x="4099560" y="5714168"/>
            <a:ext cx="3992880" cy="406400"/>
          </a:xfrm>
          <a:prstGeom prst="rect">
            <a:avLst/>
          </a:prstGeom>
          <a:solidFill>
            <a:schemeClr val="lt1"/>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9" name="Content Placeholder 16">
            <a:extLst>
              <a:ext uri="{FF2B5EF4-FFF2-40B4-BE49-F238E27FC236}">
                <a16:creationId xmlns:a16="http://schemas.microsoft.com/office/drawing/2014/main" id="{2E504B7B-6AD1-45D7-8AE3-FA3C863D3A2A}"/>
              </a:ext>
            </a:extLst>
          </p:cNvPr>
          <p:cNvPicPr>
            <a:picLocks noChangeAspect="1"/>
          </p:cNvPicPr>
          <p:nvPr userDrawn="1"/>
        </p:nvPicPr>
        <p:blipFill>
          <a:blip r:embed="rId3"/>
          <a:stretch>
            <a:fillRect/>
          </a:stretch>
        </p:blipFill>
        <p:spPr>
          <a:xfrm>
            <a:off x="0" y="6213677"/>
            <a:ext cx="12211879" cy="413293"/>
          </a:xfrm>
          <a:prstGeom prst="rect">
            <a:avLst/>
          </a:prstGeom>
        </p:spPr>
      </p:pic>
    </p:spTree>
    <p:extLst>
      <p:ext uri="{BB962C8B-B14F-4D97-AF65-F5344CB8AC3E}">
        <p14:creationId xmlns:p14="http://schemas.microsoft.com/office/powerpoint/2010/main" val="350672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1877" y="1037979"/>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1878" y="1833143"/>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4" name="Picture 13" descr="A picture containing clipart&#10;&#10;Description generated with very high confidence">
            <a:extLst>
              <a:ext uri="{FF2B5EF4-FFF2-40B4-BE49-F238E27FC236}">
                <a16:creationId xmlns:a16="http://schemas.microsoft.com/office/drawing/2014/main" id="{284323AA-9573-44A2-B321-13F3CEFFCC69}"/>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spTree>
    <p:extLst>
      <p:ext uri="{BB962C8B-B14F-4D97-AF65-F5344CB8AC3E}">
        <p14:creationId xmlns:p14="http://schemas.microsoft.com/office/powerpoint/2010/main" val="370131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D3CFA-4DDC-43FC-968A-540737FDA836}" type="datetimeFigureOut">
              <a:rPr lang="en-GB" smtClean="0"/>
              <a:t>20/04/2022</a:t>
            </a:fld>
            <a:endParaRPr lang="en-GB"/>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a:p>
        </p:txBody>
      </p:sp>
    </p:spTree>
    <p:extLst>
      <p:ext uri="{BB962C8B-B14F-4D97-AF65-F5344CB8AC3E}">
        <p14:creationId xmlns:p14="http://schemas.microsoft.com/office/powerpoint/2010/main" val="2834789573"/>
      </p:ext>
    </p:extLst>
  </p:cSld>
  <p:clrMap bg1="lt1" tx1="dk1" bg2="lt2" tx2="dk2" accent1="accent1" accent2="accent2" accent3="accent3" accent4="accent4" accent5="accent5" accent6="accent6" hlink="hlink" folHlink="folHlink"/>
  <p:sldLayoutIdLst>
    <p:sldLayoutId id="2147483667"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england.nhs.uk/integratedcare/ics-independent-chairs/" TargetMode="External"/><Relationship Id="rId3" Type="http://schemas.openxmlformats.org/officeDocument/2006/relationships/hyperlink" Target="http://www.england.nhs.uk/integratedcare/integrated-care-systems/" TargetMode="External"/><Relationship Id="rId7" Type="http://schemas.openxmlformats.org/officeDocument/2006/relationships/hyperlink" Target="https://www.youtube.com/playlist?list=PLvj6AG7dKF2X2kE5x--cwAKIM_bLBrUpo" TargetMode="External"/><Relationship Id="rId2" Type="http://schemas.openxmlformats.org/officeDocument/2006/relationships/hyperlink" Target="http://www.england.nhs.uk/publication/breaking-down-barriers-to-better-health-and-care" TargetMode="External"/><Relationship Id="rId1" Type="http://schemas.openxmlformats.org/officeDocument/2006/relationships/slideLayout" Target="../slideLayouts/slideLayout2.xml"/><Relationship Id="rId6" Type="http://schemas.openxmlformats.org/officeDocument/2006/relationships/hyperlink" Target="https://www.england.nhs.uk/integratedcare/case-studies/" TargetMode="External"/><Relationship Id="rId11" Type="http://schemas.openxmlformats.org/officeDocument/2006/relationships/hyperlink" Target="mailto:england.systempartnerships@nhs.net" TargetMode="External"/><Relationship Id="rId5" Type="http://schemas.openxmlformats.org/officeDocument/2006/relationships/hyperlink" Target="https://www.scie.org.uk/integrated-care/delivering/nhs-england-webinars/" TargetMode="External"/><Relationship Id="rId10" Type="http://schemas.openxmlformats.org/officeDocument/2006/relationships/hyperlink" Target="https://future.nhs.uk/integratedcare/grouphome" TargetMode="External"/><Relationship Id="rId4" Type="http://schemas.openxmlformats.org/officeDocument/2006/relationships/hyperlink" Target="https://future.nhs.uk/ICSGuidance/grouphome" TargetMode="External"/><Relationship Id="rId9" Type="http://schemas.openxmlformats.org/officeDocument/2006/relationships/hyperlink" Target="https://www.england.nhs.uk/integratedcare/integrated-care-in-your-are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3539" y="3465044"/>
            <a:ext cx="7886700" cy="689541"/>
          </a:xfrm>
        </p:spPr>
        <p:txBody>
          <a:bodyPr>
            <a:normAutofit fontScale="90000"/>
          </a:bodyPr>
          <a:lstStyle/>
          <a:p>
            <a:r>
              <a:rPr lang="en-GB"/>
              <a:t>Implications of the Health and Care Bill</a:t>
            </a:r>
          </a:p>
        </p:txBody>
      </p:sp>
      <p:sp>
        <p:nvSpPr>
          <p:cNvPr id="3" name="Subtitle 2"/>
          <p:cNvSpPr>
            <a:spLocks noGrp="1"/>
          </p:cNvSpPr>
          <p:nvPr>
            <p:ph type="subTitle" idx="1"/>
          </p:nvPr>
        </p:nvSpPr>
        <p:spPr>
          <a:xfrm>
            <a:off x="1973539" y="4469130"/>
            <a:ext cx="6858000" cy="473244"/>
          </a:xfrm>
        </p:spPr>
        <p:txBody>
          <a:bodyPr/>
          <a:lstStyle/>
          <a:p>
            <a:r>
              <a:rPr lang="en-GB"/>
              <a:t>Wednesday 20 April 2022</a:t>
            </a:r>
          </a:p>
        </p:txBody>
      </p:sp>
    </p:spTree>
    <p:extLst>
      <p:ext uri="{BB962C8B-B14F-4D97-AF65-F5344CB8AC3E}">
        <p14:creationId xmlns:p14="http://schemas.microsoft.com/office/powerpoint/2010/main" val="3144119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C3AB8-8DB6-45B3-978D-11E2B1B5E336}"/>
              </a:ext>
            </a:extLst>
          </p:cNvPr>
          <p:cNvSpPr>
            <a:spLocks noGrp="1"/>
          </p:cNvSpPr>
          <p:nvPr>
            <p:ph type="title"/>
          </p:nvPr>
        </p:nvSpPr>
        <p:spPr/>
        <p:txBody>
          <a:bodyPr/>
          <a:lstStyle/>
          <a:p>
            <a:r>
              <a:rPr lang="en-GB"/>
              <a:t>Next steps/horizon scanning</a:t>
            </a:r>
          </a:p>
        </p:txBody>
      </p:sp>
      <p:sp>
        <p:nvSpPr>
          <p:cNvPr id="3" name="Content Placeholder 2">
            <a:extLst>
              <a:ext uri="{FF2B5EF4-FFF2-40B4-BE49-F238E27FC236}">
                <a16:creationId xmlns:a16="http://schemas.microsoft.com/office/drawing/2014/main" id="{647EF98F-E188-4323-B1BF-0439E76292CE}"/>
              </a:ext>
            </a:extLst>
          </p:cNvPr>
          <p:cNvSpPr>
            <a:spLocks noGrp="1"/>
          </p:cNvSpPr>
          <p:nvPr>
            <p:ph sz="quarter" idx="10"/>
          </p:nvPr>
        </p:nvSpPr>
        <p:spPr>
          <a:xfrm>
            <a:off x="781878" y="1984062"/>
            <a:ext cx="10641498" cy="4378471"/>
          </a:xfrm>
        </p:spPr>
        <p:txBody>
          <a:bodyPr>
            <a:normAutofit/>
          </a:bodyPr>
          <a:lstStyle/>
          <a:p>
            <a:r>
              <a:rPr lang="en-GB" sz="1600"/>
              <a:t>Target date for ICB implementation of </a:t>
            </a:r>
            <a:r>
              <a:rPr lang="en-GB" sz="1600" b="1">
                <a:solidFill>
                  <a:srgbClr val="005EB8"/>
                </a:solidFill>
              </a:rPr>
              <a:t>1 July 2022 </a:t>
            </a:r>
            <a:r>
              <a:rPr lang="en-GB" sz="1600"/>
              <a:t>– Bill sets obligations around forward planning, capital, new functions and duties</a:t>
            </a:r>
          </a:p>
          <a:p>
            <a:r>
              <a:rPr lang="en-GB" sz="1600"/>
              <a:t>The</a:t>
            </a:r>
            <a:r>
              <a:rPr lang="en-GB" sz="1600">
                <a:solidFill>
                  <a:srgbClr val="005EB8"/>
                </a:solidFill>
              </a:rPr>
              <a:t> </a:t>
            </a:r>
            <a:r>
              <a:rPr lang="en-GB" sz="1600" b="1">
                <a:solidFill>
                  <a:srgbClr val="005EB8"/>
                </a:solidFill>
              </a:rPr>
              <a:t>system will continue to take shape </a:t>
            </a:r>
            <a:r>
              <a:rPr lang="en-GB" sz="1600"/>
              <a:t>after the Bill has finished its Parliamentary passage</a:t>
            </a:r>
            <a:r>
              <a:rPr lang="en-GB" sz="1600" b="1">
                <a:solidFill>
                  <a:srgbClr val="005EB8"/>
                </a:solidFill>
              </a:rPr>
              <a:t>:</a:t>
            </a:r>
            <a:r>
              <a:rPr lang="en-GB" sz="1600"/>
              <a:t> </a:t>
            </a:r>
            <a:br>
              <a:rPr lang="en-GB" sz="1600"/>
            </a:br>
            <a:endParaRPr lang="en-GB" sz="1600"/>
          </a:p>
          <a:p>
            <a:pPr>
              <a:buFont typeface="Wingdings" panose="05000000000000000000" pitchFamily="2" charset="2"/>
              <a:buChar char="Ø"/>
            </a:pPr>
            <a:r>
              <a:rPr lang="en-GB" sz="1600"/>
              <a:t>Government’s Integration White Paper (role of ‘place’)</a:t>
            </a:r>
          </a:p>
          <a:p>
            <a:pPr>
              <a:buFont typeface="Wingdings" panose="05000000000000000000" pitchFamily="2" charset="2"/>
              <a:buChar char="Ø"/>
            </a:pPr>
            <a:r>
              <a:rPr lang="en-GB" sz="1600"/>
              <a:t>ICP guidance</a:t>
            </a:r>
          </a:p>
          <a:p>
            <a:pPr>
              <a:buFont typeface="Wingdings" panose="05000000000000000000" pitchFamily="2" charset="2"/>
              <a:buChar char="Ø"/>
            </a:pPr>
            <a:r>
              <a:rPr lang="en-GB" sz="1600"/>
              <a:t>Further </a:t>
            </a:r>
            <a:r>
              <a:rPr lang="en-GB" sz="1600" err="1"/>
              <a:t>SofS</a:t>
            </a:r>
            <a:r>
              <a:rPr lang="en-GB" sz="1600"/>
              <a:t> reform agenda</a:t>
            </a:r>
          </a:p>
          <a:p>
            <a:pPr>
              <a:buFont typeface="Wingdings" panose="05000000000000000000" pitchFamily="2" charset="2"/>
              <a:buChar char="Ø"/>
            </a:pPr>
            <a:r>
              <a:rPr lang="en-GB" sz="1600"/>
              <a:t>ALB mergers</a:t>
            </a:r>
            <a:br>
              <a:rPr lang="en-GB" sz="1600"/>
            </a:br>
            <a:endParaRPr lang="en-GB" sz="1600"/>
          </a:p>
          <a:p>
            <a:r>
              <a:rPr lang="en-GB" sz="1600"/>
              <a:t>Some of the most </a:t>
            </a:r>
            <a:r>
              <a:rPr lang="en-GB" sz="1600" b="1">
                <a:solidFill>
                  <a:srgbClr val="005EB8"/>
                </a:solidFill>
              </a:rPr>
              <a:t>notable changes to the Bill in Parliament</a:t>
            </a:r>
            <a:r>
              <a:rPr lang="en-GB" sz="1600"/>
              <a:t> (</a:t>
            </a:r>
            <a:r>
              <a:rPr lang="en-GB" sz="1600" i="1"/>
              <a:t>compared to as introduced</a:t>
            </a:r>
            <a:r>
              <a:rPr lang="en-GB" sz="1600"/>
              <a:t>), included:</a:t>
            </a:r>
            <a:br>
              <a:rPr lang="en-GB" sz="1600"/>
            </a:br>
            <a:endParaRPr lang="en-GB" sz="1600"/>
          </a:p>
          <a:p>
            <a:pPr>
              <a:buFont typeface="Wingdings" panose="05000000000000000000" pitchFamily="2" charset="2"/>
              <a:buChar char="Ø"/>
            </a:pPr>
            <a:r>
              <a:rPr lang="en-GB" sz="1600"/>
              <a:t>ICBs governance – board ‘skill-mix’, conflicts of interest, mental health expertise</a:t>
            </a:r>
          </a:p>
          <a:p>
            <a:pPr>
              <a:buFont typeface="Wingdings" panose="05000000000000000000" pitchFamily="2" charset="2"/>
              <a:buChar char="Ø"/>
            </a:pPr>
            <a:r>
              <a:rPr lang="en-GB" sz="1600"/>
              <a:t>Discharge – involvement of carers and patients in discharge planning where appropriate</a:t>
            </a:r>
          </a:p>
          <a:p>
            <a:pPr>
              <a:buFont typeface="Wingdings" panose="05000000000000000000" pitchFamily="2" charset="2"/>
              <a:buChar char="Ø"/>
            </a:pPr>
            <a:r>
              <a:rPr lang="en-GB" sz="1600"/>
              <a:t>CQC reviews of ICSs</a:t>
            </a:r>
          </a:p>
        </p:txBody>
      </p:sp>
    </p:spTree>
    <p:extLst>
      <p:ext uri="{BB962C8B-B14F-4D97-AF65-F5344CB8AC3E}">
        <p14:creationId xmlns:p14="http://schemas.microsoft.com/office/powerpoint/2010/main" val="2881228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943B0-C535-4675-A356-F5E56DEFAE44}"/>
              </a:ext>
            </a:extLst>
          </p:cNvPr>
          <p:cNvSpPr>
            <a:spLocks noGrp="1"/>
          </p:cNvSpPr>
          <p:nvPr>
            <p:ph type="title"/>
          </p:nvPr>
        </p:nvSpPr>
        <p:spPr/>
        <p:txBody>
          <a:bodyPr/>
          <a:lstStyle/>
          <a:p>
            <a:r>
              <a:rPr lang="en-GB"/>
              <a:t>Online resources</a:t>
            </a:r>
          </a:p>
        </p:txBody>
      </p:sp>
      <p:sp>
        <p:nvSpPr>
          <p:cNvPr id="4" name="Content Placeholder 14">
            <a:extLst>
              <a:ext uri="{FF2B5EF4-FFF2-40B4-BE49-F238E27FC236}">
                <a16:creationId xmlns:a16="http://schemas.microsoft.com/office/drawing/2014/main" id="{EAA4D2C6-F55E-45F3-8E94-C07DCCE6AF77}"/>
              </a:ext>
            </a:extLst>
          </p:cNvPr>
          <p:cNvSpPr>
            <a:spLocks noGrp="1"/>
          </p:cNvSpPr>
          <p:nvPr>
            <p:ph sz="quarter" idx="10"/>
          </p:nvPr>
        </p:nvSpPr>
        <p:spPr>
          <a:xfrm>
            <a:off x="706713" y="1489829"/>
            <a:ext cx="10791825" cy="4687221"/>
          </a:xfrm>
        </p:spPr>
        <p:txBody>
          <a:bodyPr>
            <a:noAutofit/>
          </a:bodyPr>
          <a:lstStyle/>
          <a:p>
            <a:pPr marL="0" indent="0">
              <a:lnSpc>
                <a:spcPct val="100000"/>
              </a:lnSpc>
              <a:spcBef>
                <a:spcPts val="0"/>
              </a:spcBef>
              <a:buNone/>
            </a:pPr>
            <a:endParaRPr lang="en-GB" sz="1600"/>
          </a:p>
          <a:p>
            <a:pPr>
              <a:lnSpc>
                <a:spcPct val="100000"/>
              </a:lnSpc>
              <a:spcBef>
                <a:spcPts val="0"/>
              </a:spcBef>
            </a:pPr>
            <a:r>
              <a:rPr lang="en-GB" sz="1600"/>
              <a:t>Our mission: </a:t>
            </a:r>
            <a:r>
              <a:rPr lang="en-GB" sz="1600" u="sng">
                <a:hlinkClick r:id="rId2"/>
              </a:rPr>
              <a:t>www.england.nhs.uk/publication/breaking-down-barriers-to-better-health-and-care</a:t>
            </a:r>
            <a:r>
              <a:rPr lang="en-GB" sz="1600"/>
              <a:t> </a:t>
            </a:r>
          </a:p>
          <a:p>
            <a:pPr marL="0" indent="0">
              <a:lnSpc>
                <a:spcPct val="100000"/>
              </a:lnSpc>
              <a:spcBef>
                <a:spcPts val="0"/>
              </a:spcBef>
              <a:buNone/>
            </a:pPr>
            <a:endParaRPr lang="en-GB" sz="1600"/>
          </a:p>
          <a:p>
            <a:pPr>
              <a:lnSpc>
                <a:spcPct val="100000"/>
              </a:lnSpc>
              <a:spcBef>
                <a:spcPts val="0"/>
              </a:spcBef>
            </a:pPr>
            <a:r>
              <a:rPr lang="en-US" sz="1600"/>
              <a:t>NHS England and NHS Improvement website: </a:t>
            </a:r>
            <a:r>
              <a:rPr lang="en-GB" sz="1600" u="sng">
                <a:hlinkClick r:id="rId3"/>
              </a:rPr>
              <a:t>www.england.nhs.uk/integratedcare/integrated-care-systems/</a:t>
            </a:r>
            <a:endParaRPr lang="en-GB" sz="1600" u="sng"/>
          </a:p>
          <a:p>
            <a:pPr>
              <a:lnSpc>
                <a:spcPct val="100000"/>
              </a:lnSpc>
              <a:spcBef>
                <a:spcPts val="0"/>
              </a:spcBef>
            </a:pPr>
            <a:endParaRPr lang="en-GB" sz="1600" u="sng"/>
          </a:p>
          <a:p>
            <a:pPr>
              <a:lnSpc>
                <a:spcPct val="100000"/>
              </a:lnSpc>
              <a:spcBef>
                <a:spcPts val="0"/>
              </a:spcBef>
            </a:pPr>
            <a:r>
              <a:rPr lang="en-GB" sz="1600"/>
              <a:t>Published guidance and supporting documents:</a:t>
            </a:r>
            <a:r>
              <a:rPr lang="en-GB" sz="1600" u="sng"/>
              <a:t> </a:t>
            </a:r>
            <a:r>
              <a:rPr lang="en-GB" sz="1600" u="sng">
                <a:hlinkClick r:id="rId4"/>
              </a:rPr>
              <a:t>https://future.nhs.uk/ICSGuidance/grouphome</a:t>
            </a:r>
            <a:endParaRPr lang="en-GB" sz="1600" u="sng"/>
          </a:p>
          <a:p>
            <a:pPr>
              <a:lnSpc>
                <a:spcPct val="100000"/>
              </a:lnSpc>
              <a:spcBef>
                <a:spcPts val="0"/>
              </a:spcBef>
            </a:pPr>
            <a:endParaRPr lang="en-GB" sz="1600" u="sng">
              <a:hlinkClick r:id="rId5"/>
            </a:endParaRPr>
          </a:p>
          <a:p>
            <a:pPr>
              <a:lnSpc>
                <a:spcPct val="100000"/>
              </a:lnSpc>
              <a:spcBef>
                <a:spcPts val="0"/>
              </a:spcBef>
            </a:pPr>
            <a:r>
              <a:rPr lang="en-GB" sz="1600" u="sng">
                <a:hlinkClick r:id="rId5"/>
              </a:rPr>
              <a:t>Webinars</a:t>
            </a:r>
            <a:r>
              <a:rPr lang="en-GB" sz="1600"/>
              <a:t> on integrated care in collaboration with Social Care Institute for Excellence</a:t>
            </a:r>
          </a:p>
          <a:p>
            <a:pPr>
              <a:lnSpc>
                <a:spcPct val="100000"/>
              </a:lnSpc>
              <a:spcBef>
                <a:spcPts val="0"/>
              </a:spcBef>
            </a:pPr>
            <a:endParaRPr lang="en-GB" sz="1600"/>
          </a:p>
          <a:p>
            <a:pPr>
              <a:lnSpc>
                <a:spcPct val="100000"/>
              </a:lnSpc>
              <a:spcBef>
                <a:spcPts val="0"/>
              </a:spcBef>
            </a:pPr>
            <a:r>
              <a:rPr lang="en-GB" sz="1600"/>
              <a:t>Integrated care </a:t>
            </a:r>
            <a:r>
              <a:rPr lang="en-GB" sz="1600" u="sng">
                <a:hlinkClick r:id="rId6"/>
              </a:rPr>
              <a:t>case studies</a:t>
            </a:r>
            <a:endParaRPr lang="en-GB" sz="1600" u="sng"/>
          </a:p>
          <a:p>
            <a:pPr>
              <a:lnSpc>
                <a:spcPct val="100000"/>
              </a:lnSpc>
              <a:spcBef>
                <a:spcPts val="0"/>
              </a:spcBef>
            </a:pPr>
            <a:endParaRPr lang="en-GB" sz="1600"/>
          </a:p>
          <a:p>
            <a:pPr>
              <a:lnSpc>
                <a:spcPct val="100000"/>
              </a:lnSpc>
              <a:spcBef>
                <a:spcPts val="0"/>
              </a:spcBef>
            </a:pPr>
            <a:r>
              <a:rPr lang="en-GB" sz="1600"/>
              <a:t>Short films: </a:t>
            </a:r>
            <a:r>
              <a:rPr lang="en-GB" sz="1600" u="sng" err="1">
                <a:hlinkClick r:id="rId7"/>
              </a:rPr>
              <a:t>Youtube</a:t>
            </a:r>
            <a:r>
              <a:rPr lang="en-GB" sz="1600" u="sng">
                <a:hlinkClick r:id="rId7"/>
              </a:rPr>
              <a:t> playlist</a:t>
            </a:r>
            <a:r>
              <a:rPr lang="en-GB" sz="1600"/>
              <a:t> for integrated care</a:t>
            </a:r>
          </a:p>
          <a:p>
            <a:pPr>
              <a:lnSpc>
                <a:spcPct val="100000"/>
              </a:lnSpc>
              <a:spcBef>
                <a:spcPts val="0"/>
              </a:spcBef>
            </a:pPr>
            <a:endParaRPr lang="en-GB" sz="1600"/>
          </a:p>
          <a:p>
            <a:pPr>
              <a:lnSpc>
                <a:spcPct val="100000"/>
              </a:lnSpc>
              <a:spcBef>
                <a:spcPts val="0"/>
              </a:spcBef>
            </a:pPr>
            <a:r>
              <a:rPr lang="en-GB" sz="1600"/>
              <a:t>ICS appointments: </a:t>
            </a:r>
            <a:r>
              <a:rPr lang="en-GB" sz="1600">
                <a:hlinkClick r:id="rId8"/>
              </a:rPr>
              <a:t>https://www.england.nhs.uk/integratedcare/ics-independent-chairs/</a:t>
            </a:r>
            <a:r>
              <a:rPr lang="en-GB" sz="1600"/>
              <a:t> </a:t>
            </a:r>
          </a:p>
          <a:p>
            <a:pPr>
              <a:lnSpc>
                <a:spcPct val="100000"/>
              </a:lnSpc>
              <a:spcBef>
                <a:spcPts val="0"/>
              </a:spcBef>
            </a:pPr>
            <a:endParaRPr lang="en-GB" sz="1600"/>
          </a:p>
          <a:p>
            <a:pPr>
              <a:lnSpc>
                <a:spcPct val="100000"/>
              </a:lnSpc>
              <a:spcBef>
                <a:spcPts val="0"/>
              </a:spcBef>
            </a:pPr>
            <a:r>
              <a:rPr lang="en-GB" sz="1600"/>
              <a:t>Integrated Care Systems by region: </a:t>
            </a:r>
            <a:r>
              <a:rPr lang="en-GB" sz="1600">
                <a:hlinkClick r:id="rId9"/>
              </a:rPr>
              <a:t>https://www.england.nhs.uk/integratedcare/integrated-care-in-your-area/</a:t>
            </a:r>
            <a:endParaRPr lang="en-GB" sz="1600"/>
          </a:p>
          <a:p>
            <a:pPr>
              <a:lnSpc>
                <a:spcPct val="100000"/>
              </a:lnSpc>
              <a:spcBef>
                <a:spcPts val="0"/>
              </a:spcBef>
            </a:pPr>
            <a:endParaRPr lang="en-GB" sz="1600"/>
          </a:p>
          <a:p>
            <a:pPr>
              <a:lnSpc>
                <a:spcPct val="100000"/>
              </a:lnSpc>
              <a:spcBef>
                <a:spcPts val="0"/>
              </a:spcBef>
            </a:pPr>
            <a:r>
              <a:rPr lang="en-GB" sz="1600"/>
              <a:t>To share </a:t>
            </a:r>
            <a:r>
              <a:rPr lang="en-US" sz="1600"/>
              <a:t>integrated care resources, join the Integrated Care Learning Network: </a:t>
            </a:r>
            <a:r>
              <a:rPr lang="en-US" sz="1600" u="sng">
                <a:hlinkClick r:id="rId10"/>
              </a:rPr>
              <a:t>https://future.nhs.uk/integratedcare/grouphome</a:t>
            </a:r>
            <a:endParaRPr lang="en-GB" sz="1600"/>
          </a:p>
          <a:p>
            <a:pPr>
              <a:lnSpc>
                <a:spcPct val="100000"/>
              </a:lnSpc>
              <a:spcBef>
                <a:spcPts val="0"/>
              </a:spcBef>
            </a:pPr>
            <a:endParaRPr lang="en-GB" sz="1600" u="sng"/>
          </a:p>
          <a:p>
            <a:pPr>
              <a:lnSpc>
                <a:spcPct val="100000"/>
              </a:lnSpc>
              <a:spcBef>
                <a:spcPts val="0"/>
              </a:spcBef>
            </a:pPr>
            <a:r>
              <a:rPr lang="en-GB" sz="1600"/>
              <a:t>ICS bulletin: subscribe or send us your own integrated care articles: </a:t>
            </a:r>
            <a:r>
              <a:rPr lang="en-GB" sz="1600">
                <a:hlinkClick r:id="rId11"/>
              </a:rPr>
              <a:t>england.systempartnerships@nhs.net</a:t>
            </a:r>
            <a:endParaRPr lang="en-GB" sz="1600"/>
          </a:p>
          <a:p>
            <a:pPr>
              <a:lnSpc>
                <a:spcPct val="100000"/>
              </a:lnSpc>
              <a:spcBef>
                <a:spcPts val="0"/>
              </a:spcBef>
            </a:pPr>
            <a:endParaRPr lang="en-GB" sz="1600"/>
          </a:p>
          <a:p>
            <a:pPr>
              <a:lnSpc>
                <a:spcPct val="100000"/>
              </a:lnSpc>
              <a:spcBef>
                <a:spcPts val="0"/>
              </a:spcBef>
            </a:pPr>
            <a:endParaRPr lang="en-GB" sz="1600" u="sng"/>
          </a:p>
          <a:p>
            <a:pPr>
              <a:lnSpc>
                <a:spcPct val="100000"/>
              </a:lnSpc>
              <a:spcBef>
                <a:spcPts val="0"/>
              </a:spcBef>
            </a:pPr>
            <a:endParaRPr lang="en-GB" sz="1600"/>
          </a:p>
          <a:p>
            <a:pPr marL="0" indent="0">
              <a:lnSpc>
                <a:spcPct val="100000"/>
              </a:lnSpc>
              <a:spcBef>
                <a:spcPts val="0"/>
              </a:spcBef>
              <a:buNone/>
            </a:pPr>
            <a:endParaRPr lang="en-GB" sz="1600" u="sng"/>
          </a:p>
          <a:p>
            <a:pPr>
              <a:lnSpc>
                <a:spcPct val="100000"/>
              </a:lnSpc>
              <a:spcBef>
                <a:spcPts val="0"/>
              </a:spcBef>
            </a:pPr>
            <a:endParaRPr lang="en-GB" sz="1600"/>
          </a:p>
          <a:p>
            <a:pPr marL="0" indent="0">
              <a:lnSpc>
                <a:spcPct val="100000"/>
              </a:lnSpc>
              <a:buNone/>
            </a:pPr>
            <a:endParaRPr lang="en-GB" sz="1600"/>
          </a:p>
        </p:txBody>
      </p:sp>
    </p:spTree>
    <p:extLst>
      <p:ext uri="{BB962C8B-B14F-4D97-AF65-F5344CB8AC3E}">
        <p14:creationId xmlns:p14="http://schemas.microsoft.com/office/powerpoint/2010/main" val="3995912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60CFA-0D4A-4D26-96E0-D76477103662}"/>
              </a:ext>
            </a:extLst>
          </p:cNvPr>
          <p:cNvSpPr>
            <a:spLocks noGrp="1"/>
          </p:cNvSpPr>
          <p:nvPr>
            <p:ph type="title"/>
          </p:nvPr>
        </p:nvSpPr>
        <p:spPr/>
        <p:txBody>
          <a:bodyPr/>
          <a:lstStyle/>
          <a:p>
            <a:r>
              <a:rPr lang="en-GB"/>
              <a:t>Contents</a:t>
            </a:r>
          </a:p>
        </p:txBody>
      </p:sp>
      <p:sp>
        <p:nvSpPr>
          <p:cNvPr id="3" name="Content Placeholder 2">
            <a:extLst>
              <a:ext uri="{FF2B5EF4-FFF2-40B4-BE49-F238E27FC236}">
                <a16:creationId xmlns:a16="http://schemas.microsoft.com/office/drawing/2014/main" id="{431012B1-3AB0-4C77-B237-0B5CE73920A1}"/>
              </a:ext>
            </a:extLst>
          </p:cNvPr>
          <p:cNvSpPr>
            <a:spLocks noGrp="1"/>
          </p:cNvSpPr>
          <p:nvPr>
            <p:ph sz="quarter" idx="10"/>
          </p:nvPr>
        </p:nvSpPr>
        <p:spPr>
          <a:xfrm>
            <a:off x="781878" y="1833142"/>
            <a:ext cx="10641498" cy="4333481"/>
          </a:xfrm>
        </p:spPr>
        <p:txBody>
          <a:bodyPr>
            <a:normAutofit/>
          </a:bodyPr>
          <a:lstStyle/>
          <a:p>
            <a:r>
              <a:rPr lang="en-GB" sz="1800"/>
              <a:t>Policy timeline</a:t>
            </a:r>
          </a:p>
          <a:p>
            <a:r>
              <a:rPr lang="en-GB" sz="1800"/>
              <a:t>NHS recommendations to Government – 2019 and 2021</a:t>
            </a:r>
          </a:p>
          <a:p>
            <a:r>
              <a:rPr lang="en-GB" sz="1800"/>
              <a:t>Establishing Integrating Care Systems (in law)</a:t>
            </a:r>
          </a:p>
          <a:p>
            <a:r>
              <a:rPr lang="en-GB" sz="1800"/>
              <a:t>Additional Bill content</a:t>
            </a:r>
          </a:p>
          <a:p>
            <a:r>
              <a:rPr lang="en-GB" sz="1800"/>
              <a:t>Aspirations for the legislative process</a:t>
            </a:r>
          </a:p>
          <a:p>
            <a:r>
              <a:rPr lang="en-GB" sz="1800"/>
              <a:t>Health and Care Bill progress</a:t>
            </a:r>
          </a:p>
          <a:p>
            <a:r>
              <a:rPr lang="en-GB" sz="1800"/>
              <a:t>Next steps – horizon scanning</a:t>
            </a:r>
          </a:p>
          <a:p>
            <a:r>
              <a:rPr lang="en-GB" sz="1800"/>
              <a:t>Discussion</a:t>
            </a:r>
          </a:p>
          <a:p>
            <a:endParaRPr lang="en-GB"/>
          </a:p>
          <a:p>
            <a:endParaRPr lang="en-GB"/>
          </a:p>
          <a:p>
            <a:endParaRPr lang="en-GB"/>
          </a:p>
        </p:txBody>
      </p:sp>
    </p:spTree>
    <p:extLst>
      <p:ext uri="{BB962C8B-B14F-4D97-AF65-F5344CB8AC3E}">
        <p14:creationId xmlns:p14="http://schemas.microsoft.com/office/powerpoint/2010/main" val="103089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5C4C7-E60A-42B4-AD2A-BA7BA6DF4500}"/>
              </a:ext>
            </a:extLst>
          </p:cNvPr>
          <p:cNvSpPr>
            <a:spLocks noGrp="1"/>
          </p:cNvSpPr>
          <p:nvPr>
            <p:ph type="title"/>
          </p:nvPr>
        </p:nvSpPr>
        <p:spPr/>
        <p:txBody>
          <a:bodyPr/>
          <a:lstStyle/>
          <a:p>
            <a:r>
              <a:rPr lang="en-GB"/>
              <a:t>Policy timeline</a:t>
            </a:r>
          </a:p>
        </p:txBody>
      </p:sp>
      <p:grpSp>
        <p:nvGrpSpPr>
          <p:cNvPr id="12" name="Google Shape;528;p69">
            <a:extLst>
              <a:ext uri="{FF2B5EF4-FFF2-40B4-BE49-F238E27FC236}">
                <a16:creationId xmlns:a16="http://schemas.microsoft.com/office/drawing/2014/main" id="{441C5036-0CFD-48C2-A884-7C1BEE5DFE5E}"/>
              </a:ext>
            </a:extLst>
          </p:cNvPr>
          <p:cNvGrpSpPr/>
          <p:nvPr/>
        </p:nvGrpSpPr>
        <p:grpSpPr>
          <a:xfrm>
            <a:off x="821355" y="2156695"/>
            <a:ext cx="10562541" cy="4585350"/>
            <a:chOff x="267588" y="992890"/>
            <a:chExt cx="8655600" cy="4217835"/>
          </a:xfrm>
        </p:grpSpPr>
        <p:sp>
          <p:nvSpPr>
            <p:cNvPr id="13" name="Google Shape;529;p69">
              <a:extLst>
                <a:ext uri="{FF2B5EF4-FFF2-40B4-BE49-F238E27FC236}">
                  <a16:creationId xmlns:a16="http://schemas.microsoft.com/office/drawing/2014/main" id="{FD272143-F4D1-4272-8FA0-D9421BB812C3}"/>
                </a:ext>
              </a:extLst>
            </p:cNvPr>
            <p:cNvSpPr/>
            <p:nvPr/>
          </p:nvSpPr>
          <p:spPr>
            <a:xfrm>
              <a:off x="8012915" y="2204164"/>
              <a:ext cx="38" cy="754581"/>
            </a:xfrm>
            <a:custGeom>
              <a:avLst/>
              <a:gdLst/>
              <a:ahLst/>
              <a:cxnLst/>
              <a:rect l="l" t="t" r="r" b="b"/>
              <a:pathLst>
                <a:path w="1" h="24135" fill="none" extrusionOk="0">
                  <a:moveTo>
                    <a:pt x="0" y="24134"/>
                  </a:moveTo>
                  <a:lnTo>
                    <a:pt x="0" y="0"/>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14" name="Google Shape;530;p69">
              <a:extLst>
                <a:ext uri="{FF2B5EF4-FFF2-40B4-BE49-F238E27FC236}">
                  <a16:creationId xmlns:a16="http://schemas.microsoft.com/office/drawing/2014/main" id="{0C5D8B15-45B7-4895-B4AC-6FE18C1E88D9}"/>
                </a:ext>
              </a:extLst>
            </p:cNvPr>
            <p:cNvSpPr/>
            <p:nvPr/>
          </p:nvSpPr>
          <p:spPr>
            <a:xfrm>
              <a:off x="7741368" y="2676749"/>
              <a:ext cx="585937" cy="585937"/>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38" y="18741"/>
                    <a:pt x="18741" y="14538"/>
                    <a:pt x="18741" y="9370"/>
                  </a:cubicBezTo>
                  <a:cubicBezTo>
                    <a:pt x="18741" y="4191"/>
                    <a:pt x="14538" y="0"/>
                    <a:pt x="9370" y="0"/>
                  </a:cubicBez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15" name="Google Shape;531;p69">
              <a:extLst>
                <a:ext uri="{FF2B5EF4-FFF2-40B4-BE49-F238E27FC236}">
                  <a16:creationId xmlns:a16="http://schemas.microsoft.com/office/drawing/2014/main" id="{BD79023D-5FCC-4A45-980B-52D40FC1DEBF}"/>
                </a:ext>
              </a:extLst>
            </p:cNvPr>
            <p:cNvSpPr/>
            <p:nvPr/>
          </p:nvSpPr>
          <p:spPr>
            <a:xfrm>
              <a:off x="1196508" y="2846316"/>
              <a:ext cx="534944" cy="218918"/>
            </a:xfrm>
            <a:custGeom>
              <a:avLst/>
              <a:gdLst/>
              <a:ahLst/>
              <a:cxnLst/>
              <a:rect l="l" t="t" r="r" b="b"/>
              <a:pathLst>
                <a:path w="17110" h="7002" extrusionOk="0">
                  <a:moveTo>
                    <a:pt x="0" y="1"/>
                  </a:moveTo>
                  <a:lnTo>
                    <a:pt x="2810" y="3501"/>
                  </a:lnTo>
                  <a:lnTo>
                    <a:pt x="0" y="7002"/>
                  </a:lnTo>
                  <a:lnTo>
                    <a:pt x="14300" y="7002"/>
                  </a:lnTo>
                  <a:lnTo>
                    <a:pt x="17110" y="3501"/>
                  </a:lnTo>
                  <a:lnTo>
                    <a:pt x="14300" y="1"/>
                  </a:ln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16" name="Google Shape;532;p69">
              <a:extLst>
                <a:ext uri="{FF2B5EF4-FFF2-40B4-BE49-F238E27FC236}">
                  <a16:creationId xmlns:a16="http://schemas.microsoft.com/office/drawing/2014/main" id="{135CFE32-0FBE-4701-9D25-990629EF327D}"/>
                </a:ext>
              </a:extLst>
            </p:cNvPr>
            <p:cNvSpPr/>
            <p:nvPr/>
          </p:nvSpPr>
          <p:spPr>
            <a:xfrm>
              <a:off x="1130390" y="2204176"/>
              <a:ext cx="38" cy="754581"/>
            </a:xfrm>
            <a:custGeom>
              <a:avLst/>
              <a:gdLst/>
              <a:ahLst/>
              <a:cxnLst/>
              <a:rect l="l" t="t" r="r" b="b"/>
              <a:pathLst>
                <a:path w="1" h="24135" fill="none" extrusionOk="0">
                  <a:moveTo>
                    <a:pt x="0" y="24134"/>
                  </a:moveTo>
                  <a:lnTo>
                    <a:pt x="0" y="0"/>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17" name="Google Shape;533;p69">
              <a:extLst>
                <a:ext uri="{FF2B5EF4-FFF2-40B4-BE49-F238E27FC236}">
                  <a16:creationId xmlns:a16="http://schemas.microsoft.com/office/drawing/2014/main" id="{7F2F41C3-78A9-4A7A-989B-EE8719D48A05}"/>
                </a:ext>
              </a:extLst>
            </p:cNvPr>
            <p:cNvSpPr/>
            <p:nvPr/>
          </p:nvSpPr>
          <p:spPr>
            <a:xfrm>
              <a:off x="267588" y="1130954"/>
              <a:ext cx="1726971" cy="1370827"/>
            </a:xfrm>
            <a:custGeom>
              <a:avLst/>
              <a:gdLst/>
              <a:ahLst/>
              <a:cxnLst/>
              <a:rect l="l" t="t" r="r" b="b"/>
              <a:pathLst>
                <a:path w="45185" h="31591" extrusionOk="0">
                  <a:moveTo>
                    <a:pt x="2858" y="0"/>
                  </a:moveTo>
                  <a:cubicBezTo>
                    <a:pt x="1274" y="0"/>
                    <a:pt x="0" y="1274"/>
                    <a:pt x="0" y="2846"/>
                  </a:cubicBezTo>
                  <a:lnTo>
                    <a:pt x="0" y="21669"/>
                  </a:lnTo>
                  <a:cubicBezTo>
                    <a:pt x="0" y="25753"/>
                    <a:pt x="3310" y="29063"/>
                    <a:pt x="7394" y="29063"/>
                  </a:cubicBezTo>
                  <a:lnTo>
                    <a:pt x="18121" y="29063"/>
                  </a:lnTo>
                  <a:cubicBezTo>
                    <a:pt x="18157" y="29111"/>
                    <a:pt x="18193" y="29170"/>
                    <a:pt x="18240" y="29206"/>
                  </a:cubicBezTo>
                  <a:lnTo>
                    <a:pt x="19241" y="30206"/>
                  </a:lnTo>
                  <a:cubicBezTo>
                    <a:pt x="20163" y="31129"/>
                    <a:pt x="21375" y="31590"/>
                    <a:pt x="22586" y="31590"/>
                  </a:cubicBezTo>
                  <a:cubicBezTo>
                    <a:pt x="23798" y="31590"/>
                    <a:pt x="25009" y="31129"/>
                    <a:pt x="25932" y="30206"/>
                  </a:cubicBezTo>
                  <a:lnTo>
                    <a:pt x="26932" y="29206"/>
                  </a:lnTo>
                  <a:cubicBezTo>
                    <a:pt x="26980" y="29170"/>
                    <a:pt x="27003" y="29111"/>
                    <a:pt x="27051" y="29063"/>
                  </a:cubicBezTo>
                  <a:lnTo>
                    <a:pt x="37779" y="29063"/>
                  </a:lnTo>
                  <a:cubicBezTo>
                    <a:pt x="41874" y="29063"/>
                    <a:pt x="45184" y="25753"/>
                    <a:pt x="45184" y="21669"/>
                  </a:cubicBezTo>
                  <a:lnTo>
                    <a:pt x="45184" y="2846"/>
                  </a:lnTo>
                  <a:cubicBezTo>
                    <a:pt x="45184" y="1274"/>
                    <a:pt x="43898" y="0"/>
                    <a:pt x="42327"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Pts val="1100"/>
                <a:buFont typeface="Arial"/>
                <a:buNone/>
                <a:tabLst/>
                <a:defRPr/>
              </a:pPr>
              <a:endParaRPr kumimoji="0" sz="12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a:p>
              <a:pPr marL="0" marR="0" lvl="0" indent="0" algn="ctr" defTabSz="914400" eaLnBrk="1" fontAlgn="auto" latinLnBrk="0" hangingPunct="1">
                <a:lnSpc>
                  <a:spcPct val="100000"/>
                </a:lnSpc>
                <a:spcBef>
                  <a:spcPts val="0"/>
                </a:spcBef>
                <a:spcAft>
                  <a:spcPts val="0"/>
                </a:spcAft>
                <a:buClr>
                  <a:srgbClr val="000000"/>
                </a:buClr>
                <a:buSzPts val="1100"/>
                <a:buFont typeface="Arial"/>
                <a:buNone/>
                <a:tabLst/>
                <a:defRPr/>
              </a:pPr>
              <a:endParaRPr kumimoji="0" sz="12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18" name="Google Shape;534;p69">
              <a:extLst>
                <a:ext uri="{FF2B5EF4-FFF2-40B4-BE49-F238E27FC236}">
                  <a16:creationId xmlns:a16="http://schemas.microsoft.com/office/drawing/2014/main" id="{AD8A9CFF-3D58-4548-9E97-EC555EFBF037}"/>
                </a:ext>
              </a:extLst>
            </p:cNvPr>
            <p:cNvSpPr/>
            <p:nvPr/>
          </p:nvSpPr>
          <p:spPr>
            <a:xfrm>
              <a:off x="267588" y="1023462"/>
              <a:ext cx="1726971" cy="336536"/>
            </a:xfrm>
            <a:custGeom>
              <a:avLst/>
              <a:gdLst/>
              <a:ahLst/>
              <a:cxnLst/>
              <a:rect l="l" t="t" r="r" b="b"/>
              <a:pathLst>
                <a:path w="45185" h="10764" extrusionOk="0">
                  <a:moveTo>
                    <a:pt x="2846" y="0"/>
                  </a:moveTo>
                  <a:cubicBezTo>
                    <a:pt x="1274" y="0"/>
                    <a:pt x="0" y="1274"/>
                    <a:pt x="0" y="2846"/>
                  </a:cubicBezTo>
                  <a:lnTo>
                    <a:pt x="0" y="10763"/>
                  </a:lnTo>
                  <a:lnTo>
                    <a:pt x="45184" y="10763"/>
                  </a:lnTo>
                  <a:lnTo>
                    <a:pt x="45184" y="2846"/>
                  </a:lnTo>
                  <a:cubicBezTo>
                    <a:pt x="45184" y="1274"/>
                    <a:pt x="43910" y="0"/>
                    <a:pt x="42339" y="0"/>
                  </a:cubicBez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en-GB" sz="1600" b="1" kern="0">
                  <a:solidFill>
                    <a:srgbClr val="FFFFFF"/>
                  </a:solidFill>
                  <a:latin typeface="Arial"/>
                  <a:cs typeface="Arial"/>
                  <a:sym typeface="Arial"/>
                </a:rPr>
                <a:t>2014</a:t>
              </a:r>
              <a:endParaRPr kumimoji="0" sz="1600" b="1" i="0" u="none" strike="noStrike" kern="0" cap="none" spc="0" normalizeH="0" baseline="0" noProof="0">
                <a:ln>
                  <a:noFill/>
                </a:ln>
                <a:solidFill>
                  <a:srgbClr val="FFFFFF"/>
                </a:solidFill>
                <a:effectLst/>
                <a:uLnTx/>
                <a:uFillTx/>
                <a:latin typeface="Arial"/>
                <a:cs typeface="Arial"/>
                <a:sym typeface="Arial"/>
              </a:endParaRPr>
            </a:p>
          </p:txBody>
        </p:sp>
        <p:sp>
          <p:nvSpPr>
            <p:cNvPr id="19" name="Google Shape;535;p69">
              <a:extLst>
                <a:ext uri="{FF2B5EF4-FFF2-40B4-BE49-F238E27FC236}">
                  <a16:creationId xmlns:a16="http://schemas.microsoft.com/office/drawing/2014/main" id="{1A8B4347-A430-4690-997F-B1196BE6244E}"/>
                </a:ext>
              </a:extLst>
            </p:cNvPr>
            <p:cNvSpPr/>
            <p:nvPr/>
          </p:nvSpPr>
          <p:spPr>
            <a:xfrm>
              <a:off x="833167" y="2665786"/>
              <a:ext cx="585969" cy="585937"/>
            </a:xfrm>
            <a:custGeom>
              <a:avLst/>
              <a:gdLst/>
              <a:ahLst/>
              <a:cxnLst/>
              <a:rect l="l" t="t" r="r" b="b"/>
              <a:pathLst>
                <a:path w="18742" h="18741" extrusionOk="0">
                  <a:moveTo>
                    <a:pt x="9371" y="0"/>
                  </a:moveTo>
                  <a:cubicBezTo>
                    <a:pt x="4204" y="0"/>
                    <a:pt x="1" y="4191"/>
                    <a:pt x="1" y="9370"/>
                  </a:cubicBezTo>
                  <a:cubicBezTo>
                    <a:pt x="1" y="14538"/>
                    <a:pt x="4204" y="18741"/>
                    <a:pt x="9371" y="18741"/>
                  </a:cubicBezTo>
                  <a:cubicBezTo>
                    <a:pt x="14550" y="18741"/>
                    <a:pt x="18741" y="14538"/>
                    <a:pt x="18741" y="9370"/>
                  </a:cubicBezTo>
                  <a:cubicBezTo>
                    <a:pt x="18741" y="4191"/>
                    <a:pt x="14550" y="0"/>
                    <a:pt x="9371" y="0"/>
                  </a:cubicBez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0" name="Google Shape;536;p69">
              <a:extLst>
                <a:ext uri="{FF2B5EF4-FFF2-40B4-BE49-F238E27FC236}">
                  <a16:creationId xmlns:a16="http://schemas.microsoft.com/office/drawing/2014/main" id="{F383D180-7EFC-4D19-BE80-3604648E86DD}"/>
                </a:ext>
              </a:extLst>
            </p:cNvPr>
            <p:cNvSpPr/>
            <p:nvPr/>
          </p:nvSpPr>
          <p:spPr>
            <a:xfrm>
              <a:off x="908392" y="2740606"/>
              <a:ext cx="435928" cy="436303"/>
            </a:xfrm>
            <a:custGeom>
              <a:avLst/>
              <a:gdLst/>
              <a:ahLst/>
              <a:cxnLst/>
              <a:rect l="l" t="t" r="r" b="b"/>
              <a:pathLst>
                <a:path w="13943" h="13955" extrusionOk="0">
                  <a:moveTo>
                    <a:pt x="6965" y="0"/>
                  </a:moveTo>
                  <a:cubicBezTo>
                    <a:pt x="3119" y="0"/>
                    <a:pt x="0" y="3120"/>
                    <a:pt x="0" y="6977"/>
                  </a:cubicBezTo>
                  <a:cubicBezTo>
                    <a:pt x="0" y="10823"/>
                    <a:pt x="3119" y="13954"/>
                    <a:pt x="6965" y="13954"/>
                  </a:cubicBezTo>
                  <a:cubicBezTo>
                    <a:pt x="10823" y="13954"/>
                    <a:pt x="13942" y="10823"/>
                    <a:pt x="13942" y="6977"/>
                  </a:cubicBezTo>
                  <a:cubicBezTo>
                    <a:pt x="13942" y="3120"/>
                    <a:pt x="10823" y="0"/>
                    <a:pt x="696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1" name="Google Shape;537;p69">
              <a:extLst>
                <a:ext uri="{FF2B5EF4-FFF2-40B4-BE49-F238E27FC236}">
                  <a16:creationId xmlns:a16="http://schemas.microsoft.com/office/drawing/2014/main" id="{65B9E8AF-D476-4EB3-BEDD-ADBE8C6CD9CB}"/>
                </a:ext>
              </a:extLst>
            </p:cNvPr>
            <p:cNvSpPr txBox="1"/>
            <p:nvPr/>
          </p:nvSpPr>
          <p:spPr>
            <a:xfrm>
              <a:off x="391506" y="1403945"/>
              <a:ext cx="1502741" cy="1163161"/>
            </a:xfrm>
            <a:prstGeom prst="rect">
              <a:avLst/>
            </a:prstGeom>
            <a:noFill/>
            <a:ln>
              <a:noFill/>
            </a:ln>
          </p:spPr>
          <p:txBody>
            <a:bodyPr spcFirstLastPara="1" wrap="square" lIns="18000" tIns="54000" rIns="18000" bIns="54000" anchor="t" anchorCtr="0">
              <a:noAutofit/>
            </a:bodyPr>
            <a:lstStyle/>
            <a:p>
              <a:pPr lvl="0">
                <a:buClr>
                  <a:srgbClr val="000000"/>
                </a:buClr>
              </a:pPr>
              <a:r>
                <a:rPr lang="en-US" sz="1200">
                  <a:latin typeface="Arial"/>
                  <a:ea typeface="Calibri" panose="020F0502020204030204" pitchFamily="34" charset="0"/>
                  <a:cs typeface="Arial"/>
                </a:rPr>
                <a:t>NHS and local government leaders set out a vision of more collaboration in </a:t>
              </a:r>
              <a:r>
                <a:rPr lang="en-US" sz="1200" i="1">
                  <a:latin typeface="Arial"/>
                  <a:ea typeface="Calibri" panose="020F0502020204030204" pitchFamily="34" charset="0"/>
                  <a:cs typeface="Arial"/>
                </a:rPr>
                <a:t>NHS Five Year Forward View.</a:t>
              </a:r>
              <a:endParaRPr kumimoji="0" sz="1200" b="0" i="0" u="none" strike="noStrike" kern="0" cap="none" spc="0" normalizeH="0" baseline="0" noProof="0">
                <a:ln>
                  <a:noFill/>
                </a:ln>
                <a:solidFill>
                  <a:srgbClr val="434343"/>
                </a:solidFill>
                <a:effectLst/>
                <a:uLnTx/>
                <a:uFillTx/>
                <a:latin typeface="Arial"/>
                <a:cs typeface="Arial"/>
                <a:sym typeface="Arial"/>
              </a:endParaRPr>
            </a:p>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434343"/>
                </a:solidFill>
                <a:effectLst/>
                <a:uLnTx/>
                <a:uFillTx/>
                <a:latin typeface="Arial"/>
                <a:cs typeface="Arial"/>
                <a:sym typeface="Arial"/>
              </a:endParaRPr>
            </a:p>
          </p:txBody>
        </p:sp>
        <p:sp>
          <p:nvSpPr>
            <p:cNvPr id="22" name="Google Shape;538;p69">
              <a:extLst>
                <a:ext uri="{FF2B5EF4-FFF2-40B4-BE49-F238E27FC236}">
                  <a16:creationId xmlns:a16="http://schemas.microsoft.com/office/drawing/2014/main" id="{120EF8D7-1124-4989-92EB-327300057D40}"/>
                </a:ext>
              </a:extLst>
            </p:cNvPr>
            <p:cNvSpPr/>
            <p:nvPr/>
          </p:nvSpPr>
          <p:spPr>
            <a:xfrm>
              <a:off x="3376460" y="2204164"/>
              <a:ext cx="38" cy="754581"/>
            </a:xfrm>
            <a:custGeom>
              <a:avLst/>
              <a:gdLst/>
              <a:ahLst/>
              <a:cxnLst/>
              <a:rect l="l" t="t" r="r" b="b"/>
              <a:pathLst>
                <a:path w="1" h="24135" fill="none" extrusionOk="0">
                  <a:moveTo>
                    <a:pt x="0" y="24134"/>
                  </a:moveTo>
                  <a:lnTo>
                    <a:pt x="0" y="0"/>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3" name="Google Shape;539;p69">
              <a:extLst>
                <a:ext uri="{FF2B5EF4-FFF2-40B4-BE49-F238E27FC236}">
                  <a16:creationId xmlns:a16="http://schemas.microsoft.com/office/drawing/2014/main" id="{D1F14456-4B67-4C4E-B683-9D829CCA2064}"/>
                </a:ext>
              </a:extLst>
            </p:cNvPr>
            <p:cNvSpPr/>
            <p:nvPr/>
          </p:nvSpPr>
          <p:spPr>
            <a:xfrm>
              <a:off x="2434933" y="1273855"/>
              <a:ext cx="1898553" cy="1194161"/>
            </a:xfrm>
            <a:custGeom>
              <a:avLst/>
              <a:gdLst/>
              <a:ahLst/>
              <a:cxnLst/>
              <a:rect l="l" t="t" r="r" b="b"/>
              <a:pathLst>
                <a:path w="45173" h="31591" extrusionOk="0">
                  <a:moveTo>
                    <a:pt x="2846" y="0"/>
                  </a:moveTo>
                  <a:cubicBezTo>
                    <a:pt x="1274" y="0"/>
                    <a:pt x="0" y="1274"/>
                    <a:pt x="0" y="2846"/>
                  </a:cubicBezTo>
                  <a:lnTo>
                    <a:pt x="0" y="21669"/>
                  </a:lnTo>
                  <a:cubicBezTo>
                    <a:pt x="0" y="25753"/>
                    <a:pt x="3310" y="29063"/>
                    <a:pt x="7394" y="29063"/>
                  </a:cubicBezTo>
                  <a:lnTo>
                    <a:pt x="18121" y="29063"/>
                  </a:lnTo>
                  <a:cubicBezTo>
                    <a:pt x="18157" y="29111"/>
                    <a:pt x="18193" y="29170"/>
                    <a:pt x="18241" y="29206"/>
                  </a:cubicBezTo>
                  <a:lnTo>
                    <a:pt x="19229" y="30206"/>
                  </a:lnTo>
                  <a:cubicBezTo>
                    <a:pt x="20157" y="31129"/>
                    <a:pt x="21369" y="31590"/>
                    <a:pt x="22580" y="31590"/>
                  </a:cubicBezTo>
                  <a:cubicBezTo>
                    <a:pt x="23792" y="31590"/>
                    <a:pt x="25003" y="31129"/>
                    <a:pt x="25932" y="30206"/>
                  </a:cubicBezTo>
                  <a:lnTo>
                    <a:pt x="26920" y="29206"/>
                  </a:lnTo>
                  <a:cubicBezTo>
                    <a:pt x="26968" y="29170"/>
                    <a:pt x="27004" y="29111"/>
                    <a:pt x="27039" y="29063"/>
                  </a:cubicBezTo>
                  <a:lnTo>
                    <a:pt x="37779" y="29063"/>
                  </a:lnTo>
                  <a:cubicBezTo>
                    <a:pt x="41863" y="29063"/>
                    <a:pt x="45172" y="25753"/>
                    <a:pt x="45172" y="21669"/>
                  </a:cubicBezTo>
                  <a:lnTo>
                    <a:pt x="45172" y="2846"/>
                  </a:lnTo>
                  <a:cubicBezTo>
                    <a:pt x="45172" y="1274"/>
                    <a:pt x="43899" y="0"/>
                    <a:pt x="42327" y="0"/>
                  </a:cubicBezTo>
                  <a:close/>
                </a:path>
              </a:pathLst>
            </a:custGeom>
            <a:solidFill>
              <a:srgbClr val="F2F2F2"/>
            </a:solidFill>
            <a:ln>
              <a:noFill/>
            </a:ln>
          </p:spPr>
          <p:txBody>
            <a:bodyPr spcFirstLastPara="1" wrap="square" lIns="91425" tIns="91425" rIns="91425" bIns="91425" anchor="ctr" anchorCtr="0">
              <a:noAutofit/>
            </a:bodyPr>
            <a:lstStyle/>
            <a:p>
              <a:pPr defTabSz="914400">
                <a:buClr>
                  <a:srgbClr val="000000"/>
                </a:buClr>
                <a:defRPr/>
              </a:pPr>
              <a:r>
                <a:rPr lang="en-US" sz="1200">
                  <a:latin typeface="Arial"/>
                  <a:ea typeface="Calibri" panose="020F0502020204030204" pitchFamily="34" charset="0"/>
                  <a:cs typeface="Arial"/>
                </a:rPr>
                <a:t>Some more mature partnerships began to take on more responsibility by becoming integrated care systems.</a:t>
              </a:r>
              <a:endParaRPr lang="en-GB" sz="1200" strike="sngStrike">
                <a:latin typeface="Arial"/>
                <a:ea typeface="Calibri" panose="020F0502020204030204" pitchFamily="34" charset="0"/>
                <a:cs typeface="Arial"/>
              </a:endParaRPr>
            </a:p>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5" name="Google Shape;541;p69">
              <a:extLst>
                <a:ext uri="{FF2B5EF4-FFF2-40B4-BE49-F238E27FC236}">
                  <a16:creationId xmlns:a16="http://schemas.microsoft.com/office/drawing/2014/main" id="{4788152C-3FA1-46D7-BE37-99D070D27B04}"/>
                </a:ext>
              </a:extLst>
            </p:cNvPr>
            <p:cNvSpPr/>
            <p:nvPr/>
          </p:nvSpPr>
          <p:spPr>
            <a:xfrm>
              <a:off x="2436857" y="1017638"/>
              <a:ext cx="1898553" cy="336536"/>
            </a:xfrm>
            <a:custGeom>
              <a:avLst/>
              <a:gdLst/>
              <a:ahLst/>
              <a:cxnLst/>
              <a:rect l="l" t="t" r="r" b="b"/>
              <a:pathLst>
                <a:path w="45173" h="10764" extrusionOk="0">
                  <a:moveTo>
                    <a:pt x="2846" y="0"/>
                  </a:moveTo>
                  <a:cubicBezTo>
                    <a:pt x="1274" y="0"/>
                    <a:pt x="0" y="1274"/>
                    <a:pt x="0" y="2846"/>
                  </a:cubicBezTo>
                  <a:lnTo>
                    <a:pt x="0" y="10763"/>
                  </a:lnTo>
                  <a:lnTo>
                    <a:pt x="45172" y="10763"/>
                  </a:lnTo>
                  <a:lnTo>
                    <a:pt x="45172" y="2846"/>
                  </a:lnTo>
                  <a:cubicBezTo>
                    <a:pt x="45172" y="1274"/>
                    <a:pt x="43899" y="0"/>
                    <a:pt x="42327" y="0"/>
                  </a:cubicBezTo>
                  <a:close/>
                </a:path>
              </a:pathLst>
            </a:custGeom>
            <a:solidFill>
              <a:srgbClr val="41B6E6"/>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en-GB" sz="1600" b="1" kern="0">
                  <a:solidFill>
                    <a:srgbClr val="FFFFFF"/>
                  </a:solidFill>
                  <a:latin typeface="Arial" panose="020B0604020202020204" pitchFamily="34" charset="0"/>
                  <a:cs typeface="Arial" panose="020B0604020202020204" pitchFamily="34" charset="0"/>
                  <a:sym typeface="Fira Sans Extra Condensed Medium"/>
                </a:rPr>
                <a:t>2018</a:t>
              </a:r>
              <a:endParaRPr kumimoji="0" sz="1600" b="1"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sym typeface="Arial"/>
              </a:endParaRPr>
            </a:p>
          </p:txBody>
        </p:sp>
        <p:sp>
          <p:nvSpPr>
            <p:cNvPr id="26" name="Google Shape;542;p69">
              <a:extLst>
                <a:ext uri="{FF2B5EF4-FFF2-40B4-BE49-F238E27FC236}">
                  <a16:creationId xmlns:a16="http://schemas.microsoft.com/office/drawing/2014/main" id="{450A1D9B-6421-479E-8AD6-60F3CA57E450}"/>
                </a:ext>
              </a:extLst>
            </p:cNvPr>
            <p:cNvSpPr/>
            <p:nvPr/>
          </p:nvSpPr>
          <p:spPr>
            <a:xfrm>
              <a:off x="2773779" y="2846316"/>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41B6E6"/>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7" name="Google Shape;543;p69">
              <a:extLst>
                <a:ext uri="{FF2B5EF4-FFF2-40B4-BE49-F238E27FC236}">
                  <a16:creationId xmlns:a16="http://schemas.microsoft.com/office/drawing/2014/main" id="{6F505492-5700-4136-8A6D-D4336D567BE5}"/>
                </a:ext>
              </a:extLst>
            </p:cNvPr>
            <p:cNvSpPr/>
            <p:nvPr/>
          </p:nvSpPr>
          <p:spPr>
            <a:xfrm>
              <a:off x="3481630" y="2846316"/>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41B6E6"/>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8" name="Google Shape;544;p69">
              <a:extLst>
                <a:ext uri="{FF2B5EF4-FFF2-40B4-BE49-F238E27FC236}">
                  <a16:creationId xmlns:a16="http://schemas.microsoft.com/office/drawing/2014/main" id="{2B20F5B9-ADA7-420D-A2AA-C86461B54AEF}"/>
                </a:ext>
              </a:extLst>
            </p:cNvPr>
            <p:cNvSpPr/>
            <p:nvPr/>
          </p:nvSpPr>
          <p:spPr>
            <a:xfrm>
              <a:off x="3087970" y="2665786"/>
              <a:ext cx="585937" cy="585937"/>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50" y="18741"/>
                    <a:pt x="18741" y="14538"/>
                    <a:pt x="18741" y="9370"/>
                  </a:cubicBezTo>
                  <a:cubicBezTo>
                    <a:pt x="18741" y="4191"/>
                    <a:pt x="14550" y="0"/>
                    <a:pt x="9370" y="0"/>
                  </a:cubicBezTo>
                  <a:close/>
                </a:path>
              </a:pathLst>
            </a:custGeom>
            <a:solidFill>
              <a:srgbClr val="41B6E6"/>
            </a:solidFill>
            <a:ln w="9525" cap="flat" cmpd="sng">
              <a:no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9" name="Google Shape;545;p69">
              <a:extLst>
                <a:ext uri="{FF2B5EF4-FFF2-40B4-BE49-F238E27FC236}">
                  <a16:creationId xmlns:a16="http://schemas.microsoft.com/office/drawing/2014/main" id="{EB02C01B-2E92-4272-9D7B-E6F59A822194}"/>
                </a:ext>
              </a:extLst>
            </p:cNvPr>
            <p:cNvSpPr/>
            <p:nvPr/>
          </p:nvSpPr>
          <p:spPr>
            <a:xfrm>
              <a:off x="3162790" y="2740606"/>
              <a:ext cx="436303" cy="436303"/>
            </a:xfrm>
            <a:custGeom>
              <a:avLst/>
              <a:gdLst/>
              <a:ahLst/>
              <a:cxnLst/>
              <a:rect l="l" t="t" r="r" b="b"/>
              <a:pathLst>
                <a:path w="13955" h="13955" extrusionOk="0">
                  <a:moveTo>
                    <a:pt x="6977" y="0"/>
                  </a:moveTo>
                  <a:cubicBezTo>
                    <a:pt x="3120" y="0"/>
                    <a:pt x="0" y="3120"/>
                    <a:pt x="0" y="6977"/>
                  </a:cubicBezTo>
                  <a:cubicBezTo>
                    <a:pt x="0" y="10823"/>
                    <a:pt x="3120" y="13954"/>
                    <a:pt x="6977" y="13954"/>
                  </a:cubicBezTo>
                  <a:cubicBezTo>
                    <a:pt x="10823" y="13954"/>
                    <a:pt x="13954" y="10823"/>
                    <a:pt x="13954" y="6977"/>
                  </a:cubicBezTo>
                  <a:cubicBezTo>
                    <a:pt x="13954" y="3120"/>
                    <a:pt x="10823" y="0"/>
                    <a:pt x="6977"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0" name="Google Shape;546;p69">
              <a:extLst>
                <a:ext uri="{FF2B5EF4-FFF2-40B4-BE49-F238E27FC236}">
                  <a16:creationId xmlns:a16="http://schemas.microsoft.com/office/drawing/2014/main" id="{DE84FE37-8455-4704-9A5F-0DFCC9F73726}"/>
                </a:ext>
              </a:extLst>
            </p:cNvPr>
            <p:cNvSpPr/>
            <p:nvPr/>
          </p:nvSpPr>
          <p:spPr>
            <a:xfrm>
              <a:off x="5033023" y="2846316"/>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1" name="Google Shape;547;p69">
              <a:extLst>
                <a:ext uri="{FF2B5EF4-FFF2-40B4-BE49-F238E27FC236}">
                  <a16:creationId xmlns:a16="http://schemas.microsoft.com/office/drawing/2014/main" id="{1CD7BC74-F627-4D3F-B291-38B37437ACAA}"/>
                </a:ext>
              </a:extLst>
            </p:cNvPr>
            <p:cNvSpPr/>
            <p:nvPr/>
          </p:nvSpPr>
          <p:spPr>
            <a:xfrm>
              <a:off x="5708304" y="2846316"/>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2" name="Google Shape;548;p69">
              <a:extLst>
                <a:ext uri="{FF2B5EF4-FFF2-40B4-BE49-F238E27FC236}">
                  <a16:creationId xmlns:a16="http://schemas.microsoft.com/office/drawing/2014/main" id="{3CA679CA-BDC4-46B0-865E-31618186595F}"/>
                </a:ext>
              </a:extLst>
            </p:cNvPr>
            <p:cNvSpPr/>
            <p:nvPr/>
          </p:nvSpPr>
          <p:spPr>
            <a:xfrm>
              <a:off x="5621514" y="2204164"/>
              <a:ext cx="38" cy="754581"/>
            </a:xfrm>
            <a:custGeom>
              <a:avLst/>
              <a:gdLst/>
              <a:ahLst/>
              <a:cxnLst/>
              <a:rect l="l" t="t" r="r" b="b"/>
              <a:pathLst>
                <a:path w="1" h="24135" fill="none" extrusionOk="0">
                  <a:moveTo>
                    <a:pt x="0" y="24134"/>
                  </a:moveTo>
                  <a:lnTo>
                    <a:pt x="0" y="0"/>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3" name="Google Shape;549;p69">
              <a:extLst>
                <a:ext uri="{FF2B5EF4-FFF2-40B4-BE49-F238E27FC236}">
                  <a16:creationId xmlns:a16="http://schemas.microsoft.com/office/drawing/2014/main" id="{8F40F6B1-D297-482E-B8FB-617D1F8AD079}"/>
                </a:ext>
              </a:extLst>
            </p:cNvPr>
            <p:cNvSpPr/>
            <p:nvPr/>
          </p:nvSpPr>
          <p:spPr>
            <a:xfrm>
              <a:off x="4622216" y="1130954"/>
              <a:ext cx="2054892" cy="146432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4" name="Google Shape;550;p69">
              <a:extLst>
                <a:ext uri="{FF2B5EF4-FFF2-40B4-BE49-F238E27FC236}">
                  <a16:creationId xmlns:a16="http://schemas.microsoft.com/office/drawing/2014/main" id="{2F48E91B-EF6B-43E5-A0BB-9D495FAAE854}"/>
                </a:ext>
              </a:extLst>
            </p:cNvPr>
            <p:cNvSpPr/>
            <p:nvPr/>
          </p:nvSpPr>
          <p:spPr>
            <a:xfrm>
              <a:off x="4622216" y="992890"/>
              <a:ext cx="2046987" cy="336536"/>
            </a:xfrm>
            <a:custGeom>
              <a:avLst/>
              <a:gdLst/>
              <a:ahLst/>
              <a:cxnLst/>
              <a:rect l="l" t="t" r="r" b="b"/>
              <a:pathLst>
                <a:path w="45185" h="10764" extrusionOk="0">
                  <a:moveTo>
                    <a:pt x="2846" y="0"/>
                  </a:moveTo>
                  <a:cubicBezTo>
                    <a:pt x="1274" y="0"/>
                    <a:pt x="0" y="1274"/>
                    <a:pt x="0" y="2846"/>
                  </a:cubicBezTo>
                  <a:lnTo>
                    <a:pt x="0" y="10763"/>
                  </a:lnTo>
                  <a:lnTo>
                    <a:pt x="45185" y="10763"/>
                  </a:lnTo>
                  <a:lnTo>
                    <a:pt x="45185" y="2846"/>
                  </a:lnTo>
                  <a:cubicBezTo>
                    <a:pt x="45185" y="1274"/>
                    <a:pt x="43911" y="0"/>
                    <a:pt x="42339" y="0"/>
                  </a:cubicBez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en-GB" sz="1600" b="1" kern="0">
                  <a:solidFill>
                    <a:srgbClr val="FFFFFF"/>
                  </a:solidFill>
                  <a:latin typeface="Arial"/>
                  <a:cs typeface="Arial"/>
                  <a:sym typeface="Arial"/>
                </a:rPr>
                <a:t>2019</a:t>
              </a:r>
              <a:endParaRPr kumimoji="0" sz="1600" b="1" i="0" u="none" strike="noStrike" kern="0" cap="none" spc="0" normalizeH="0" baseline="0" noProof="0">
                <a:ln>
                  <a:noFill/>
                </a:ln>
                <a:solidFill>
                  <a:srgbClr val="FFFFFF"/>
                </a:solidFill>
                <a:effectLst/>
                <a:uLnTx/>
                <a:uFillTx/>
                <a:latin typeface="Arial"/>
                <a:cs typeface="Arial"/>
                <a:sym typeface="Arial"/>
              </a:endParaRPr>
            </a:p>
          </p:txBody>
        </p:sp>
        <p:sp>
          <p:nvSpPr>
            <p:cNvPr id="35" name="Google Shape;551;p69">
              <a:extLst>
                <a:ext uri="{FF2B5EF4-FFF2-40B4-BE49-F238E27FC236}">
                  <a16:creationId xmlns:a16="http://schemas.microsoft.com/office/drawing/2014/main" id="{F12F209C-358D-4CFD-9FBF-3B714402C496}"/>
                </a:ext>
              </a:extLst>
            </p:cNvPr>
            <p:cNvSpPr/>
            <p:nvPr/>
          </p:nvSpPr>
          <p:spPr>
            <a:xfrm>
              <a:off x="5342743" y="2665786"/>
              <a:ext cx="585937" cy="585937"/>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38" y="18741"/>
                    <a:pt x="18741" y="14538"/>
                    <a:pt x="18741" y="9370"/>
                  </a:cubicBezTo>
                  <a:cubicBezTo>
                    <a:pt x="18741" y="4191"/>
                    <a:pt x="14538" y="0"/>
                    <a:pt x="9370" y="0"/>
                  </a:cubicBez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6" name="Google Shape;552;p69">
              <a:extLst>
                <a:ext uri="{FF2B5EF4-FFF2-40B4-BE49-F238E27FC236}">
                  <a16:creationId xmlns:a16="http://schemas.microsoft.com/office/drawing/2014/main" id="{45E424A1-0094-4EBB-BA62-F76EE928EA3C}"/>
                </a:ext>
              </a:extLst>
            </p:cNvPr>
            <p:cNvSpPr/>
            <p:nvPr/>
          </p:nvSpPr>
          <p:spPr>
            <a:xfrm>
              <a:off x="5417562" y="2740606"/>
              <a:ext cx="435928" cy="436303"/>
            </a:xfrm>
            <a:custGeom>
              <a:avLst/>
              <a:gdLst/>
              <a:ahLst/>
              <a:cxnLst/>
              <a:rect l="l" t="t" r="r" b="b"/>
              <a:pathLst>
                <a:path w="13943" h="13955" extrusionOk="0">
                  <a:moveTo>
                    <a:pt x="6977" y="0"/>
                  </a:moveTo>
                  <a:cubicBezTo>
                    <a:pt x="3120" y="0"/>
                    <a:pt x="0" y="3120"/>
                    <a:pt x="0" y="6977"/>
                  </a:cubicBezTo>
                  <a:cubicBezTo>
                    <a:pt x="0" y="10823"/>
                    <a:pt x="3120" y="13954"/>
                    <a:pt x="6977" y="13954"/>
                  </a:cubicBezTo>
                  <a:cubicBezTo>
                    <a:pt x="10823" y="13954"/>
                    <a:pt x="13943" y="10823"/>
                    <a:pt x="13943" y="6977"/>
                  </a:cubicBezTo>
                  <a:cubicBezTo>
                    <a:pt x="13943" y="3120"/>
                    <a:pt x="10823" y="0"/>
                    <a:pt x="6977"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7" name="Google Shape;553;p69">
              <a:extLst>
                <a:ext uri="{FF2B5EF4-FFF2-40B4-BE49-F238E27FC236}">
                  <a16:creationId xmlns:a16="http://schemas.microsoft.com/office/drawing/2014/main" id="{A8348D55-4613-4D2D-AAB0-9F5C964B34E5}"/>
                </a:ext>
              </a:extLst>
            </p:cNvPr>
            <p:cNvSpPr txBox="1"/>
            <p:nvPr/>
          </p:nvSpPr>
          <p:spPr>
            <a:xfrm>
              <a:off x="4713156" y="1381301"/>
              <a:ext cx="1956046" cy="1183248"/>
            </a:xfrm>
            <a:prstGeom prst="rect">
              <a:avLst/>
            </a:prstGeom>
            <a:noFill/>
            <a:ln>
              <a:noFill/>
            </a:ln>
          </p:spPr>
          <p:txBody>
            <a:bodyPr spcFirstLastPara="1" wrap="square" lIns="18000" tIns="54000" rIns="18000" bIns="54000" anchor="t" anchorCtr="0">
              <a:noAutofit/>
            </a:bodyPr>
            <a:lstStyle/>
            <a:p>
              <a:pPr>
                <a:buClr>
                  <a:srgbClr val="000000"/>
                </a:buClr>
              </a:pPr>
              <a:r>
                <a:rPr kumimoji="0" lang="en-US" sz="1200" b="0" u="none" strike="noStrike" kern="0" cap="none" spc="0" normalizeH="0" baseline="0" noProof="0">
                  <a:ln>
                    <a:noFill/>
                  </a:ln>
                  <a:solidFill>
                    <a:srgbClr val="434343"/>
                  </a:solidFill>
                  <a:effectLst/>
                  <a:uLnTx/>
                  <a:uFillTx/>
                  <a:latin typeface="Arial"/>
                  <a:cs typeface="Arial"/>
                  <a:sym typeface="Arial"/>
                </a:rPr>
                <a:t>Following period of engagement </a:t>
              </a:r>
              <a:r>
                <a:rPr lang="en-US" sz="1200" kern="0">
                  <a:solidFill>
                    <a:srgbClr val="434343"/>
                  </a:solidFill>
                  <a:latin typeface="Arial"/>
                  <a:cs typeface="Arial"/>
                  <a:sym typeface="Arial"/>
                </a:rPr>
                <a:t>(192,806 responses), </a:t>
              </a:r>
              <a:r>
                <a:rPr lang="en-US" sz="1200" b="1" kern="0">
                  <a:solidFill>
                    <a:srgbClr val="434343"/>
                  </a:solidFill>
                  <a:latin typeface="Arial"/>
                  <a:cs typeface="Arial"/>
                  <a:sym typeface="Arial"/>
                </a:rPr>
                <a:t>NHSEI publishes its legislative recommendations to Government </a:t>
              </a:r>
              <a:r>
                <a:rPr lang="en-US" sz="1200" kern="0">
                  <a:solidFill>
                    <a:srgbClr val="434343"/>
                  </a:solidFill>
                  <a:latin typeface="Arial"/>
                  <a:cs typeface="Arial"/>
                  <a:sym typeface="Arial"/>
                </a:rPr>
                <a:t>in September 2019</a:t>
              </a:r>
              <a:endParaRPr kumimoji="0" sz="1200" b="0" u="none" strike="noStrike" kern="0" cap="none" spc="0" normalizeH="0" baseline="0" noProof="0">
                <a:ln>
                  <a:noFill/>
                </a:ln>
                <a:solidFill>
                  <a:srgbClr val="434343"/>
                </a:solidFill>
                <a:effectLst/>
                <a:uLnTx/>
                <a:uFillTx/>
                <a:latin typeface="Arial"/>
                <a:cs typeface="Arial"/>
                <a:sym typeface="Arial"/>
              </a:endParaRPr>
            </a:p>
          </p:txBody>
        </p:sp>
        <p:sp>
          <p:nvSpPr>
            <p:cNvPr id="38" name="Google Shape;554;p69">
              <a:extLst>
                <a:ext uri="{FF2B5EF4-FFF2-40B4-BE49-F238E27FC236}">
                  <a16:creationId xmlns:a16="http://schemas.microsoft.com/office/drawing/2014/main" id="{CF890EE8-BAE8-4448-937D-9388C518F15B}"/>
                </a:ext>
              </a:extLst>
            </p:cNvPr>
            <p:cNvSpPr/>
            <p:nvPr/>
          </p:nvSpPr>
          <p:spPr>
            <a:xfrm>
              <a:off x="1643954" y="2846316"/>
              <a:ext cx="534944" cy="218918"/>
            </a:xfrm>
            <a:custGeom>
              <a:avLst/>
              <a:gdLst/>
              <a:ahLst/>
              <a:cxnLst/>
              <a:rect l="l" t="t" r="r" b="b"/>
              <a:pathLst>
                <a:path w="17110" h="7002" extrusionOk="0">
                  <a:moveTo>
                    <a:pt x="1" y="1"/>
                  </a:moveTo>
                  <a:lnTo>
                    <a:pt x="2811" y="3501"/>
                  </a:lnTo>
                  <a:lnTo>
                    <a:pt x="1" y="7002"/>
                  </a:lnTo>
                  <a:lnTo>
                    <a:pt x="14300" y="7002"/>
                  </a:lnTo>
                  <a:lnTo>
                    <a:pt x="17110" y="3501"/>
                  </a:lnTo>
                  <a:lnTo>
                    <a:pt x="14300" y="1"/>
                  </a:ln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9" name="Google Shape;555;p69">
              <a:extLst>
                <a:ext uri="{FF2B5EF4-FFF2-40B4-BE49-F238E27FC236}">
                  <a16:creationId xmlns:a16="http://schemas.microsoft.com/office/drawing/2014/main" id="{04C3D5A4-4451-4163-BC97-893839B87897}"/>
                </a:ext>
              </a:extLst>
            </p:cNvPr>
            <p:cNvSpPr/>
            <p:nvPr/>
          </p:nvSpPr>
          <p:spPr>
            <a:xfrm>
              <a:off x="2326301" y="2846316"/>
              <a:ext cx="534600" cy="218918"/>
            </a:xfrm>
            <a:custGeom>
              <a:avLst/>
              <a:gdLst/>
              <a:ahLst/>
              <a:cxnLst/>
              <a:rect l="l" t="t" r="r" b="b"/>
              <a:pathLst>
                <a:path w="17099" h="7002" extrusionOk="0">
                  <a:moveTo>
                    <a:pt x="1" y="1"/>
                  </a:moveTo>
                  <a:lnTo>
                    <a:pt x="2799" y="3501"/>
                  </a:lnTo>
                  <a:lnTo>
                    <a:pt x="1" y="7002"/>
                  </a:lnTo>
                  <a:lnTo>
                    <a:pt x="14288" y="7002"/>
                  </a:lnTo>
                  <a:lnTo>
                    <a:pt x="17098" y="3501"/>
                  </a:lnTo>
                  <a:lnTo>
                    <a:pt x="14288" y="1"/>
                  </a:ln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0" name="Google Shape;556;p69">
              <a:extLst>
                <a:ext uri="{FF2B5EF4-FFF2-40B4-BE49-F238E27FC236}">
                  <a16:creationId xmlns:a16="http://schemas.microsoft.com/office/drawing/2014/main" id="{AA05CD37-2E8A-4336-91EE-2E3072DFEE4A}"/>
                </a:ext>
              </a:extLst>
            </p:cNvPr>
            <p:cNvSpPr/>
            <p:nvPr/>
          </p:nvSpPr>
          <p:spPr>
            <a:xfrm>
              <a:off x="2255151" y="2964313"/>
              <a:ext cx="38" cy="754206"/>
            </a:xfrm>
            <a:custGeom>
              <a:avLst/>
              <a:gdLst/>
              <a:ahLst/>
              <a:cxnLst/>
              <a:rect l="l" t="t" r="r" b="b"/>
              <a:pathLst>
                <a:path w="1" h="24123" fill="none" extrusionOk="0">
                  <a:moveTo>
                    <a:pt x="0" y="1"/>
                  </a:moveTo>
                  <a:lnTo>
                    <a:pt x="0" y="24123"/>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1" name="Google Shape;557;p69">
              <a:extLst>
                <a:ext uri="{FF2B5EF4-FFF2-40B4-BE49-F238E27FC236}">
                  <a16:creationId xmlns:a16="http://schemas.microsoft.com/office/drawing/2014/main" id="{D9AF8EB4-D1E5-4035-A3AC-739625ED9970}"/>
                </a:ext>
              </a:extLst>
            </p:cNvPr>
            <p:cNvSpPr/>
            <p:nvPr/>
          </p:nvSpPr>
          <p:spPr>
            <a:xfrm>
              <a:off x="1378568" y="3718269"/>
              <a:ext cx="1725635" cy="1340343"/>
            </a:xfrm>
            <a:custGeom>
              <a:avLst/>
              <a:gdLst/>
              <a:ahLst/>
              <a:cxnLst/>
              <a:rect l="l" t="t" r="r" b="b"/>
              <a:pathLst>
                <a:path w="45185" h="31600" extrusionOk="0">
                  <a:moveTo>
                    <a:pt x="22598" y="0"/>
                  </a:moveTo>
                  <a:cubicBezTo>
                    <a:pt x="21387" y="0"/>
                    <a:pt x="20175" y="464"/>
                    <a:pt x="19253" y="1393"/>
                  </a:cubicBezTo>
                  <a:lnTo>
                    <a:pt x="18252" y="2381"/>
                  </a:lnTo>
                  <a:cubicBezTo>
                    <a:pt x="18205" y="2429"/>
                    <a:pt x="18181" y="2477"/>
                    <a:pt x="18133" y="2524"/>
                  </a:cubicBezTo>
                  <a:lnTo>
                    <a:pt x="7406" y="2524"/>
                  </a:lnTo>
                  <a:cubicBezTo>
                    <a:pt x="3310" y="2524"/>
                    <a:pt x="0" y="5846"/>
                    <a:pt x="0" y="9930"/>
                  </a:cubicBezTo>
                  <a:lnTo>
                    <a:pt x="0" y="28742"/>
                  </a:lnTo>
                  <a:cubicBezTo>
                    <a:pt x="0" y="30325"/>
                    <a:pt x="1286" y="31599"/>
                    <a:pt x="2858" y="31599"/>
                  </a:cubicBezTo>
                  <a:lnTo>
                    <a:pt x="42327" y="31599"/>
                  </a:lnTo>
                  <a:cubicBezTo>
                    <a:pt x="43910" y="31599"/>
                    <a:pt x="45184" y="30325"/>
                    <a:pt x="45184" y="28742"/>
                  </a:cubicBezTo>
                  <a:lnTo>
                    <a:pt x="45184" y="9930"/>
                  </a:lnTo>
                  <a:cubicBezTo>
                    <a:pt x="45184" y="5846"/>
                    <a:pt x="41874" y="2524"/>
                    <a:pt x="37791" y="2524"/>
                  </a:cubicBezTo>
                  <a:lnTo>
                    <a:pt x="27063" y="2524"/>
                  </a:lnTo>
                  <a:cubicBezTo>
                    <a:pt x="27027" y="2477"/>
                    <a:pt x="26992" y="2429"/>
                    <a:pt x="26944" y="2381"/>
                  </a:cubicBezTo>
                  <a:lnTo>
                    <a:pt x="25944" y="1393"/>
                  </a:lnTo>
                  <a:cubicBezTo>
                    <a:pt x="25021" y="464"/>
                    <a:pt x="23810" y="0"/>
                    <a:pt x="22598"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2" name="Google Shape;558;p69">
              <a:extLst>
                <a:ext uri="{FF2B5EF4-FFF2-40B4-BE49-F238E27FC236}">
                  <a16:creationId xmlns:a16="http://schemas.microsoft.com/office/drawing/2014/main" id="{BBD3742C-46B2-41F1-A290-6849C4094045}"/>
                </a:ext>
              </a:extLst>
            </p:cNvPr>
            <p:cNvSpPr/>
            <p:nvPr/>
          </p:nvSpPr>
          <p:spPr>
            <a:xfrm>
              <a:off x="1384052" y="4860052"/>
              <a:ext cx="1720758" cy="336568"/>
            </a:xfrm>
            <a:custGeom>
              <a:avLst/>
              <a:gdLst/>
              <a:ahLst/>
              <a:cxnLst/>
              <a:rect l="l" t="t" r="r" b="b"/>
              <a:pathLst>
                <a:path w="45185" h="10765" extrusionOk="0">
                  <a:moveTo>
                    <a:pt x="0" y="1"/>
                  </a:moveTo>
                  <a:lnTo>
                    <a:pt x="0" y="7919"/>
                  </a:lnTo>
                  <a:cubicBezTo>
                    <a:pt x="0" y="9490"/>
                    <a:pt x="1274" y="10764"/>
                    <a:pt x="2846" y="10764"/>
                  </a:cubicBezTo>
                  <a:lnTo>
                    <a:pt x="42339" y="10764"/>
                  </a:lnTo>
                  <a:cubicBezTo>
                    <a:pt x="43910" y="10764"/>
                    <a:pt x="45184" y="9490"/>
                    <a:pt x="45184" y="7919"/>
                  </a:cubicBezTo>
                  <a:lnTo>
                    <a:pt x="45184" y="1"/>
                  </a:ln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GB" sz="1600" b="1" i="0" u="none" strike="noStrike" kern="0" cap="none" spc="0" normalizeH="0" baseline="0" noProof="0">
                  <a:ln>
                    <a:noFill/>
                  </a:ln>
                  <a:solidFill>
                    <a:srgbClr val="FFFFFF"/>
                  </a:solidFill>
                  <a:effectLst/>
                  <a:uLnTx/>
                  <a:uFillTx/>
                  <a:latin typeface="Arial"/>
                  <a:cs typeface="Arial"/>
                  <a:sym typeface="Arial"/>
                </a:rPr>
                <a:t>2015</a:t>
              </a:r>
              <a:endParaRPr kumimoji="0" sz="1600" b="1" i="0" u="none" strike="noStrike" kern="0" cap="none" spc="0" normalizeH="0" baseline="0" noProof="0">
                <a:ln>
                  <a:noFill/>
                </a:ln>
                <a:solidFill>
                  <a:srgbClr val="FFFFFF"/>
                </a:solidFill>
                <a:effectLst/>
                <a:uLnTx/>
                <a:uFillTx/>
                <a:latin typeface="Arial"/>
                <a:cs typeface="Arial"/>
                <a:sym typeface="Arial"/>
              </a:endParaRPr>
            </a:p>
          </p:txBody>
        </p:sp>
        <p:sp>
          <p:nvSpPr>
            <p:cNvPr id="43" name="Google Shape;559;p69">
              <a:extLst>
                <a:ext uri="{FF2B5EF4-FFF2-40B4-BE49-F238E27FC236}">
                  <a16:creationId xmlns:a16="http://schemas.microsoft.com/office/drawing/2014/main" id="{93C66D26-5F1E-406E-8CCC-C3EB922B5E54}"/>
                </a:ext>
              </a:extLst>
            </p:cNvPr>
            <p:cNvSpPr/>
            <p:nvPr/>
          </p:nvSpPr>
          <p:spPr>
            <a:xfrm>
              <a:off x="1960740" y="2665786"/>
              <a:ext cx="585969" cy="585937"/>
            </a:xfrm>
            <a:custGeom>
              <a:avLst/>
              <a:gdLst/>
              <a:ahLst/>
              <a:cxnLst/>
              <a:rect l="l" t="t" r="r" b="b"/>
              <a:pathLst>
                <a:path w="18742" h="18741" extrusionOk="0">
                  <a:moveTo>
                    <a:pt x="9371" y="0"/>
                  </a:moveTo>
                  <a:cubicBezTo>
                    <a:pt x="4192" y="0"/>
                    <a:pt x="1" y="4191"/>
                    <a:pt x="1" y="9370"/>
                  </a:cubicBezTo>
                  <a:cubicBezTo>
                    <a:pt x="1" y="14538"/>
                    <a:pt x="4192" y="18741"/>
                    <a:pt x="9371" y="18741"/>
                  </a:cubicBezTo>
                  <a:cubicBezTo>
                    <a:pt x="14539" y="18741"/>
                    <a:pt x="18741" y="14538"/>
                    <a:pt x="18741" y="9370"/>
                  </a:cubicBezTo>
                  <a:cubicBezTo>
                    <a:pt x="18741" y="4191"/>
                    <a:pt x="14539" y="0"/>
                    <a:pt x="9371" y="0"/>
                  </a:cubicBez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4" name="Google Shape;560;p69">
              <a:extLst>
                <a:ext uri="{FF2B5EF4-FFF2-40B4-BE49-F238E27FC236}">
                  <a16:creationId xmlns:a16="http://schemas.microsoft.com/office/drawing/2014/main" id="{A5548CCB-994C-466A-8ED0-E0CCE8E09C29}"/>
                </a:ext>
              </a:extLst>
            </p:cNvPr>
            <p:cNvSpPr/>
            <p:nvPr/>
          </p:nvSpPr>
          <p:spPr>
            <a:xfrm>
              <a:off x="2035591" y="2740606"/>
              <a:ext cx="435928" cy="436303"/>
            </a:xfrm>
            <a:custGeom>
              <a:avLst/>
              <a:gdLst/>
              <a:ahLst/>
              <a:cxnLst/>
              <a:rect l="l" t="t" r="r" b="b"/>
              <a:pathLst>
                <a:path w="13943" h="13955" extrusionOk="0">
                  <a:moveTo>
                    <a:pt x="6977" y="0"/>
                  </a:moveTo>
                  <a:cubicBezTo>
                    <a:pt x="3120" y="0"/>
                    <a:pt x="0" y="3120"/>
                    <a:pt x="0" y="6977"/>
                  </a:cubicBezTo>
                  <a:cubicBezTo>
                    <a:pt x="0" y="10823"/>
                    <a:pt x="3120" y="13954"/>
                    <a:pt x="6977" y="13954"/>
                  </a:cubicBezTo>
                  <a:cubicBezTo>
                    <a:pt x="10823" y="13954"/>
                    <a:pt x="13942" y="10823"/>
                    <a:pt x="13942" y="6977"/>
                  </a:cubicBezTo>
                  <a:cubicBezTo>
                    <a:pt x="13942" y="3120"/>
                    <a:pt x="10823" y="0"/>
                    <a:pt x="6977"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5" name="Google Shape;561;p69">
              <a:extLst>
                <a:ext uri="{FF2B5EF4-FFF2-40B4-BE49-F238E27FC236}">
                  <a16:creationId xmlns:a16="http://schemas.microsoft.com/office/drawing/2014/main" id="{3335FB66-2BA8-40B4-BDF7-ADEF5F3523AF}"/>
                </a:ext>
              </a:extLst>
            </p:cNvPr>
            <p:cNvSpPr txBox="1"/>
            <p:nvPr/>
          </p:nvSpPr>
          <p:spPr>
            <a:xfrm>
              <a:off x="1521792" y="4008236"/>
              <a:ext cx="1339109" cy="797852"/>
            </a:xfrm>
            <a:prstGeom prst="rect">
              <a:avLst/>
            </a:prstGeom>
            <a:noFill/>
            <a:ln>
              <a:noFill/>
            </a:ln>
          </p:spPr>
          <p:txBody>
            <a:bodyPr spcFirstLastPara="1" wrap="square" lIns="18000" tIns="54000" rIns="18000" bIns="54000" anchor="t" anchorCtr="0">
              <a:noAutofit/>
            </a:bodyPr>
            <a:lstStyle/>
            <a:p>
              <a:pPr>
                <a:buClr>
                  <a:srgbClr val="000000"/>
                </a:buClr>
              </a:pPr>
              <a:r>
                <a:rPr lang="en-US" sz="1200">
                  <a:latin typeface="Arial" panose="020B0604020202020204" pitchFamily="34" charset="0"/>
                  <a:ea typeface="Calibri" panose="020F0502020204030204" pitchFamily="34" charset="0"/>
                  <a:cs typeface="Arial" panose="020B0604020202020204" pitchFamily="34" charset="0"/>
                </a:rPr>
                <a:t>Vanguard sites in 50 areas began to develop and test new models of care. </a:t>
              </a:r>
              <a:endParaRPr kumimoji="0" sz="1200" i="0" u="none" strike="noStrike" kern="0" cap="none" spc="0" normalizeH="0" baseline="0" noProof="0">
                <a:ln>
                  <a:noFill/>
                </a:ln>
                <a:solidFill>
                  <a:srgbClr val="434343"/>
                </a:solidFill>
                <a:effectLst/>
                <a:uLnTx/>
                <a:uFillTx/>
                <a:latin typeface="Arial"/>
                <a:cs typeface="Arial"/>
                <a:sym typeface="Arial"/>
              </a:endParaRPr>
            </a:p>
          </p:txBody>
        </p:sp>
        <p:sp>
          <p:nvSpPr>
            <p:cNvPr id="46" name="Google Shape;562;p69">
              <a:extLst>
                <a:ext uri="{FF2B5EF4-FFF2-40B4-BE49-F238E27FC236}">
                  <a16:creationId xmlns:a16="http://schemas.microsoft.com/office/drawing/2014/main" id="{2279B2C5-089C-4DCF-A7DE-CF467ED4F109}"/>
                </a:ext>
              </a:extLst>
            </p:cNvPr>
            <p:cNvSpPr/>
            <p:nvPr/>
          </p:nvSpPr>
          <p:spPr>
            <a:xfrm>
              <a:off x="3903948" y="2846316"/>
              <a:ext cx="534569" cy="218918"/>
            </a:xfrm>
            <a:custGeom>
              <a:avLst/>
              <a:gdLst/>
              <a:ahLst/>
              <a:cxnLst/>
              <a:rect l="l" t="t" r="r" b="b"/>
              <a:pathLst>
                <a:path w="17098" h="7002" extrusionOk="0">
                  <a:moveTo>
                    <a:pt x="1" y="1"/>
                  </a:moveTo>
                  <a:lnTo>
                    <a:pt x="2799" y="3501"/>
                  </a:lnTo>
                  <a:lnTo>
                    <a:pt x="1" y="7002"/>
                  </a:lnTo>
                  <a:lnTo>
                    <a:pt x="14288" y="7002"/>
                  </a:lnTo>
                  <a:lnTo>
                    <a:pt x="17098" y="3501"/>
                  </a:lnTo>
                  <a:lnTo>
                    <a:pt x="14288" y="1"/>
                  </a:ln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7" name="Google Shape;563;p69">
              <a:extLst>
                <a:ext uri="{FF2B5EF4-FFF2-40B4-BE49-F238E27FC236}">
                  <a16:creationId xmlns:a16="http://schemas.microsoft.com/office/drawing/2014/main" id="{88B99B7F-6BE5-454A-B719-56C6C05BFF2B}"/>
                </a:ext>
              </a:extLst>
            </p:cNvPr>
            <p:cNvSpPr/>
            <p:nvPr/>
          </p:nvSpPr>
          <p:spPr>
            <a:xfrm>
              <a:off x="4585545" y="2846316"/>
              <a:ext cx="534600" cy="218918"/>
            </a:xfrm>
            <a:custGeom>
              <a:avLst/>
              <a:gdLst/>
              <a:ahLst/>
              <a:cxnLst/>
              <a:rect l="l" t="t" r="r" b="b"/>
              <a:pathLst>
                <a:path w="17099" h="7002" extrusionOk="0">
                  <a:moveTo>
                    <a:pt x="1" y="1"/>
                  </a:moveTo>
                  <a:lnTo>
                    <a:pt x="2799" y="3501"/>
                  </a:lnTo>
                  <a:lnTo>
                    <a:pt x="1" y="7002"/>
                  </a:lnTo>
                  <a:lnTo>
                    <a:pt x="14288" y="7002"/>
                  </a:lnTo>
                  <a:lnTo>
                    <a:pt x="17098" y="3501"/>
                  </a:lnTo>
                  <a:lnTo>
                    <a:pt x="14288" y="1"/>
                  </a:ln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8" name="Google Shape;564;p69">
              <a:extLst>
                <a:ext uri="{FF2B5EF4-FFF2-40B4-BE49-F238E27FC236}">
                  <a16:creationId xmlns:a16="http://schemas.microsoft.com/office/drawing/2014/main" id="{D84D079F-18A7-4F0C-8FA0-2BE758FCA57C}"/>
                </a:ext>
              </a:extLst>
            </p:cNvPr>
            <p:cNvSpPr/>
            <p:nvPr/>
          </p:nvSpPr>
          <p:spPr>
            <a:xfrm>
              <a:off x="4518682" y="2964313"/>
              <a:ext cx="38" cy="754206"/>
            </a:xfrm>
            <a:custGeom>
              <a:avLst/>
              <a:gdLst/>
              <a:ahLst/>
              <a:cxnLst/>
              <a:rect l="l" t="t" r="r" b="b"/>
              <a:pathLst>
                <a:path w="1" h="24123" fill="none" extrusionOk="0">
                  <a:moveTo>
                    <a:pt x="0" y="1"/>
                  </a:moveTo>
                  <a:lnTo>
                    <a:pt x="0" y="24123"/>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9" name="Google Shape;565;p69">
              <a:extLst>
                <a:ext uri="{FF2B5EF4-FFF2-40B4-BE49-F238E27FC236}">
                  <a16:creationId xmlns:a16="http://schemas.microsoft.com/office/drawing/2014/main" id="{A8F99ED5-6661-4748-9D88-F4E75F3B10BA}"/>
                </a:ext>
              </a:extLst>
            </p:cNvPr>
            <p:cNvSpPr/>
            <p:nvPr/>
          </p:nvSpPr>
          <p:spPr>
            <a:xfrm>
              <a:off x="3649914" y="3610460"/>
              <a:ext cx="1718806" cy="1448153"/>
            </a:xfrm>
            <a:custGeom>
              <a:avLst/>
              <a:gdLst/>
              <a:ahLst/>
              <a:cxnLst/>
              <a:rect l="l" t="t" r="r" b="b"/>
              <a:pathLst>
                <a:path w="45185" h="31600" extrusionOk="0">
                  <a:moveTo>
                    <a:pt x="22597" y="0"/>
                  </a:moveTo>
                  <a:cubicBezTo>
                    <a:pt x="21384" y="0"/>
                    <a:pt x="20169" y="464"/>
                    <a:pt x="19241" y="1393"/>
                  </a:cubicBezTo>
                  <a:lnTo>
                    <a:pt x="18253" y="2381"/>
                  </a:lnTo>
                  <a:cubicBezTo>
                    <a:pt x="18205" y="2429"/>
                    <a:pt x="18169" y="2477"/>
                    <a:pt x="18134" y="2524"/>
                  </a:cubicBezTo>
                  <a:lnTo>
                    <a:pt x="7394" y="2524"/>
                  </a:lnTo>
                  <a:cubicBezTo>
                    <a:pt x="3310" y="2524"/>
                    <a:pt x="0" y="5846"/>
                    <a:pt x="0" y="9930"/>
                  </a:cubicBezTo>
                  <a:lnTo>
                    <a:pt x="0" y="28742"/>
                  </a:lnTo>
                  <a:cubicBezTo>
                    <a:pt x="0" y="30325"/>
                    <a:pt x="1274" y="31599"/>
                    <a:pt x="2858" y="31599"/>
                  </a:cubicBezTo>
                  <a:lnTo>
                    <a:pt x="42327" y="31599"/>
                  </a:lnTo>
                  <a:cubicBezTo>
                    <a:pt x="43899" y="31599"/>
                    <a:pt x="45185" y="30325"/>
                    <a:pt x="45185" y="28742"/>
                  </a:cubicBezTo>
                  <a:lnTo>
                    <a:pt x="45185" y="9930"/>
                  </a:lnTo>
                  <a:cubicBezTo>
                    <a:pt x="45185" y="5846"/>
                    <a:pt x="41863" y="2524"/>
                    <a:pt x="37779" y="2524"/>
                  </a:cubicBezTo>
                  <a:lnTo>
                    <a:pt x="27051" y="2524"/>
                  </a:lnTo>
                  <a:cubicBezTo>
                    <a:pt x="27016" y="2477"/>
                    <a:pt x="26980" y="2429"/>
                    <a:pt x="26944" y="2381"/>
                  </a:cubicBezTo>
                  <a:lnTo>
                    <a:pt x="25944" y="1393"/>
                  </a:lnTo>
                  <a:cubicBezTo>
                    <a:pt x="25021" y="464"/>
                    <a:pt x="23810" y="0"/>
                    <a:pt x="22597"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0" name="Google Shape;566;p69">
              <a:extLst>
                <a:ext uri="{FF2B5EF4-FFF2-40B4-BE49-F238E27FC236}">
                  <a16:creationId xmlns:a16="http://schemas.microsoft.com/office/drawing/2014/main" id="{559B5C75-F93C-43FC-B106-047011CB5BC8}"/>
                </a:ext>
              </a:extLst>
            </p:cNvPr>
            <p:cNvSpPr/>
            <p:nvPr/>
          </p:nvSpPr>
          <p:spPr>
            <a:xfrm>
              <a:off x="3650841" y="4874157"/>
              <a:ext cx="1720758" cy="336568"/>
            </a:xfrm>
            <a:custGeom>
              <a:avLst/>
              <a:gdLst/>
              <a:ahLst/>
              <a:cxnLst/>
              <a:rect l="l" t="t" r="r" b="b"/>
              <a:pathLst>
                <a:path w="45185" h="10765" extrusionOk="0">
                  <a:moveTo>
                    <a:pt x="0" y="1"/>
                  </a:moveTo>
                  <a:lnTo>
                    <a:pt x="0" y="7919"/>
                  </a:lnTo>
                  <a:cubicBezTo>
                    <a:pt x="0" y="9490"/>
                    <a:pt x="1274" y="10764"/>
                    <a:pt x="2846" y="10764"/>
                  </a:cubicBezTo>
                  <a:lnTo>
                    <a:pt x="42327" y="10764"/>
                  </a:lnTo>
                  <a:cubicBezTo>
                    <a:pt x="43911" y="10764"/>
                    <a:pt x="45185" y="9490"/>
                    <a:pt x="45185" y="7919"/>
                  </a:cubicBezTo>
                  <a:lnTo>
                    <a:pt x="45185" y="1"/>
                  </a:ln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en-GB" sz="1600" b="1" kern="0">
                  <a:solidFill>
                    <a:srgbClr val="FFFFFF"/>
                  </a:solidFill>
                  <a:latin typeface="Arial"/>
                  <a:cs typeface="Arial"/>
                  <a:sym typeface="Arial"/>
                </a:rPr>
                <a:t>2019</a:t>
              </a:r>
              <a:endParaRPr kumimoji="0" sz="1600" b="1" i="0" u="none" strike="noStrike" kern="0" cap="none" spc="0" normalizeH="0" baseline="0" noProof="0">
                <a:ln>
                  <a:noFill/>
                </a:ln>
                <a:solidFill>
                  <a:srgbClr val="FFFFFF"/>
                </a:solidFill>
                <a:effectLst/>
                <a:uLnTx/>
                <a:uFillTx/>
                <a:latin typeface="Arial"/>
                <a:cs typeface="Arial"/>
                <a:sym typeface="Arial"/>
              </a:endParaRPr>
            </a:p>
          </p:txBody>
        </p:sp>
        <p:sp>
          <p:nvSpPr>
            <p:cNvPr id="51" name="Google Shape;567;p69">
              <a:extLst>
                <a:ext uri="{FF2B5EF4-FFF2-40B4-BE49-F238E27FC236}">
                  <a16:creationId xmlns:a16="http://schemas.microsoft.com/office/drawing/2014/main" id="{0B1C8A2F-2716-4EFD-B6E2-B30AFB14B77D}"/>
                </a:ext>
              </a:extLst>
            </p:cNvPr>
            <p:cNvSpPr/>
            <p:nvPr/>
          </p:nvSpPr>
          <p:spPr>
            <a:xfrm>
              <a:off x="4215169" y="2665786"/>
              <a:ext cx="585937" cy="585937"/>
            </a:xfrm>
            <a:custGeom>
              <a:avLst/>
              <a:gdLst/>
              <a:ahLst/>
              <a:cxnLst/>
              <a:rect l="l" t="t" r="r" b="b"/>
              <a:pathLst>
                <a:path w="18741" h="18741" extrusionOk="0">
                  <a:moveTo>
                    <a:pt x="9370" y="0"/>
                  </a:moveTo>
                  <a:cubicBezTo>
                    <a:pt x="4203" y="0"/>
                    <a:pt x="0" y="4191"/>
                    <a:pt x="0" y="9370"/>
                  </a:cubicBezTo>
                  <a:cubicBezTo>
                    <a:pt x="0" y="14538"/>
                    <a:pt x="4203" y="18741"/>
                    <a:pt x="9370" y="18741"/>
                  </a:cubicBezTo>
                  <a:cubicBezTo>
                    <a:pt x="14550" y="18741"/>
                    <a:pt x="18741" y="14538"/>
                    <a:pt x="18741" y="9370"/>
                  </a:cubicBezTo>
                  <a:cubicBezTo>
                    <a:pt x="18741" y="4191"/>
                    <a:pt x="14550" y="0"/>
                    <a:pt x="9370" y="0"/>
                  </a:cubicBez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2" name="Google Shape;568;p69">
              <a:extLst>
                <a:ext uri="{FF2B5EF4-FFF2-40B4-BE49-F238E27FC236}">
                  <a16:creationId xmlns:a16="http://schemas.microsoft.com/office/drawing/2014/main" id="{DE2FC415-F3EA-4B63-8255-43066D2EEF03}"/>
                </a:ext>
              </a:extLst>
            </p:cNvPr>
            <p:cNvSpPr/>
            <p:nvPr/>
          </p:nvSpPr>
          <p:spPr>
            <a:xfrm>
              <a:off x="4290364" y="2740606"/>
              <a:ext cx="435928" cy="436303"/>
            </a:xfrm>
            <a:custGeom>
              <a:avLst/>
              <a:gdLst/>
              <a:ahLst/>
              <a:cxnLst/>
              <a:rect l="l" t="t" r="r" b="b"/>
              <a:pathLst>
                <a:path w="13943" h="13955" extrusionOk="0">
                  <a:moveTo>
                    <a:pt x="6965" y="0"/>
                  </a:moveTo>
                  <a:cubicBezTo>
                    <a:pt x="3120" y="0"/>
                    <a:pt x="0" y="3120"/>
                    <a:pt x="0" y="6977"/>
                  </a:cubicBezTo>
                  <a:cubicBezTo>
                    <a:pt x="0" y="10823"/>
                    <a:pt x="3120" y="13954"/>
                    <a:pt x="6965" y="13954"/>
                  </a:cubicBezTo>
                  <a:cubicBezTo>
                    <a:pt x="10823" y="13954"/>
                    <a:pt x="13943" y="10823"/>
                    <a:pt x="13943" y="6977"/>
                  </a:cubicBezTo>
                  <a:cubicBezTo>
                    <a:pt x="13943" y="3120"/>
                    <a:pt x="10823" y="0"/>
                    <a:pt x="696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3" name="Google Shape;569;p69">
              <a:extLst>
                <a:ext uri="{FF2B5EF4-FFF2-40B4-BE49-F238E27FC236}">
                  <a16:creationId xmlns:a16="http://schemas.microsoft.com/office/drawing/2014/main" id="{278A23D5-5E95-455C-B9BB-085B95459F38}"/>
                </a:ext>
              </a:extLst>
            </p:cNvPr>
            <p:cNvSpPr txBox="1"/>
            <p:nvPr/>
          </p:nvSpPr>
          <p:spPr>
            <a:xfrm>
              <a:off x="3757943" y="3821593"/>
              <a:ext cx="1542364" cy="1147912"/>
            </a:xfrm>
            <a:prstGeom prst="rect">
              <a:avLst/>
            </a:prstGeom>
            <a:noFill/>
            <a:ln>
              <a:noFill/>
            </a:ln>
          </p:spPr>
          <p:txBody>
            <a:bodyPr spcFirstLastPara="1" wrap="square" lIns="18000" tIns="54000" rIns="18000" bIns="54000" anchor="t" anchorCtr="0">
              <a:noAutofit/>
            </a:bodyPr>
            <a:lstStyle/>
            <a:p>
              <a:pPr>
                <a:buClr>
                  <a:srgbClr val="000000"/>
                </a:buClr>
              </a:pPr>
              <a:r>
                <a:rPr lang="en-US" sz="1200" i="1">
                  <a:latin typeface="Arial"/>
                  <a:ea typeface="Calibri" panose="020F0502020204030204" pitchFamily="34" charset="0"/>
                  <a:cs typeface="Arial"/>
                </a:rPr>
                <a:t>Long Term Plan</a:t>
              </a:r>
              <a:r>
                <a:rPr lang="en-US" sz="1200">
                  <a:latin typeface="Arial"/>
                  <a:ea typeface="Calibri" panose="020F0502020204030204" pitchFamily="34" charset="0"/>
                  <a:cs typeface="Arial"/>
                </a:rPr>
                <a:t> confirms every area will be served by an ICS by 2021; </a:t>
              </a:r>
              <a:r>
                <a:rPr lang="en-US" sz="1200" b="1">
                  <a:latin typeface="Arial"/>
                  <a:ea typeface="Calibri" panose="020F0502020204030204" pitchFamily="34" charset="0"/>
                  <a:cs typeface="Arial"/>
                </a:rPr>
                <a:t>NHS invited by Government to make legislative recommendations</a:t>
              </a:r>
              <a:endParaRPr kumimoji="0" sz="1200" b="1" i="0" u="none" strike="noStrike" kern="0" cap="none" spc="0" normalizeH="0" baseline="0" noProof="0">
                <a:ln>
                  <a:noFill/>
                </a:ln>
                <a:solidFill>
                  <a:srgbClr val="434343"/>
                </a:solidFill>
                <a:effectLst/>
                <a:uLnTx/>
                <a:uFillTx/>
                <a:latin typeface="Arial"/>
                <a:cs typeface="Arial"/>
                <a:sym typeface="Arial"/>
              </a:endParaRPr>
            </a:p>
          </p:txBody>
        </p:sp>
        <p:sp>
          <p:nvSpPr>
            <p:cNvPr id="54" name="Google Shape;570;p69">
              <a:extLst>
                <a:ext uri="{FF2B5EF4-FFF2-40B4-BE49-F238E27FC236}">
                  <a16:creationId xmlns:a16="http://schemas.microsoft.com/office/drawing/2014/main" id="{BCE885F0-8E83-48AD-BDE1-7ED56AEF0B29}"/>
                </a:ext>
              </a:extLst>
            </p:cNvPr>
            <p:cNvSpPr/>
            <p:nvPr/>
          </p:nvSpPr>
          <p:spPr>
            <a:xfrm>
              <a:off x="6956846" y="2846316"/>
              <a:ext cx="534600" cy="218918"/>
            </a:xfrm>
            <a:custGeom>
              <a:avLst/>
              <a:gdLst/>
              <a:ahLst/>
              <a:cxnLst/>
              <a:rect l="l" t="t" r="r" b="b"/>
              <a:pathLst>
                <a:path w="17099" h="7002" extrusionOk="0">
                  <a:moveTo>
                    <a:pt x="1" y="1"/>
                  </a:moveTo>
                  <a:lnTo>
                    <a:pt x="2811" y="3501"/>
                  </a:lnTo>
                  <a:lnTo>
                    <a:pt x="1" y="7002"/>
                  </a:lnTo>
                  <a:lnTo>
                    <a:pt x="14300" y="7002"/>
                  </a:lnTo>
                  <a:lnTo>
                    <a:pt x="17098" y="3501"/>
                  </a:lnTo>
                  <a:lnTo>
                    <a:pt x="14300" y="1"/>
                  </a:lnTo>
                  <a:close/>
                </a:path>
              </a:pathLst>
            </a:custGeom>
            <a:solidFill>
              <a:srgbClr val="41B6E6"/>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5" name="Google Shape;571;p69">
              <a:extLst>
                <a:ext uri="{FF2B5EF4-FFF2-40B4-BE49-F238E27FC236}">
                  <a16:creationId xmlns:a16="http://schemas.microsoft.com/office/drawing/2014/main" id="{DE2D3753-135C-4323-A12B-A1AC34C41579}"/>
                </a:ext>
              </a:extLst>
            </p:cNvPr>
            <p:cNvSpPr/>
            <p:nvPr/>
          </p:nvSpPr>
          <p:spPr>
            <a:xfrm>
              <a:off x="6155750" y="2846316"/>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41B6E6"/>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6" name="Google Shape;572;p69">
              <a:extLst>
                <a:ext uri="{FF2B5EF4-FFF2-40B4-BE49-F238E27FC236}">
                  <a16:creationId xmlns:a16="http://schemas.microsoft.com/office/drawing/2014/main" id="{2EFE1B0A-24FB-4476-A95B-5F26FFED7627}"/>
                </a:ext>
              </a:extLst>
            </p:cNvPr>
            <p:cNvSpPr/>
            <p:nvPr/>
          </p:nvSpPr>
          <p:spPr>
            <a:xfrm>
              <a:off x="6782669" y="2964313"/>
              <a:ext cx="38" cy="754206"/>
            </a:xfrm>
            <a:custGeom>
              <a:avLst/>
              <a:gdLst/>
              <a:ahLst/>
              <a:cxnLst/>
              <a:rect l="l" t="t" r="r" b="b"/>
              <a:pathLst>
                <a:path w="1" h="24123" fill="none" extrusionOk="0">
                  <a:moveTo>
                    <a:pt x="1" y="1"/>
                  </a:moveTo>
                  <a:lnTo>
                    <a:pt x="1" y="24123"/>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7" name="Google Shape;573;p69">
              <a:extLst>
                <a:ext uri="{FF2B5EF4-FFF2-40B4-BE49-F238E27FC236}">
                  <a16:creationId xmlns:a16="http://schemas.microsoft.com/office/drawing/2014/main" id="{7F2AC2C3-3EB5-4499-94F9-252D05E78F42}"/>
                </a:ext>
              </a:extLst>
            </p:cNvPr>
            <p:cNvSpPr/>
            <p:nvPr/>
          </p:nvSpPr>
          <p:spPr>
            <a:xfrm>
              <a:off x="5813352" y="3513726"/>
              <a:ext cx="1948730" cy="1631990"/>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8" name="Google Shape;574;p69">
              <a:extLst>
                <a:ext uri="{FF2B5EF4-FFF2-40B4-BE49-F238E27FC236}">
                  <a16:creationId xmlns:a16="http://schemas.microsoft.com/office/drawing/2014/main" id="{34790899-EAAD-4F6B-8DB7-C4EE4D4245E8}"/>
                </a:ext>
              </a:extLst>
            </p:cNvPr>
            <p:cNvSpPr/>
            <p:nvPr/>
          </p:nvSpPr>
          <p:spPr>
            <a:xfrm>
              <a:off x="5814278" y="4866391"/>
              <a:ext cx="1954407" cy="336568"/>
            </a:xfrm>
            <a:custGeom>
              <a:avLst/>
              <a:gdLst/>
              <a:ahLst/>
              <a:cxnLst/>
              <a:rect l="l" t="t" r="r" b="b"/>
              <a:pathLst>
                <a:path w="45185" h="10765" extrusionOk="0">
                  <a:moveTo>
                    <a:pt x="0" y="1"/>
                  </a:moveTo>
                  <a:lnTo>
                    <a:pt x="0" y="7919"/>
                  </a:lnTo>
                  <a:cubicBezTo>
                    <a:pt x="0" y="9490"/>
                    <a:pt x="1286" y="10764"/>
                    <a:pt x="2857" y="10764"/>
                  </a:cubicBezTo>
                  <a:lnTo>
                    <a:pt x="42339" y="10764"/>
                  </a:lnTo>
                  <a:cubicBezTo>
                    <a:pt x="43910" y="10764"/>
                    <a:pt x="45184" y="9490"/>
                    <a:pt x="45184" y="7919"/>
                  </a:cubicBezTo>
                  <a:lnTo>
                    <a:pt x="45184" y="1"/>
                  </a:lnTo>
                  <a:close/>
                </a:path>
              </a:pathLst>
            </a:custGeom>
            <a:solidFill>
              <a:srgbClr val="41B6E6"/>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en-GB" sz="1600" b="1" kern="0">
                  <a:solidFill>
                    <a:srgbClr val="FFFFFF"/>
                  </a:solidFill>
                  <a:latin typeface="Arial"/>
                  <a:cs typeface="Arial"/>
                  <a:sym typeface="Arial"/>
                </a:rPr>
                <a:t>2020</a:t>
              </a:r>
              <a:endParaRPr kumimoji="0" sz="1600" b="1" i="0" u="none" strike="noStrike" kern="0" cap="none" spc="0" normalizeH="0" baseline="0" noProof="0">
                <a:ln>
                  <a:noFill/>
                </a:ln>
                <a:solidFill>
                  <a:srgbClr val="FFFFFF"/>
                </a:solidFill>
                <a:effectLst/>
                <a:uLnTx/>
                <a:uFillTx/>
                <a:latin typeface="Arial"/>
                <a:cs typeface="Arial"/>
                <a:sym typeface="Arial"/>
              </a:endParaRPr>
            </a:p>
          </p:txBody>
        </p:sp>
        <p:sp>
          <p:nvSpPr>
            <p:cNvPr id="59" name="Google Shape;575;p69">
              <a:extLst>
                <a:ext uri="{FF2B5EF4-FFF2-40B4-BE49-F238E27FC236}">
                  <a16:creationId xmlns:a16="http://schemas.microsoft.com/office/drawing/2014/main" id="{63846365-3759-4982-B8E2-26A285C0AFEB}"/>
                </a:ext>
              </a:extLst>
            </p:cNvPr>
            <p:cNvSpPr/>
            <p:nvPr/>
          </p:nvSpPr>
          <p:spPr>
            <a:xfrm>
              <a:off x="6469942" y="2665786"/>
              <a:ext cx="585937" cy="585937"/>
            </a:xfrm>
            <a:custGeom>
              <a:avLst/>
              <a:gdLst/>
              <a:ahLst/>
              <a:cxnLst/>
              <a:rect l="l" t="t" r="r" b="b"/>
              <a:pathLst>
                <a:path w="18741" h="18741" extrusionOk="0">
                  <a:moveTo>
                    <a:pt x="9371" y="0"/>
                  </a:moveTo>
                  <a:cubicBezTo>
                    <a:pt x="4191" y="0"/>
                    <a:pt x="0" y="4191"/>
                    <a:pt x="0" y="9370"/>
                  </a:cubicBezTo>
                  <a:cubicBezTo>
                    <a:pt x="0" y="14538"/>
                    <a:pt x="4191" y="18741"/>
                    <a:pt x="9371" y="18741"/>
                  </a:cubicBezTo>
                  <a:cubicBezTo>
                    <a:pt x="14550" y="18741"/>
                    <a:pt x="18741" y="14538"/>
                    <a:pt x="18741" y="9370"/>
                  </a:cubicBezTo>
                  <a:cubicBezTo>
                    <a:pt x="18741" y="4191"/>
                    <a:pt x="14550" y="0"/>
                    <a:pt x="9371" y="0"/>
                  </a:cubicBezTo>
                  <a:close/>
                </a:path>
              </a:pathLst>
            </a:custGeom>
            <a:solidFill>
              <a:srgbClr val="41B6E6"/>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60" name="Google Shape;576;p69">
              <a:extLst>
                <a:ext uri="{FF2B5EF4-FFF2-40B4-BE49-F238E27FC236}">
                  <a16:creationId xmlns:a16="http://schemas.microsoft.com/office/drawing/2014/main" id="{4AB22C2F-A3F8-44A8-B62B-B031B9EDEC5D}"/>
                </a:ext>
              </a:extLst>
            </p:cNvPr>
            <p:cNvSpPr/>
            <p:nvPr/>
          </p:nvSpPr>
          <p:spPr>
            <a:xfrm>
              <a:off x="6544761" y="2740606"/>
              <a:ext cx="436303" cy="436303"/>
            </a:xfrm>
            <a:custGeom>
              <a:avLst/>
              <a:gdLst/>
              <a:ahLst/>
              <a:cxnLst/>
              <a:rect l="l" t="t" r="r" b="b"/>
              <a:pathLst>
                <a:path w="13955" h="13955" extrusionOk="0">
                  <a:moveTo>
                    <a:pt x="6978" y="0"/>
                  </a:moveTo>
                  <a:cubicBezTo>
                    <a:pt x="3120" y="0"/>
                    <a:pt x="1" y="3120"/>
                    <a:pt x="1" y="6977"/>
                  </a:cubicBezTo>
                  <a:cubicBezTo>
                    <a:pt x="1" y="10823"/>
                    <a:pt x="3120" y="13954"/>
                    <a:pt x="6978" y="13954"/>
                  </a:cubicBezTo>
                  <a:cubicBezTo>
                    <a:pt x="10823" y="13954"/>
                    <a:pt x="13955" y="10823"/>
                    <a:pt x="13955" y="6977"/>
                  </a:cubicBezTo>
                  <a:cubicBezTo>
                    <a:pt x="13955" y="3120"/>
                    <a:pt x="10823" y="0"/>
                    <a:pt x="697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61" name="Google Shape;577;p69">
              <a:extLst>
                <a:ext uri="{FF2B5EF4-FFF2-40B4-BE49-F238E27FC236}">
                  <a16:creationId xmlns:a16="http://schemas.microsoft.com/office/drawing/2014/main" id="{ADCF9E20-82BF-474C-A6C9-7C248588F28F}"/>
                </a:ext>
              </a:extLst>
            </p:cNvPr>
            <p:cNvSpPr txBox="1"/>
            <p:nvPr/>
          </p:nvSpPr>
          <p:spPr>
            <a:xfrm>
              <a:off x="5884711" y="3730188"/>
              <a:ext cx="1883974" cy="1480537"/>
            </a:xfrm>
            <a:prstGeom prst="rect">
              <a:avLst/>
            </a:prstGeom>
            <a:noFill/>
            <a:ln>
              <a:noFill/>
            </a:ln>
          </p:spPr>
          <p:txBody>
            <a:bodyPr spcFirstLastPara="1" wrap="square" lIns="18000" tIns="54000" rIns="18000" bIns="54000" anchor="t" anchorCtr="0">
              <a:noAutofit/>
            </a:bodyPr>
            <a:lstStyle/>
            <a:p>
              <a:pPr>
                <a:buClr>
                  <a:srgbClr val="000000"/>
                </a:buClr>
              </a:pPr>
              <a:r>
                <a:rPr lang="en-US" sz="1200">
                  <a:latin typeface="Arial"/>
                  <a:ea typeface="Calibri" panose="020F0502020204030204" pitchFamily="34" charset="0"/>
                  <a:cs typeface="Arial"/>
                </a:rPr>
                <a:t>After further engagement, NHSEI describe how systems will operate in future years and </a:t>
              </a:r>
              <a:r>
                <a:rPr lang="en-US" sz="1200" b="1">
                  <a:latin typeface="Arial"/>
                  <a:ea typeface="Calibri" panose="020F0502020204030204" pitchFamily="34" charset="0"/>
                  <a:cs typeface="Arial"/>
                </a:rPr>
                <a:t>begin engagement on creation of statutory ICSs </a:t>
              </a:r>
              <a:r>
                <a:rPr lang="en-US" sz="1200">
                  <a:latin typeface="Arial"/>
                  <a:ea typeface="Calibri" panose="020F0502020204030204" pitchFamily="34" charset="0"/>
                  <a:cs typeface="Arial"/>
                </a:rPr>
                <a:t>(7,167 responses).</a:t>
              </a:r>
              <a:endParaRPr lang="en-GB" sz="1200">
                <a:latin typeface="Arial"/>
                <a:ea typeface="Calibri" panose="020F0502020204030204" pitchFamily="34" charset="0"/>
                <a:cs typeface="Arial"/>
              </a:endParaRPr>
            </a:p>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434343"/>
                </a:solidFill>
                <a:effectLst/>
                <a:uLnTx/>
                <a:uFillTx/>
                <a:latin typeface="Arial"/>
                <a:cs typeface="Arial"/>
                <a:sym typeface="Arial"/>
              </a:endParaRPr>
            </a:p>
          </p:txBody>
        </p:sp>
        <p:sp>
          <p:nvSpPr>
            <p:cNvPr id="62" name="Google Shape;578;p69">
              <a:extLst>
                <a:ext uri="{FF2B5EF4-FFF2-40B4-BE49-F238E27FC236}">
                  <a16:creationId xmlns:a16="http://schemas.microsoft.com/office/drawing/2014/main" id="{39667F2A-6B9F-40CE-B6C9-4EFF4199FB24}"/>
                </a:ext>
              </a:extLst>
            </p:cNvPr>
            <p:cNvSpPr/>
            <p:nvPr/>
          </p:nvSpPr>
          <p:spPr>
            <a:xfrm>
              <a:off x="7403523" y="2846316"/>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63" name="Google Shape;579;p69">
              <a:extLst>
                <a:ext uri="{FF2B5EF4-FFF2-40B4-BE49-F238E27FC236}">
                  <a16:creationId xmlns:a16="http://schemas.microsoft.com/office/drawing/2014/main" id="{03464FE0-E23F-46AA-AAEA-53E7CD3F24BA}"/>
                </a:ext>
              </a:extLst>
            </p:cNvPr>
            <p:cNvSpPr/>
            <p:nvPr/>
          </p:nvSpPr>
          <p:spPr>
            <a:xfrm>
              <a:off x="7103739" y="1177952"/>
              <a:ext cx="1816970" cy="1461387"/>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64" name="Google Shape;580;p69">
              <a:extLst>
                <a:ext uri="{FF2B5EF4-FFF2-40B4-BE49-F238E27FC236}">
                  <a16:creationId xmlns:a16="http://schemas.microsoft.com/office/drawing/2014/main" id="{9E9CFF0D-B712-4128-ADE4-A054AF09568B}"/>
                </a:ext>
              </a:extLst>
            </p:cNvPr>
            <p:cNvSpPr/>
            <p:nvPr/>
          </p:nvSpPr>
          <p:spPr>
            <a:xfrm>
              <a:off x="7102642" y="1007902"/>
              <a:ext cx="1820546" cy="336536"/>
            </a:xfrm>
            <a:custGeom>
              <a:avLst/>
              <a:gdLst/>
              <a:ahLst/>
              <a:cxnLst/>
              <a:rect l="l" t="t" r="r" b="b"/>
              <a:pathLst>
                <a:path w="45185" h="10764" extrusionOk="0">
                  <a:moveTo>
                    <a:pt x="2846" y="0"/>
                  </a:moveTo>
                  <a:cubicBezTo>
                    <a:pt x="1274" y="0"/>
                    <a:pt x="0" y="1274"/>
                    <a:pt x="0" y="2846"/>
                  </a:cubicBezTo>
                  <a:lnTo>
                    <a:pt x="0" y="10763"/>
                  </a:lnTo>
                  <a:lnTo>
                    <a:pt x="45185" y="10763"/>
                  </a:lnTo>
                  <a:lnTo>
                    <a:pt x="45185" y="2846"/>
                  </a:lnTo>
                  <a:cubicBezTo>
                    <a:pt x="45185" y="1274"/>
                    <a:pt x="43911" y="0"/>
                    <a:pt x="42339" y="0"/>
                  </a:cubicBez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en-GB" sz="1600" b="1" kern="0">
                  <a:solidFill>
                    <a:srgbClr val="FFFFFF"/>
                  </a:solidFill>
                  <a:latin typeface="Arial"/>
                  <a:cs typeface="Arial"/>
                  <a:sym typeface="Arial"/>
                </a:rPr>
                <a:t>2021</a:t>
              </a:r>
              <a:endParaRPr kumimoji="0" sz="1600" b="1" i="0" u="none" strike="noStrike" kern="0" cap="none" spc="0" normalizeH="0" baseline="0" noProof="0">
                <a:ln>
                  <a:noFill/>
                </a:ln>
                <a:solidFill>
                  <a:srgbClr val="FFFFFF"/>
                </a:solidFill>
                <a:effectLst/>
                <a:uLnTx/>
                <a:uFillTx/>
                <a:latin typeface="Arial"/>
                <a:cs typeface="Arial"/>
                <a:sym typeface="Arial"/>
              </a:endParaRPr>
            </a:p>
          </p:txBody>
        </p:sp>
        <p:sp>
          <p:nvSpPr>
            <p:cNvPr id="65" name="Google Shape;581;p69">
              <a:extLst>
                <a:ext uri="{FF2B5EF4-FFF2-40B4-BE49-F238E27FC236}">
                  <a16:creationId xmlns:a16="http://schemas.microsoft.com/office/drawing/2014/main" id="{BAEEB91C-D325-4CEF-892A-E9778BE061D2}"/>
                </a:ext>
              </a:extLst>
            </p:cNvPr>
            <p:cNvSpPr/>
            <p:nvPr/>
          </p:nvSpPr>
          <p:spPr>
            <a:xfrm>
              <a:off x="7816375" y="2751568"/>
              <a:ext cx="435928" cy="436303"/>
            </a:xfrm>
            <a:custGeom>
              <a:avLst/>
              <a:gdLst/>
              <a:ahLst/>
              <a:cxnLst/>
              <a:rect l="l" t="t" r="r" b="b"/>
              <a:pathLst>
                <a:path w="13943" h="13955" extrusionOk="0">
                  <a:moveTo>
                    <a:pt x="6977" y="0"/>
                  </a:moveTo>
                  <a:cubicBezTo>
                    <a:pt x="3120" y="0"/>
                    <a:pt x="0" y="3120"/>
                    <a:pt x="0" y="6977"/>
                  </a:cubicBezTo>
                  <a:cubicBezTo>
                    <a:pt x="0" y="10823"/>
                    <a:pt x="3120" y="13954"/>
                    <a:pt x="6977" y="13954"/>
                  </a:cubicBezTo>
                  <a:cubicBezTo>
                    <a:pt x="10823" y="13954"/>
                    <a:pt x="13943" y="10823"/>
                    <a:pt x="13943" y="6977"/>
                  </a:cubicBezTo>
                  <a:cubicBezTo>
                    <a:pt x="13943" y="3120"/>
                    <a:pt x="10823" y="0"/>
                    <a:pt x="6977"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66" name="Google Shape;582;p69">
              <a:extLst>
                <a:ext uri="{FF2B5EF4-FFF2-40B4-BE49-F238E27FC236}">
                  <a16:creationId xmlns:a16="http://schemas.microsoft.com/office/drawing/2014/main" id="{ECF78870-D4AE-4B05-91A3-E24983908D52}"/>
                </a:ext>
              </a:extLst>
            </p:cNvPr>
            <p:cNvSpPr txBox="1"/>
            <p:nvPr/>
          </p:nvSpPr>
          <p:spPr>
            <a:xfrm>
              <a:off x="7209418" y="1420425"/>
              <a:ext cx="1619195" cy="1181509"/>
            </a:xfrm>
            <a:prstGeom prst="rect">
              <a:avLst/>
            </a:prstGeom>
            <a:noFill/>
            <a:ln>
              <a:noFill/>
            </a:ln>
          </p:spPr>
          <p:txBody>
            <a:bodyPr spcFirstLastPara="1" wrap="square" lIns="18000" tIns="54000" rIns="18000" bIns="54000" anchor="t" anchorCtr="0">
              <a:noAutofit/>
            </a:bodyPr>
            <a:lstStyle/>
            <a:p>
              <a:pPr lvl="0">
                <a:buClr>
                  <a:srgbClr val="000000"/>
                </a:buClr>
              </a:pPr>
              <a:r>
                <a:rPr lang="en-US" sz="1200">
                  <a:latin typeface="Arial"/>
                  <a:ea typeface="Calibri" panose="020F0502020204030204" pitchFamily="34" charset="0"/>
                  <a:cs typeface="Arial"/>
                </a:rPr>
                <a:t>England covered by 42 ICSs; NHSEI recommends ICSs are created in law to inform DHSC’s White Paper; </a:t>
              </a:r>
              <a:r>
                <a:rPr lang="en-US" sz="1200" b="1">
                  <a:latin typeface="Arial"/>
                  <a:ea typeface="Calibri" panose="020F0502020204030204" pitchFamily="34" charset="0"/>
                  <a:cs typeface="Arial"/>
                </a:rPr>
                <a:t>Health and Care Bill introduced to Parliament</a:t>
              </a:r>
              <a:r>
                <a:rPr lang="en-US" sz="1200">
                  <a:latin typeface="Arial"/>
                  <a:ea typeface="Calibri" panose="020F0502020204030204" pitchFamily="34" charset="0"/>
                  <a:cs typeface="Arial"/>
                </a:rPr>
                <a:t>.</a:t>
              </a:r>
              <a:endParaRPr kumimoji="0" sz="1200" b="0" i="0" u="none" strike="noStrike" kern="0" cap="none" spc="0" normalizeH="0" baseline="0" noProof="0">
                <a:ln>
                  <a:noFill/>
                </a:ln>
                <a:solidFill>
                  <a:srgbClr val="434343"/>
                </a:solidFill>
                <a:effectLst/>
                <a:uLnTx/>
                <a:uFillTx/>
                <a:latin typeface="Arial"/>
                <a:cs typeface="Arial"/>
                <a:sym typeface="Arial"/>
              </a:endParaRPr>
            </a:p>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a:ln>
                  <a:noFill/>
                </a:ln>
                <a:solidFill>
                  <a:srgbClr val="434343"/>
                </a:solidFill>
                <a:effectLst/>
                <a:uLnTx/>
                <a:uFillTx/>
                <a:latin typeface="Arial"/>
                <a:cs typeface="Arial"/>
                <a:sym typeface="Arial"/>
              </a:endParaRPr>
            </a:p>
          </p:txBody>
        </p:sp>
      </p:grpSp>
      <p:pic>
        <p:nvPicPr>
          <p:cNvPr id="67" name="Google Shape;583;p69">
            <a:extLst>
              <a:ext uri="{FF2B5EF4-FFF2-40B4-BE49-F238E27FC236}">
                <a16:creationId xmlns:a16="http://schemas.microsoft.com/office/drawing/2014/main" id="{077B781E-2316-4923-B1C3-3D810027FBB4}"/>
              </a:ext>
            </a:extLst>
          </p:cNvPr>
          <p:cNvPicPr preferRelativeResize="0"/>
          <p:nvPr/>
        </p:nvPicPr>
        <p:blipFill>
          <a:blip r:embed="rId2">
            <a:alphaModFix/>
          </a:blip>
          <a:stretch>
            <a:fillRect/>
          </a:stretch>
        </p:blipFill>
        <p:spPr>
          <a:xfrm>
            <a:off x="1637480" y="4101813"/>
            <a:ext cx="408310" cy="414859"/>
          </a:xfrm>
          <a:prstGeom prst="rect">
            <a:avLst/>
          </a:prstGeom>
          <a:noFill/>
          <a:ln>
            <a:noFill/>
          </a:ln>
        </p:spPr>
      </p:pic>
      <p:pic>
        <p:nvPicPr>
          <p:cNvPr id="68" name="Google Shape;584;p69">
            <a:extLst>
              <a:ext uri="{FF2B5EF4-FFF2-40B4-BE49-F238E27FC236}">
                <a16:creationId xmlns:a16="http://schemas.microsoft.com/office/drawing/2014/main" id="{307E4D56-98A6-4BD7-82ED-81AD5AA28DAE}"/>
              </a:ext>
            </a:extLst>
          </p:cNvPr>
          <p:cNvPicPr preferRelativeResize="0"/>
          <p:nvPr/>
        </p:nvPicPr>
        <p:blipFill>
          <a:blip r:embed="rId3">
            <a:alphaModFix/>
          </a:blip>
          <a:stretch>
            <a:fillRect/>
          </a:stretch>
        </p:blipFill>
        <p:spPr>
          <a:xfrm>
            <a:off x="3014570" y="4101848"/>
            <a:ext cx="408310" cy="414824"/>
          </a:xfrm>
          <a:prstGeom prst="rect">
            <a:avLst/>
          </a:prstGeom>
          <a:noFill/>
          <a:ln>
            <a:noFill/>
          </a:ln>
        </p:spPr>
      </p:pic>
      <p:pic>
        <p:nvPicPr>
          <p:cNvPr id="69" name="Google Shape;585;p69">
            <a:extLst>
              <a:ext uri="{FF2B5EF4-FFF2-40B4-BE49-F238E27FC236}">
                <a16:creationId xmlns:a16="http://schemas.microsoft.com/office/drawing/2014/main" id="{C7ACAB66-9E96-4B14-B539-BC11564DFA7A}"/>
              </a:ext>
            </a:extLst>
          </p:cNvPr>
          <p:cNvPicPr preferRelativeResize="0"/>
          <p:nvPr/>
        </p:nvPicPr>
        <p:blipFill>
          <a:blip r:embed="rId4">
            <a:alphaModFix/>
          </a:blip>
          <a:stretch>
            <a:fillRect/>
          </a:stretch>
        </p:blipFill>
        <p:spPr>
          <a:xfrm>
            <a:off x="4459121" y="4053372"/>
            <a:ext cx="408310" cy="414827"/>
          </a:xfrm>
          <a:prstGeom prst="rect">
            <a:avLst/>
          </a:prstGeom>
          <a:noFill/>
          <a:ln>
            <a:noFill/>
          </a:ln>
        </p:spPr>
      </p:pic>
      <p:pic>
        <p:nvPicPr>
          <p:cNvPr id="70" name="Google Shape;586;p69">
            <a:extLst>
              <a:ext uri="{FF2B5EF4-FFF2-40B4-BE49-F238E27FC236}">
                <a16:creationId xmlns:a16="http://schemas.microsoft.com/office/drawing/2014/main" id="{6F58773F-67C8-4F0A-8096-2996402BB06C}"/>
              </a:ext>
            </a:extLst>
          </p:cNvPr>
          <p:cNvPicPr preferRelativeResize="0"/>
          <p:nvPr/>
        </p:nvPicPr>
        <p:blipFill>
          <a:blip r:embed="rId5">
            <a:alphaModFix/>
          </a:blip>
          <a:stretch>
            <a:fillRect/>
          </a:stretch>
        </p:blipFill>
        <p:spPr>
          <a:xfrm>
            <a:off x="5766929" y="4066107"/>
            <a:ext cx="446165" cy="465007"/>
          </a:xfrm>
          <a:prstGeom prst="rect">
            <a:avLst/>
          </a:prstGeom>
          <a:noFill/>
          <a:ln>
            <a:noFill/>
          </a:ln>
        </p:spPr>
      </p:pic>
      <p:pic>
        <p:nvPicPr>
          <p:cNvPr id="71" name="Google Shape;587;p69">
            <a:extLst>
              <a:ext uri="{FF2B5EF4-FFF2-40B4-BE49-F238E27FC236}">
                <a16:creationId xmlns:a16="http://schemas.microsoft.com/office/drawing/2014/main" id="{721BE1EB-79D4-4A9E-9B38-58A925100445}"/>
              </a:ext>
            </a:extLst>
          </p:cNvPr>
          <p:cNvPicPr preferRelativeResize="0"/>
          <p:nvPr/>
        </p:nvPicPr>
        <p:blipFill>
          <a:blip r:embed="rId6">
            <a:alphaModFix/>
          </a:blip>
          <a:stretch>
            <a:fillRect/>
          </a:stretch>
        </p:blipFill>
        <p:spPr>
          <a:xfrm>
            <a:off x="7145347" y="4112410"/>
            <a:ext cx="408310" cy="414827"/>
          </a:xfrm>
          <a:prstGeom prst="rect">
            <a:avLst/>
          </a:prstGeom>
          <a:noFill/>
          <a:ln>
            <a:noFill/>
          </a:ln>
        </p:spPr>
      </p:pic>
      <p:pic>
        <p:nvPicPr>
          <p:cNvPr id="72" name="Google Shape;588;p69">
            <a:extLst>
              <a:ext uri="{FF2B5EF4-FFF2-40B4-BE49-F238E27FC236}">
                <a16:creationId xmlns:a16="http://schemas.microsoft.com/office/drawing/2014/main" id="{21D6C392-FC1A-4726-A604-87F004045E64}"/>
              </a:ext>
            </a:extLst>
          </p:cNvPr>
          <p:cNvPicPr preferRelativeResize="0"/>
          <p:nvPr/>
        </p:nvPicPr>
        <p:blipFill>
          <a:blip r:embed="rId7">
            <a:alphaModFix/>
          </a:blip>
          <a:stretch>
            <a:fillRect/>
          </a:stretch>
        </p:blipFill>
        <p:spPr>
          <a:xfrm>
            <a:off x="8584101" y="4125737"/>
            <a:ext cx="324568" cy="329749"/>
          </a:xfrm>
          <a:prstGeom prst="rect">
            <a:avLst/>
          </a:prstGeom>
          <a:noFill/>
          <a:ln>
            <a:noFill/>
          </a:ln>
        </p:spPr>
      </p:pic>
      <p:pic>
        <p:nvPicPr>
          <p:cNvPr id="73" name="Google Shape;589;p69">
            <a:extLst>
              <a:ext uri="{FF2B5EF4-FFF2-40B4-BE49-F238E27FC236}">
                <a16:creationId xmlns:a16="http://schemas.microsoft.com/office/drawing/2014/main" id="{ED97AC9D-55DB-4BF3-994F-321FE58DCA6C}"/>
              </a:ext>
            </a:extLst>
          </p:cNvPr>
          <p:cNvPicPr preferRelativeResize="0"/>
          <p:nvPr/>
        </p:nvPicPr>
        <p:blipFill>
          <a:blip r:embed="rId8">
            <a:alphaModFix/>
          </a:blip>
          <a:stretch>
            <a:fillRect/>
          </a:stretch>
        </p:blipFill>
        <p:spPr>
          <a:xfrm>
            <a:off x="10196477" y="4112413"/>
            <a:ext cx="408308" cy="414824"/>
          </a:xfrm>
          <a:prstGeom prst="rect">
            <a:avLst/>
          </a:prstGeom>
          <a:noFill/>
          <a:ln>
            <a:noFill/>
          </a:ln>
        </p:spPr>
      </p:pic>
    </p:spTree>
    <p:extLst>
      <p:ext uri="{BB962C8B-B14F-4D97-AF65-F5344CB8AC3E}">
        <p14:creationId xmlns:p14="http://schemas.microsoft.com/office/powerpoint/2010/main" val="3706133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50D81-46DF-40C4-8731-E3177424DE7F}"/>
              </a:ext>
            </a:extLst>
          </p:cNvPr>
          <p:cNvSpPr>
            <a:spLocks noGrp="1"/>
          </p:cNvSpPr>
          <p:nvPr>
            <p:ph type="title"/>
          </p:nvPr>
        </p:nvSpPr>
        <p:spPr/>
        <p:txBody>
          <a:bodyPr/>
          <a:lstStyle/>
          <a:p>
            <a:r>
              <a:rPr lang="en-GB"/>
              <a:t>NHS’ recommendations to Government Pt 1 (2019)</a:t>
            </a:r>
          </a:p>
        </p:txBody>
      </p:sp>
      <p:sp>
        <p:nvSpPr>
          <p:cNvPr id="3" name="Content Placeholder 2">
            <a:extLst>
              <a:ext uri="{FF2B5EF4-FFF2-40B4-BE49-F238E27FC236}">
                <a16:creationId xmlns:a16="http://schemas.microsoft.com/office/drawing/2014/main" id="{708208ED-73BE-4D89-A89D-F6338E3FB6A6}"/>
              </a:ext>
            </a:extLst>
          </p:cNvPr>
          <p:cNvSpPr>
            <a:spLocks noGrp="1"/>
          </p:cNvSpPr>
          <p:nvPr>
            <p:ph sz="quarter" idx="10"/>
          </p:nvPr>
        </p:nvSpPr>
        <p:spPr>
          <a:xfrm>
            <a:off x="781878" y="1833143"/>
            <a:ext cx="10641498" cy="4487758"/>
          </a:xfrm>
        </p:spPr>
        <p:txBody>
          <a:bodyPr>
            <a:normAutofit fontScale="92500" lnSpcReduction="10000"/>
          </a:bodyPr>
          <a:lstStyle/>
          <a:p>
            <a:pPr marL="0" indent="0">
              <a:buNone/>
            </a:pPr>
            <a:r>
              <a:rPr lang="en-GB"/>
              <a:t>In September 2019, following engagement with </a:t>
            </a:r>
            <a:r>
              <a:rPr lang="en-GB" b="1"/>
              <a:t>192,806</a:t>
            </a:r>
            <a:r>
              <a:rPr lang="en-GB"/>
              <a:t> individuals/organisations, NHSEI made a number of recommendations for an NHS Bill. These aimed to remove current legislative barriers to integration across health and social care bodies, drive collaboration to deliver better care and outcomes for patients, and more formally join up national leadership in support of the ambitions outlined above. Recommendations made included: </a:t>
            </a:r>
          </a:p>
          <a:p>
            <a:endParaRPr lang="en-GB"/>
          </a:p>
          <a:p>
            <a:r>
              <a:rPr lang="en-GB"/>
              <a:t>rebalancing the focus on </a:t>
            </a:r>
            <a:r>
              <a:rPr lang="en-GB" b="1">
                <a:solidFill>
                  <a:schemeClr val="accent1"/>
                </a:solidFill>
              </a:rPr>
              <a:t>competition</a:t>
            </a:r>
            <a:r>
              <a:rPr lang="en-GB"/>
              <a:t> between NHS organisations by reducing the Competition and Markets Authority’s role in the NHS and abolishing Monitor’s role and functions in relation to enforcing competition; </a:t>
            </a:r>
          </a:p>
          <a:p>
            <a:r>
              <a:rPr lang="en-GB"/>
              <a:t>simplifying</a:t>
            </a:r>
            <a:r>
              <a:rPr lang="en-GB" b="1"/>
              <a:t> </a:t>
            </a:r>
            <a:r>
              <a:rPr lang="en-GB" b="1">
                <a:solidFill>
                  <a:schemeClr val="accent1"/>
                </a:solidFill>
              </a:rPr>
              <a:t>procurement </a:t>
            </a:r>
            <a:r>
              <a:rPr lang="en-GB"/>
              <a:t>rules by scrapping section 75 of the 2012 Act and remove the commissioning of NHS healthcare services from the jurisdiction of the Public Contracts Regulations 2015; </a:t>
            </a:r>
          </a:p>
          <a:p>
            <a:r>
              <a:rPr lang="en-GB"/>
              <a:t>providing flexibilities on </a:t>
            </a:r>
            <a:r>
              <a:rPr lang="en-GB" b="1">
                <a:solidFill>
                  <a:schemeClr val="accent1"/>
                </a:solidFill>
              </a:rPr>
              <a:t>tariff</a:t>
            </a:r>
            <a:r>
              <a:rPr lang="en-GB"/>
              <a:t>; </a:t>
            </a:r>
          </a:p>
          <a:p>
            <a:r>
              <a:rPr lang="en-GB"/>
              <a:t>reintroducing the ability to </a:t>
            </a:r>
            <a:r>
              <a:rPr lang="en-GB" b="1">
                <a:solidFill>
                  <a:schemeClr val="accent1"/>
                </a:solidFill>
              </a:rPr>
              <a:t>establish new NHS trusts </a:t>
            </a:r>
            <a:r>
              <a:rPr lang="en-GB"/>
              <a:t>to support the creation of integrated care providers;</a:t>
            </a:r>
          </a:p>
          <a:p>
            <a:r>
              <a:rPr lang="en-GB"/>
              <a:t>ensuring a more coordinated approach to planning capital investment, through the possibility of </a:t>
            </a:r>
            <a:r>
              <a:rPr lang="en-GB" b="1">
                <a:solidFill>
                  <a:srgbClr val="005EB8"/>
                </a:solidFill>
              </a:rPr>
              <a:t>i</a:t>
            </a:r>
            <a:r>
              <a:rPr lang="en-GB" b="1">
                <a:solidFill>
                  <a:schemeClr val="accent1"/>
                </a:solidFill>
              </a:rPr>
              <a:t>ntroducing FT capital spend limits</a:t>
            </a:r>
            <a:r>
              <a:rPr lang="en-GB"/>
              <a:t>; </a:t>
            </a:r>
          </a:p>
          <a:p>
            <a:r>
              <a:rPr lang="en-GB"/>
              <a:t>the ability to establish decision-making </a:t>
            </a:r>
            <a:r>
              <a:rPr lang="en-GB" b="1">
                <a:solidFill>
                  <a:schemeClr val="accent1"/>
                </a:solidFill>
              </a:rPr>
              <a:t>joint committees </a:t>
            </a:r>
            <a:r>
              <a:rPr lang="en-GB"/>
              <a:t>of commissioners and NHS providers and between NHS providers;</a:t>
            </a:r>
          </a:p>
          <a:p>
            <a:r>
              <a:rPr lang="en-GB"/>
              <a:t>enabling </a:t>
            </a:r>
            <a:r>
              <a:rPr lang="en-GB" b="1">
                <a:solidFill>
                  <a:schemeClr val="accent1"/>
                </a:solidFill>
              </a:rPr>
              <a:t>collaborative commissioning </a:t>
            </a:r>
            <a:r>
              <a:rPr lang="en-GB"/>
              <a:t>between NHS bodies – it is currently easier in legislative terms for NHS and LA organisations to work together than NHS bodies.</a:t>
            </a:r>
          </a:p>
          <a:p>
            <a:r>
              <a:rPr lang="en-GB"/>
              <a:t>a </a:t>
            </a:r>
            <a:r>
              <a:rPr lang="en-GB" b="1">
                <a:solidFill>
                  <a:schemeClr val="accent1"/>
                </a:solidFill>
              </a:rPr>
              <a:t>new “triple aim” duty </a:t>
            </a:r>
            <a:r>
              <a:rPr lang="en-GB"/>
              <a:t>for all NHS organisations of ‘better health for the whole population, better quality care for all patients and financially sustainable services for the taxpayer; and</a:t>
            </a:r>
          </a:p>
          <a:p>
            <a:r>
              <a:rPr lang="en-GB" b="1">
                <a:solidFill>
                  <a:schemeClr val="accent1"/>
                </a:solidFill>
              </a:rPr>
              <a:t>merging NHS England and NHS Improvement </a:t>
            </a:r>
            <a:r>
              <a:rPr lang="en-GB"/>
              <a:t>– formalising the work already done to bring the organisations together.</a:t>
            </a:r>
          </a:p>
          <a:p>
            <a:endParaRPr lang="en-GB"/>
          </a:p>
        </p:txBody>
      </p:sp>
    </p:spTree>
    <p:extLst>
      <p:ext uri="{BB962C8B-B14F-4D97-AF65-F5344CB8AC3E}">
        <p14:creationId xmlns:p14="http://schemas.microsoft.com/office/powerpoint/2010/main" val="24422246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50D81-46DF-40C4-8731-E3177424DE7F}"/>
              </a:ext>
            </a:extLst>
          </p:cNvPr>
          <p:cNvSpPr>
            <a:spLocks noGrp="1"/>
          </p:cNvSpPr>
          <p:nvPr>
            <p:ph type="title"/>
          </p:nvPr>
        </p:nvSpPr>
        <p:spPr/>
        <p:txBody>
          <a:bodyPr/>
          <a:lstStyle/>
          <a:p>
            <a:r>
              <a:rPr lang="en-GB"/>
              <a:t>NHS’ recommendations to Government Pt 2 (2021)</a:t>
            </a:r>
          </a:p>
        </p:txBody>
      </p:sp>
      <p:sp>
        <p:nvSpPr>
          <p:cNvPr id="3" name="Content Placeholder 2">
            <a:extLst>
              <a:ext uri="{FF2B5EF4-FFF2-40B4-BE49-F238E27FC236}">
                <a16:creationId xmlns:a16="http://schemas.microsoft.com/office/drawing/2014/main" id="{708208ED-73BE-4D89-A89D-F6338E3FB6A6}"/>
              </a:ext>
            </a:extLst>
          </p:cNvPr>
          <p:cNvSpPr>
            <a:spLocks noGrp="1"/>
          </p:cNvSpPr>
          <p:nvPr>
            <p:ph sz="quarter" idx="10"/>
          </p:nvPr>
        </p:nvSpPr>
        <p:spPr>
          <a:xfrm>
            <a:off x="781878" y="1833143"/>
            <a:ext cx="10641498" cy="4487758"/>
          </a:xfrm>
        </p:spPr>
        <p:txBody>
          <a:bodyPr>
            <a:normAutofit lnSpcReduction="10000"/>
          </a:bodyPr>
          <a:lstStyle/>
          <a:p>
            <a:pPr marL="0" indent="0">
              <a:buNone/>
            </a:pPr>
            <a:r>
              <a:rPr lang="en-GB"/>
              <a:t>Following a further period of engagement, in February 2021 NHSE/I made additional recommendations to Government on legislating for Integrated Care Systems:</a:t>
            </a:r>
          </a:p>
          <a:p>
            <a:endParaRPr lang="en-GB"/>
          </a:p>
          <a:p>
            <a:r>
              <a:rPr lang="en-GB"/>
              <a:t>The Government should set out at the earliest opportunity how it intends to progress the NHS’s own proposals for legislative change</a:t>
            </a:r>
          </a:p>
          <a:p>
            <a:r>
              <a:rPr lang="en-GB" b="1">
                <a:solidFill>
                  <a:srgbClr val="0070C0"/>
                </a:solidFill>
              </a:rPr>
              <a:t>ICSs should be put on a clear statutory footing</a:t>
            </a:r>
            <a:r>
              <a:rPr lang="en-GB"/>
              <a:t>, but with minimum national legislative provision and prescription, and maximum local operational flexibility. </a:t>
            </a:r>
            <a:r>
              <a:rPr lang="en-GB" b="1">
                <a:solidFill>
                  <a:srgbClr val="0070C0"/>
                </a:solidFill>
              </a:rPr>
              <a:t>Legislation should not dictate place-based arrangements</a:t>
            </a:r>
          </a:p>
          <a:p>
            <a:r>
              <a:rPr lang="en-GB"/>
              <a:t>ICSs </a:t>
            </a:r>
            <a:r>
              <a:rPr lang="en-GB" b="1">
                <a:solidFill>
                  <a:srgbClr val="0070C0"/>
                </a:solidFill>
              </a:rPr>
              <a:t>should be underpinned by an NHS ICS statutory body and a wider statutory health and care partnership</a:t>
            </a:r>
            <a:r>
              <a:rPr lang="en-GB"/>
              <a:t>. Explicit provision should also be made for requirements about transparency</a:t>
            </a:r>
          </a:p>
          <a:p>
            <a:r>
              <a:rPr lang="en-GB"/>
              <a:t>There should be maximum local flexibility as to how an ICS health and care partnership is constituted, for example using existing arrangements such as existing ICS partnership boards or health and wellbeing boards where these work well. </a:t>
            </a:r>
            <a:r>
              <a:rPr lang="en-GB" b="1">
                <a:solidFill>
                  <a:srgbClr val="0070C0"/>
                </a:solidFill>
              </a:rPr>
              <a:t>The composition of the board of the NHS ICS body must be sufficiently streamlined to support effective decision-making. </a:t>
            </a:r>
            <a:r>
              <a:rPr lang="en-GB"/>
              <a:t>It must be able to take account of local circumstances as well as statutory national guidance. Legislation should be broadly permissive, mandating only that the members of the NHS ICS Board must include a chair and CEO and as a minimum also draw members nominated by (</a:t>
            </a:r>
            <a:r>
              <a:rPr lang="en-GB" err="1"/>
              <a:t>i</a:t>
            </a:r>
            <a:r>
              <a:rPr lang="en-GB"/>
              <a:t>) NHS trusts and Foundation Trusts, (ii) general practice, and (iii) a local authority. As with CCGs now, NHSE/I should approve all ICS constitutions in line with national statutory guidance.</a:t>
            </a:r>
          </a:p>
          <a:p>
            <a:r>
              <a:rPr lang="en-GB"/>
              <a:t>Provisions should enable the transfer of </a:t>
            </a:r>
            <a:r>
              <a:rPr lang="en-GB" b="1">
                <a:solidFill>
                  <a:srgbClr val="0070C0"/>
                </a:solidFill>
              </a:rPr>
              <a:t>primary medical, dental, ophthalmology and pharmaceutical services </a:t>
            </a:r>
            <a:r>
              <a:rPr lang="en-GB"/>
              <a:t>by NHS England to the NHS ICS body. Provision should also enable the transfer or delegation by NHS England of appropriate specialised and public health services we currently commission. And at the same time, NHS England should also retain the ability to specify national standards or requirements for NHS ICSs in relation to any of these existing direct commissioning functions.</a:t>
            </a:r>
          </a:p>
          <a:p>
            <a:endParaRPr lang="en-GB"/>
          </a:p>
        </p:txBody>
      </p:sp>
    </p:spTree>
    <p:extLst>
      <p:ext uri="{BB962C8B-B14F-4D97-AF65-F5344CB8AC3E}">
        <p14:creationId xmlns:p14="http://schemas.microsoft.com/office/powerpoint/2010/main" val="4135739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F1133-7026-40AB-9E66-635F73307C12}"/>
              </a:ext>
            </a:extLst>
          </p:cNvPr>
          <p:cNvSpPr>
            <a:spLocks noGrp="1"/>
          </p:cNvSpPr>
          <p:nvPr>
            <p:ph type="title"/>
          </p:nvPr>
        </p:nvSpPr>
        <p:spPr/>
        <p:txBody>
          <a:bodyPr/>
          <a:lstStyle/>
          <a:p>
            <a:r>
              <a:rPr lang="en-GB"/>
              <a:t>Establishing Integrated Care Systems</a:t>
            </a:r>
          </a:p>
        </p:txBody>
      </p:sp>
      <p:sp>
        <p:nvSpPr>
          <p:cNvPr id="8" name="TextBox 7">
            <a:extLst>
              <a:ext uri="{FF2B5EF4-FFF2-40B4-BE49-F238E27FC236}">
                <a16:creationId xmlns:a16="http://schemas.microsoft.com/office/drawing/2014/main" id="{ABFD9B37-CCB3-4460-A65C-81E2C1B0EB11}"/>
              </a:ext>
            </a:extLst>
          </p:cNvPr>
          <p:cNvSpPr txBox="1"/>
          <p:nvPr/>
        </p:nvSpPr>
        <p:spPr>
          <a:xfrm>
            <a:off x="716995" y="1569935"/>
            <a:ext cx="11015662" cy="2554545"/>
          </a:xfrm>
          <a:prstGeom prst="rect">
            <a:avLst/>
          </a:prstGeom>
          <a:noFill/>
        </p:spPr>
        <p:txBody>
          <a:bodyPr wrap="square" lIns="91440" tIns="45720" rIns="91440" bIns="45720" rtlCol="0" anchor="t">
            <a:spAutoFit/>
          </a:bodyPr>
          <a:lstStyle/>
          <a:p>
            <a:r>
              <a:rPr lang="en-GB" sz="2000">
                <a:latin typeface="Arial"/>
                <a:cs typeface="Arial"/>
              </a:rPr>
              <a:t>Subject to the passage of legislation, statutory ICSs will include: </a:t>
            </a:r>
          </a:p>
          <a:p>
            <a:endParaRPr lang="en-GB" sz="2000" b="1">
              <a:latin typeface="Arial" panose="020B0604020202020204" pitchFamily="34" charset="0"/>
              <a:cs typeface="Arial" panose="020B0604020202020204" pitchFamily="34" charset="0"/>
            </a:endParaRPr>
          </a:p>
          <a:p>
            <a:pPr>
              <a:spcBef>
                <a:spcPts val="600"/>
              </a:spcBef>
            </a:pPr>
            <a:r>
              <a:rPr lang="en-GB" sz="2000" b="1">
                <a:latin typeface="Arial"/>
                <a:cs typeface="Arial"/>
              </a:rPr>
              <a:t>Integrated Care Board (ICB)</a:t>
            </a:r>
            <a:endParaRPr lang="en-GB" sz="2000">
              <a:latin typeface="Arial"/>
              <a:cs typeface="Arial"/>
            </a:endParaRPr>
          </a:p>
          <a:p>
            <a:pPr marL="285750" indent="-285750">
              <a:spcBef>
                <a:spcPts val="600"/>
              </a:spcBef>
              <a:buFont typeface="Arial" panose="020B0604020202020204" pitchFamily="34" charset="0"/>
              <a:buChar char="•"/>
            </a:pPr>
            <a:r>
              <a:rPr lang="en-GB" sz="2000">
                <a:latin typeface="Arial"/>
                <a:cs typeface="Arial"/>
              </a:rPr>
              <a:t>An </a:t>
            </a:r>
            <a:r>
              <a:rPr lang="en-GB" sz="2000" i="1">
                <a:latin typeface="Arial"/>
                <a:cs typeface="Arial"/>
              </a:rPr>
              <a:t>organisation</a:t>
            </a:r>
            <a:r>
              <a:rPr lang="en-GB" sz="2000">
                <a:latin typeface="Arial"/>
                <a:cs typeface="Arial"/>
              </a:rPr>
              <a:t> with a unitary board</a:t>
            </a:r>
          </a:p>
          <a:p>
            <a:pPr marL="285750" indent="-285750">
              <a:spcBef>
                <a:spcPts val="600"/>
              </a:spcBef>
              <a:buFont typeface="Arial" panose="020B0604020202020204" pitchFamily="34" charset="0"/>
              <a:buChar char="•"/>
            </a:pPr>
            <a:r>
              <a:rPr lang="en-GB" sz="2000">
                <a:latin typeface="Arial"/>
                <a:cs typeface="Arial"/>
              </a:rPr>
              <a:t>Will take on functions of CCGs as well as direct commissioning delegated by NHS England. Can delegate its functions and budgets</a:t>
            </a:r>
          </a:p>
          <a:p>
            <a:pPr marL="285750" indent="-285750">
              <a:spcBef>
                <a:spcPts val="600"/>
              </a:spcBef>
              <a:buFont typeface="Arial" panose="020B0604020202020204" pitchFamily="34" charset="0"/>
              <a:buChar char="•"/>
            </a:pPr>
            <a:r>
              <a:rPr lang="en-GB" sz="2000">
                <a:latin typeface="Arial"/>
                <a:cs typeface="Arial"/>
              </a:rPr>
              <a:t>Must have regard to the integrated care strategy produced by the ICP</a:t>
            </a:r>
          </a:p>
        </p:txBody>
      </p:sp>
      <p:sp>
        <p:nvSpPr>
          <p:cNvPr id="9" name="Rectangle 8">
            <a:extLst>
              <a:ext uri="{FF2B5EF4-FFF2-40B4-BE49-F238E27FC236}">
                <a16:creationId xmlns:a16="http://schemas.microsoft.com/office/drawing/2014/main" id="{6A1CDE12-3196-4DE2-A319-E17FC8FC0B5F}"/>
              </a:ext>
            </a:extLst>
          </p:cNvPr>
          <p:cNvSpPr/>
          <p:nvPr/>
        </p:nvSpPr>
        <p:spPr>
          <a:xfrm>
            <a:off x="716995" y="4257868"/>
            <a:ext cx="7665003" cy="2169825"/>
          </a:xfrm>
          <a:prstGeom prst="rect">
            <a:avLst/>
          </a:prstGeom>
          <a:ln w="28575">
            <a:noFill/>
          </a:ln>
        </p:spPr>
        <p:txBody>
          <a:bodyPr wrap="square" lIns="91440" tIns="45720" rIns="91440" bIns="45720" anchor="t">
            <a:spAutoFit/>
          </a:bodyPr>
          <a:lstStyle/>
          <a:p>
            <a:pPr>
              <a:spcAft>
                <a:spcPts val="600"/>
              </a:spcAft>
            </a:pPr>
            <a:r>
              <a:rPr lang="en-GB" sz="2000" b="1">
                <a:latin typeface="Arial"/>
                <a:cs typeface="Arial"/>
              </a:rPr>
              <a:t>Integrated Care Partnership (ICP)</a:t>
            </a:r>
            <a:endParaRPr lang="en-GB" sz="2000">
              <a:latin typeface="Arial"/>
              <a:cs typeface="Arial"/>
            </a:endParaRPr>
          </a:p>
          <a:p>
            <a:pPr marL="285750" indent="-285750">
              <a:spcAft>
                <a:spcPts val="600"/>
              </a:spcAft>
              <a:buFont typeface="Arial" panose="020B0604020202020204" pitchFamily="34" charset="0"/>
              <a:buChar char="•"/>
            </a:pPr>
            <a:r>
              <a:rPr lang="en-GB" sz="2000">
                <a:latin typeface="Arial"/>
                <a:cs typeface="Arial"/>
              </a:rPr>
              <a:t>A </a:t>
            </a:r>
            <a:r>
              <a:rPr lang="en-GB" sz="2000" i="1">
                <a:latin typeface="Arial"/>
                <a:cs typeface="Arial"/>
              </a:rPr>
              <a:t>committee</a:t>
            </a:r>
            <a:r>
              <a:rPr lang="en-GB" sz="2000">
                <a:latin typeface="Arial"/>
                <a:cs typeface="Arial"/>
              </a:rPr>
              <a:t> formed by the NHS and local government as equal partners</a:t>
            </a:r>
          </a:p>
          <a:p>
            <a:pPr marL="285750" indent="-285750">
              <a:spcAft>
                <a:spcPts val="600"/>
              </a:spcAft>
              <a:buFont typeface="Arial" panose="020B0604020202020204" pitchFamily="34" charset="0"/>
              <a:buChar char="•"/>
            </a:pPr>
            <a:r>
              <a:rPr lang="en-GB" sz="2000">
                <a:latin typeface="Arial"/>
                <a:cs typeface="Arial"/>
              </a:rPr>
              <a:t>Members must include local authorities responsible for social care and the local NHS, with other members agreed locally</a:t>
            </a:r>
          </a:p>
          <a:p>
            <a:pPr marL="285750" indent="-285750">
              <a:spcAft>
                <a:spcPts val="600"/>
              </a:spcAft>
              <a:buFont typeface="Arial" panose="020B0604020202020204" pitchFamily="34" charset="0"/>
              <a:buChar char="•"/>
            </a:pPr>
            <a:r>
              <a:rPr lang="en-GB" sz="2000">
                <a:latin typeface="Arial"/>
                <a:cs typeface="Arial"/>
              </a:rPr>
              <a:t>Will develop an </a:t>
            </a:r>
            <a:r>
              <a:rPr lang="en-GB" sz="2000">
                <a:solidFill>
                  <a:srgbClr val="000000"/>
                </a:solidFill>
                <a:latin typeface="Arial"/>
                <a:cs typeface="Arial"/>
              </a:rPr>
              <a:t>integrated care strategy for its whole population</a:t>
            </a:r>
          </a:p>
        </p:txBody>
      </p:sp>
      <p:pic>
        <p:nvPicPr>
          <p:cNvPr id="10" name="Picture 9" descr="Logo&#10;&#10;Description automatically generated with medium confidence">
            <a:extLst>
              <a:ext uri="{FF2B5EF4-FFF2-40B4-BE49-F238E27FC236}">
                <a16:creationId xmlns:a16="http://schemas.microsoft.com/office/drawing/2014/main" id="{40E55662-B978-4005-9F83-8C8C19B46C96}"/>
              </a:ext>
            </a:extLst>
          </p:cNvPr>
          <p:cNvPicPr>
            <a:picLocks noChangeAspect="1"/>
          </p:cNvPicPr>
          <p:nvPr/>
        </p:nvPicPr>
        <p:blipFill rotWithShape="1">
          <a:blip r:embed="rId2">
            <a:extLst>
              <a:ext uri="{28A0092B-C50C-407E-A947-70E740481C1C}">
                <a14:useLocalDpi xmlns:a14="http://schemas.microsoft.com/office/drawing/2010/main" val="0"/>
              </a:ext>
            </a:extLst>
          </a:blip>
          <a:srcRect l="30171" t="19156" r="28804" b="54188"/>
          <a:stretch/>
        </p:blipFill>
        <p:spPr>
          <a:xfrm>
            <a:off x="8381999" y="4063694"/>
            <a:ext cx="3587261" cy="2330767"/>
          </a:xfrm>
          <a:prstGeom prst="rect">
            <a:avLst/>
          </a:prstGeom>
        </p:spPr>
      </p:pic>
    </p:spTree>
    <p:extLst>
      <p:ext uri="{BB962C8B-B14F-4D97-AF65-F5344CB8AC3E}">
        <p14:creationId xmlns:p14="http://schemas.microsoft.com/office/powerpoint/2010/main" val="3058388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E5869-68AF-49A1-B5B0-CA8B00F4618F}"/>
              </a:ext>
            </a:extLst>
          </p:cNvPr>
          <p:cNvSpPr>
            <a:spLocks noGrp="1"/>
          </p:cNvSpPr>
          <p:nvPr>
            <p:ph type="title"/>
          </p:nvPr>
        </p:nvSpPr>
        <p:spPr/>
        <p:txBody>
          <a:bodyPr/>
          <a:lstStyle/>
          <a:p>
            <a:r>
              <a:rPr lang="en-GB"/>
              <a:t>Other Bill content</a:t>
            </a:r>
          </a:p>
        </p:txBody>
      </p:sp>
      <p:sp>
        <p:nvSpPr>
          <p:cNvPr id="25" name="Speech Bubble: Rectangle 24">
            <a:extLst>
              <a:ext uri="{FF2B5EF4-FFF2-40B4-BE49-F238E27FC236}">
                <a16:creationId xmlns:a16="http://schemas.microsoft.com/office/drawing/2014/main" id="{1990A48A-910F-4892-8200-3118B4BC682C}"/>
              </a:ext>
            </a:extLst>
          </p:cNvPr>
          <p:cNvSpPr/>
          <p:nvPr/>
        </p:nvSpPr>
        <p:spPr>
          <a:xfrm>
            <a:off x="985421" y="2459115"/>
            <a:ext cx="1802167" cy="969885"/>
          </a:xfrm>
          <a:prstGeom prst="wedgeRect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err="1"/>
              <a:t>SofS</a:t>
            </a:r>
            <a:r>
              <a:rPr lang="en-GB"/>
              <a:t> power of direction over NHSE</a:t>
            </a:r>
          </a:p>
        </p:txBody>
      </p:sp>
      <p:sp>
        <p:nvSpPr>
          <p:cNvPr id="26" name="Speech Bubble: Rectangle 25">
            <a:extLst>
              <a:ext uri="{FF2B5EF4-FFF2-40B4-BE49-F238E27FC236}">
                <a16:creationId xmlns:a16="http://schemas.microsoft.com/office/drawing/2014/main" id="{419AA010-C556-44E4-9026-8D53937A0958}"/>
              </a:ext>
            </a:extLst>
          </p:cNvPr>
          <p:cNvSpPr/>
          <p:nvPr/>
        </p:nvSpPr>
        <p:spPr>
          <a:xfrm>
            <a:off x="985420" y="3753544"/>
            <a:ext cx="1802167" cy="969885"/>
          </a:xfrm>
          <a:prstGeom prst="wedgeRect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a:t>Workforce responsibilities duty</a:t>
            </a:r>
          </a:p>
        </p:txBody>
      </p:sp>
      <p:sp>
        <p:nvSpPr>
          <p:cNvPr id="27" name="Speech Bubble: Rectangle 26">
            <a:extLst>
              <a:ext uri="{FF2B5EF4-FFF2-40B4-BE49-F238E27FC236}">
                <a16:creationId xmlns:a16="http://schemas.microsoft.com/office/drawing/2014/main" id="{3950A5C1-5027-466F-AC87-8B05D94A3C88}"/>
              </a:ext>
            </a:extLst>
          </p:cNvPr>
          <p:cNvSpPr/>
          <p:nvPr/>
        </p:nvSpPr>
        <p:spPr>
          <a:xfrm>
            <a:off x="985421" y="5047973"/>
            <a:ext cx="1802167" cy="969885"/>
          </a:xfrm>
          <a:prstGeom prst="wedgeRectCallou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a:t>Hospital discharge</a:t>
            </a:r>
          </a:p>
        </p:txBody>
      </p:sp>
      <p:sp>
        <p:nvSpPr>
          <p:cNvPr id="28" name="Speech Bubble: Rectangle 27">
            <a:extLst>
              <a:ext uri="{FF2B5EF4-FFF2-40B4-BE49-F238E27FC236}">
                <a16:creationId xmlns:a16="http://schemas.microsoft.com/office/drawing/2014/main" id="{FE6B09BE-EFB9-4F83-A518-04FEC7188D77}"/>
              </a:ext>
            </a:extLst>
          </p:cNvPr>
          <p:cNvSpPr/>
          <p:nvPr/>
        </p:nvSpPr>
        <p:spPr>
          <a:xfrm>
            <a:off x="3037643" y="2459114"/>
            <a:ext cx="1802167" cy="969885"/>
          </a:xfrm>
          <a:prstGeom prst="wedgeRect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err="1"/>
              <a:t>SofS</a:t>
            </a:r>
            <a:r>
              <a:rPr lang="en-GB"/>
              <a:t> reconfigurations power</a:t>
            </a:r>
          </a:p>
        </p:txBody>
      </p:sp>
      <p:sp>
        <p:nvSpPr>
          <p:cNvPr id="29" name="Speech Bubble: Rectangle 28">
            <a:extLst>
              <a:ext uri="{FF2B5EF4-FFF2-40B4-BE49-F238E27FC236}">
                <a16:creationId xmlns:a16="http://schemas.microsoft.com/office/drawing/2014/main" id="{BB5CFC56-0B93-4CD1-85B3-A420D0DDA9A0}"/>
              </a:ext>
            </a:extLst>
          </p:cNvPr>
          <p:cNvSpPr/>
          <p:nvPr/>
        </p:nvSpPr>
        <p:spPr>
          <a:xfrm>
            <a:off x="3037642" y="3749915"/>
            <a:ext cx="1802167" cy="969885"/>
          </a:xfrm>
          <a:prstGeom prst="wedgeRect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a:t>HSSIB establishment</a:t>
            </a:r>
          </a:p>
        </p:txBody>
      </p:sp>
      <p:sp>
        <p:nvSpPr>
          <p:cNvPr id="30" name="Speech Bubble: Rectangle 29">
            <a:extLst>
              <a:ext uri="{FF2B5EF4-FFF2-40B4-BE49-F238E27FC236}">
                <a16:creationId xmlns:a16="http://schemas.microsoft.com/office/drawing/2014/main" id="{AB4D5ECE-AA29-4D7D-8F03-8D961F7207BB}"/>
              </a:ext>
            </a:extLst>
          </p:cNvPr>
          <p:cNvSpPr/>
          <p:nvPr/>
        </p:nvSpPr>
        <p:spPr>
          <a:xfrm>
            <a:off x="3037641" y="5040716"/>
            <a:ext cx="1802167" cy="969885"/>
          </a:xfrm>
          <a:prstGeom prst="wedgeRect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GB"/>
              <a:t>Reciprocal healthcare</a:t>
            </a:r>
          </a:p>
        </p:txBody>
      </p:sp>
      <p:sp>
        <p:nvSpPr>
          <p:cNvPr id="31" name="Speech Bubble: Rectangle 30">
            <a:extLst>
              <a:ext uri="{FF2B5EF4-FFF2-40B4-BE49-F238E27FC236}">
                <a16:creationId xmlns:a16="http://schemas.microsoft.com/office/drawing/2014/main" id="{CB8E2147-E40E-4B1D-88E0-6DAAFBA6615F}"/>
              </a:ext>
            </a:extLst>
          </p:cNvPr>
          <p:cNvSpPr/>
          <p:nvPr/>
        </p:nvSpPr>
        <p:spPr>
          <a:xfrm>
            <a:off x="5089865" y="2461242"/>
            <a:ext cx="1802167" cy="969885"/>
          </a:xfrm>
          <a:prstGeom prst="wedgeRect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1700" err="1"/>
              <a:t>SofS</a:t>
            </a:r>
            <a:r>
              <a:rPr lang="en-GB" sz="1700"/>
              <a:t> power of direction over public health functions</a:t>
            </a:r>
          </a:p>
        </p:txBody>
      </p:sp>
      <p:sp>
        <p:nvSpPr>
          <p:cNvPr id="32" name="Speech Bubble: Rectangle 31">
            <a:extLst>
              <a:ext uri="{FF2B5EF4-FFF2-40B4-BE49-F238E27FC236}">
                <a16:creationId xmlns:a16="http://schemas.microsoft.com/office/drawing/2014/main" id="{18EA37E1-1C09-4264-A023-A82D6EBDE349}"/>
              </a:ext>
            </a:extLst>
          </p:cNvPr>
          <p:cNvSpPr/>
          <p:nvPr/>
        </p:nvSpPr>
        <p:spPr>
          <a:xfrm>
            <a:off x="5089864" y="3749914"/>
            <a:ext cx="1802167" cy="969885"/>
          </a:xfrm>
          <a:prstGeom prst="wedgeRect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t>Data sharing</a:t>
            </a:r>
          </a:p>
        </p:txBody>
      </p:sp>
      <p:sp>
        <p:nvSpPr>
          <p:cNvPr id="33" name="Speech Bubble: Rectangle 32">
            <a:extLst>
              <a:ext uri="{FF2B5EF4-FFF2-40B4-BE49-F238E27FC236}">
                <a16:creationId xmlns:a16="http://schemas.microsoft.com/office/drawing/2014/main" id="{0D119712-6B0B-4479-B962-7321457CD24D}"/>
              </a:ext>
            </a:extLst>
          </p:cNvPr>
          <p:cNvSpPr/>
          <p:nvPr/>
        </p:nvSpPr>
        <p:spPr>
          <a:xfrm>
            <a:off x="5089861" y="5038586"/>
            <a:ext cx="1802167" cy="969885"/>
          </a:xfrm>
          <a:prstGeom prst="wedgeRect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a:t>Obesity</a:t>
            </a:r>
          </a:p>
        </p:txBody>
      </p:sp>
      <p:sp>
        <p:nvSpPr>
          <p:cNvPr id="34" name="Speech Bubble: Rectangle 33">
            <a:extLst>
              <a:ext uri="{FF2B5EF4-FFF2-40B4-BE49-F238E27FC236}">
                <a16:creationId xmlns:a16="http://schemas.microsoft.com/office/drawing/2014/main" id="{C3FCA46F-1E46-4F11-93F9-B17084C6AA43}"/>
              </a:ext>
            </a:extLst>
          </p:cNvPr>
          <p:cNvSpPr/>
          <p:nvPr/>
        </p:nvSpPr>
        <p:spPr>
          <a:xfrm>
            <a:off x="7142087" y="2459113"/>
            <a:ext cx="1802167" cy="969885"/>
          </a:xfrm>
          <a:prstGeom prst="wedge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a:t>ALB function transfer power</a:t>
            </a:r>
          </a:p>
        </p:txBody>
      </p:sp>
      <p:sp>
        <p:nvSpPr>
          <p:cNvPr id="35" name="Speech Bubble: Rectangle 34">
            <a:extLst>
              <a:ext uri="{FF2B5EF4-FFF2-40B4-BE49-F238E27FC236}">
                <a16:creationId xmlns:a16="http://schemas.microsoft.com/office/drawing/2014/main" id="{5369C81B-E0E9-4A0C-B3C1-70E865F9A277}"/>
              </a:ext>
            </a:extLst>
          </p:cNvPr>
          <p:cNvSpPr/>
          <p:nvPr/>
        </p:nvSpPr>
        <p:spPr>
          <a:xfrm>
            <a:off x="7142086" y="3714958"/>
            <a:ext cx="1802167" cy="969885"/>
          </a:xfrm>
          <a:prstGeom prst="wedge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a:t>Social care provisions</a:t>
            </a:r>
          </a:p>
        </p:txBody>
      </p:sp>
      <p:sp>
        <p:nvSpPr>
          <p:cNvPr id="36" name="Speech Bubble: Rectangle 35">
            <a:extLst>
              <a:ext uri="{FF2B5EF4-FFF2-40B4-BE49-F238E27FC236}">
                <a16:creationId xmlns:a16="http://schemas.microsoft.com/office/drawing/2014/main" id="{3EC1D435-731D-4F60-BAC9-52EB8B8A62E4}"/>
              </a:ext>
            </a:extLst>
          </p:cNvPr>
          <p:cNvSpPr/>
          <p:nvPr/>
        </p:nvSpPr>
        <p:spPr>
          <a:xfrm>
            <a:off x="7142087" y="5038586"/>
            <a:ext cx="1802167" cy="969885"/>
          </a:xfrm>
          <a:prstGeom prst="wedgeRectCallou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GB"/>
              <a:t>Hospital food standards</a:t>
            </a:r>
          </a:p>
        </p:txBody>
      </p:sp>
      <p:sp>
        <p:nvSpPr>
          <p:cNvPr id="37" name="Speech Bubble: Rectangle 36">
            <a:extLst>
              <a:ext uri="{FF2B5EF4-FFF2-40B4-BE49-F238E27FC236}">
                <a16:creationId xmlns:a16="http://schemas.microsoft.com/office/drawing/2014/main" id="{9F59199D-8C1A-426F-9B7B-2A00CF9C97DE}"/>
              </a:ext>
            </a:extLst>
          </p:cNvPr>
          <p:cNvSpPr/>
          <p:nvPr/>
        </p:nvSpPr>
        <p:spPr>
          <a:xfrm>
            <a:off x="9265330" y="2459112"/>
            <a:ext cx="1802167" cy="969885"/>
          </a:xfrm>
          <a:prstGeom prst="wedgeRect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a:t>Changes to NHSE mandate setting</a:t>
            </a:r>
          </a:p>
        </p:txBody>
      </p:sp>
      <p:sp>
        <p:nvSpPr>
          <p:cNvPr id="38" name="Speech Bubble: Rectangle 37">
            <a:extLst>
              <a:ext uri="{FF2B5EF4-FFF2-40B4-BE49-F238E27FC236}">
                <a16:creationId xmlns:a16="http://schemas.microsoft.com/office/drawing/2014/main" id="{4D04871E-02BB-43B1-8077-66E1C9947523}"/>
              </a:ext>
            </a:extLst>
          </p:cNvPr>
          <p:cNvSpPr/>
          <p:nvPr/>
        </p:nvSpPr>
        <p:spPr>
          <a:xfrm>
            <a:off x="9265329" y="3714957"/>
            <a:ext cx="1802167" cy="969885"/>
          </a:xfrm>
          <a:prstGeom prst="wedgeRect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a:t>Professional regulation</a:t>
            </a:r>
          </a:p>
        </p:txBody>
      </p:sp>
      <p:sp>
        <p:nvSpPr>
          <p:cNvPr id="39" name="Speech Bubble: Rectangle 38">
            <a:extLst>
              <a:ext uri="{FF2B5EF4-FFF2-40B4-BE49-F238E27FC236}">
                <a16:creationId xmlns:a16="http://schemas.microsoft.com/office/drawing/2014/main" id="{4FACAD45-F541-4416-AE50-72AAFEF2B1FB}"/>
              </a:ext>
            </a:extLst>
          </p:cNvPr>
          <p:cNvSpPr/>
          <p:nvPr/>
        </p:nvSpPr>
        <p:spPr>
          <a:xfrm>
            <a:off x="9265328" y="5047973"/>
            <a:ext cx="1802167" cy="969885"/>
          </a:xfrm>
          <a:prstGeom prst="wedgeRect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a:t>Fluoridation</a:t>
            </a:r>
          </a:p>
        </p:txBody>
      </p:sp>
      <p:sp>
        <p:nvSpPr>
          <p:cNvPr id="40" name="Rectangle 39">
            <a:extLst>
              <a:ext uri="{FF2B5EF4-FFF2-40B4-BE49-F238E27FC236}">
                <a16:creationId xmlns:a16="http://schemas.microsoft.com/office/drawing/2014/main" id="{73C16A96-3015-4A04-862D-F670E4148C4A}"/>
              </a:ext>
            </a:extLst>
          </p:cNvPr>
          <p:cNvSpPr/>
          <p:nvPr/>
        </p:nvSpPr>
        <p:spPr>
          <a:xfrm>
            <a:off x="7142086" y="1685038"/>
            <a:ext cx="1973297" cy="369332"/>
          </a:xfrm>
          <a:prstGeom prst="rect">
            <a:avLst/>
          </a:prstGeom>
        </p:spPr>
        <p:txBody>
          <a:bodyPr wrap="none">
            <a:spAutoFit/>
          </a:bodyPr>
          <a:lstStyle/>
          <a:p>
            <a:r>
              <a:rPr lang="en-GB"/>
              <a:t>(And a few more…)</a:t>
            </a:r>
          </a:p>
        </p:txBody>
      </p:sp>
    </p:spTree>
    <p:extLst>
      <p:ext uri="{BB962C8B-B14F-4D97-AF65-F5344CB8AC3E}">
        <p14:creationId xmlns:p14="http://schemas.microsoft.com/office/powerpoint/2010/main" val="3101468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FC1E2-5033-47BB-B6AA-98EBFA449893}"/>
              </a:ext>
            </a:extLst>
          </p:cNvPr>
          <p:cNvSpPr>
            <a:spLocks noGrp="1"/>
          </p:cNvSpPr>
          <p:nvPr>
            <p:ph type="title"/>
          </p:nvPr>
        </p:nvSpPr>
        <p:spPr/>
        <p:txBody>
          <a:bodyPr/>
          <a:lstStyle/>
          <a:p>
            <a:r>
              <a:rPr lang="en-GB"/>
              <a:t>Aspirations for the legislative process</a:t>
            </a:r>
          </a:p>
        </p:txBody>
      </p:sp>
      <p:sp>
        <p:nvSpPr>
          <p:cNvPr id="3" name="Content Placeholder 2">
            <a:extLst>
              <a:ext uri="{FF2B5EF4-FFF2-40B4-BE49-F238E27FC236}">
                <a16:creationId xmlns:a16="http://schemas.microsoft.com/office/drawing/2014/main" id="{69CCF341-6DEF-4B4F-9C7C-DE7442F33AA9}"/>
              </a:ext>
            </a:extLst>
          </p:cNvPr>
          <p:cNvSpPr>
            <a:spLocks noGrp="1"/>
          </p:cNvSpPr>
          <p:nvPr>
            <p:ph sz="quarter" idx="10"/>
          </p:nvPr>
        </p:nvSpPr>
        <p:spPr>
          <a:xfrm>
            <a:off x="781878" y="1833142"/>
            <a:ext cx="10641498" cy="4505513"/>
          </a:xfrm>
        </p:spPr>
        <p:txBody>
          <a:bodyPr>
            <a:normAutofit/>
          </a:bodyPr>
          <a:lstStyle/>
          <a:p>
            <a:r>
              <a:rPr lang="en-GB" sz="1600"/>
              <a:t>At its June 2021 Board meeting, shortly before the Bill was introduced to Parliament, the NHSE/I board set five high level aspirations for the legislative process:</a:t>
            </a:r>
          </a:p>
          <a:p>
            <a:pPr marL="0" indent="0">
              <a:buNone/>
            </a:pPr>
            <a:endParaRPr lang="en-GB"/>
          </a:p>
          <a:p>
            <a:pPr marL="342900" indent="-342900">
              <a:buFont typeface="+mj-lt"/>
              <a:buAutoNum type="arabicPeriod"/>
            </a:pPr>
            <a:r>
              <a:rPr lang="en-GB" sz="1600"/>
              <a:t>the Bill to progresses the </a:t>
            </a:r>
            <a:r>
              <a:rPr lang="en-GB" sz="1600" b="1">
                <a:solidFill>
                  <a:srgbClr val="0070C0"/>
                </a:solidFill>
              </a:rPr>
              <a:t>recommendations made by the NHS itself</a:t>
            </a:r>
          </a:p>
          <a:p>
            <a:pPr marL="342900" indent="-342900">
              <a:buFont typeface="+mj-lt"/>
              <a:buAutoNum type="arabicPeriod"/>
            </a:pPr>
            <a:r>
              <a:rPr lang="en-GB" sz="1600"/>
              <a:t>the Bill is </a:t>
            </a:r>
            <a:r>
              <a:rPr lang="en-GB" sz="1600" b="1">
                <a:solidFill>
                  <a:srgbClr val="0070C0"/>
                </a:solidFill>
              </a:rPr>
              <a:t>suitably permissive </a:t>
            </a:r>
            <a:r>
              <a:rPr lang="en-GB" sz="1600"/>
              <a:t>and avoids over-prescription</a:t>
            </a:r>
          </a:p>
          <a:p>
            <a:pPr marL="342900" indent="-342900">
              <a:buFont typeface="+mj-lt"/>
              <a:buAutoNum type="arabicPeriod"/>
            </a:pPr>
            <a:r>
              <a:rPr lang="en-GB" sz="1600"/>
              <a:t>the Bill ensures that </a:t>
            </a:r>
            <a:r>
              <a:rPr lang="en-GB" sz="1600" b="1">
                <a:solidFill>
                  <a:srgbClr val="0070C0"/>
                </a:solidFill>
              </a:rPr>
              <a:t>NHS clinical and operational independence </a:t>
            </a:r>
            <a:r>
              <a:rPr lang="en-GB" sz="1600"/>
              <a:t>continues to be adequately and clearly supported</a:t>
            </a:r>
          </a:p>
          <a:p>
            <a:pPr marL="342900" indent="-342900">
              <a:buFont typeface="+mj-lt"/>
              <a:buAutoNum type="arabicPeriod"/>
            </a:pPr>
            <a:r>
              <a:rPr lang="en-GB" sz="1600"/>
              <a:t>the spirit of </a:t>
            </a:r>
            <a:r>
              <a:rPr lang="en-GB" sz="1600" b="1">
                <a:solidFill>
                  <a:srgbClr val="0070C0"/>
                </a:solidFill>
              </a:rPr>
              <a:t>listening to and achieving consensus with NHS organisations staff and patients </a:t>
            </a:r>
            <a:r>
              <a:rPr lang="en-GB" sz="1600"/>
              <a:t>that was the hallmark of the original proposals should hold true for the passage of this Bill</a:t>
            </a:r>
          </a:p>
          <a:p>
            <a:pPr marL="342900" indent="-342900">
              <a:buFont typeface="+mj-lt"/>
              <a:buAutoNum type="arabicPeriod"/>
            </a:pPr>
            <a:r>
              <a:rPr lang="en-GB" sz="1600"/>
              <a:t>the legislative process </a:t>
            </a:r>
            <a:r>
              <a:rPr lang="en-GB" sz="1600" b="1">
                <a:solidFill>
                  <a:srgbClr val="0070C0"/>
                </a:solidFill>
              </a:rPr>
              <a:t>continues to support ICSs taking statutory form </a:t>
            </a:r>
            <a:r>
              <a:rPr lang="en-GB" sz="1600"/>
              <a:t>from 1 April 2022.</a:t>
            </a:r>
          </a:p>
        </p:txBody>
      </p:sp>
    </p:spTree>
    <p:extLst>
      <p:ext uri="{BB962C8B-B14F-4D97-AF65-F5344CB8AC3E}">
        <p14:creationId xmlns:p14="http://schemas.microsoft.com/office/powerpoint/2010/main" val="3822517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82E9B-1851-461B-AD6A-D4A5CCA1BA35}"/>
              </a:ext>
            </a:extLst>
          </p:cNvPr>
          <p:cNvSpPr>
            <a:spLocks noGrp="1"/>
          </p:cNvSpPr>
          <p:nvPr>
            <p:ph type="title"/>
          </p:nvPr>
        </p:nvSpPr>
        <p:spPr/>
        <p:txBody>
          <a:bodyPr/>
          <a:lstStyle/>
          <a:p>
            <a:r>
              <a:rPr lang="en-GB"/>
              <a:t>Health and Care Bill – progress </a:t>
            </a:r>
          </a:p>
        </p:txBody>
      </p:sp>
      <p:graphicFrame>
        <p:nvGraphicFramePr>
          <p:cNvPr id="4" name="Content Placeholder 3">
            <a:extLst>
              <a:ext uri="{FF2B5EF4-FFF2-40B4-BE49-F238E27FC236}">
                <a16:creationId xmlns:a16="http://schemas.microsoft.com/office/drawing/2014/main" id="{1D55B384-9E80-429A-B09E-AB7F3E777D8B}"/>
              </a:ext>
            </a:extLst>
          </p:cNvPr>
          <p:cNvGraphicFramePr>
            <a:graphicFrameLocks noGrp="1"/>
          </p:cNvGraphicFramePr>
          <p:nvPr>
            <p:ph sz="quarter" idx="10"/>
            <p:extLst>
              <p:ext uri="{D42A27DB-BD31-4B8C-83A1-F6EECF244321}">
                <p14:modId xmlns:p14="http://schemas.microsoft.com/office/powerpoint/2010/main" val="3449070118"/>
              </p:ext>
            </p:extLst>
          </p:nvPr>
        </p:nvGraphicFramePr>
        <p:xfrm>
          <a:off x="782638" y="1833563"/>
          <a:ext cx="10641012" cy="36794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7307956"/>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Review_x0020_Date xmlns="3a93f478-3eff-4cbf-b87c-8d63bdd08191"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E45D0DDC105E842800ED8FB9C6D8CAD" ma:contentTypeVersion="39" ma:contentTypeDescription="Create a new document." ma:contentTypeScope="" ma:versionID="8ce910f7344013426c6b83fa88e3171c">
  <xsd:schema xmlns:xsd="http://www.w3.org/2001/XMLSchema" xmlns:xs="http://www.w3.org/2001/XMLSchema" xmlns:p="http://schemas.microsoft.com/office/2006/metadata/properties" xmlns:ns1="http://schemas.microsoft.com/sharepoint/v3" xmlns:ns2="97afafe2-dd3b-4027-840c-48f57d58ed90" xmlns:ns3="3a93f478-3eff-4cbf-b87c-8d63bdd08191" xmlns:ns4="6435f83e-f2ef-42f9-890b-f3e7eb7667bd" targetNamespace="http://schemas.microsoft.com/office/2006/metadata/properties" ma:root="true" ma:fieldsID="2fe4ac143dfe243ed4ff0cd213590f98" ns1:_="" ns2:_="" ns3:_="" ns4:_="">
    <xsd:import namespace="http://schemas.microsoft.com/sharepoint/v3"/>
    <xsd:import namespace="97afafe2-dd3b-4027-840c-48f57d58ed90"/>
    <xsd:import namespace="3a93f478-3eff-4cbf-b87c-8d63bdd08191"/>
    <xsd:import namespace="6435f83e-f2ef-42f9-890b-f3e7eb7667bd"/>
    <xsd:element name="properties">
      <xsd:complexType>
        <xsd:sequence>
          <xsd:element name="documentManagement">
            <xsd:complexType>
              <xsd:all>
                <xsd:element ref="ns2:SharedWithUsers" minOccurs="0"/>
                <xsd:element ref="ns2:SharedWithDetails" minOccurs="0"/>
                <xsd:element ref="ns1:_ip_UnifiedCompliancePolicyProperties" minOccurs="0"/>
                <xsd:element ref="ns1:_ip_UnifiedCompliancePolicyUIAction" minOccurs="0"/>
                <xsd:element ref="ns3:Review_x0020_Date"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afafe2-dd3b-4027-840c-48f57d58ed9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a93f478-3eff-4cbf-b87c-8d63bdd08191" elementFormDefault="qualified">
    <xsd:import namespace="http://schemas.microsoft.com/office/2006/documentManagement/types"/>
    <xsd:import namespace="http://schemas.microsoft.com/office/infopath/2007/PartnerControls"/>
    <xsd:element name="Review_x0020_Date" ma:index="12" nillable="true" ma:displayName="Review date" ma:indexed="true" ma:internalName="Review_x0020_Dat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35f83e-f2ef-42f9-890b-f3e7eb7667b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0"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0"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2.xml><?xml version="1.0" encoding="utf-8"?>
<ds:datastoreItem xmlns:ds="http://schemas.openxmlformats.org/officeDocument/2006/customXml" ds:itemID="{A4D9FD49-C1C5-400A-B04D-90A236984D1F}">
  <ds:schemaRefs>
    <ds:schemaRef ds:uri="3a93f478-3eff-4cbf-b87c-8d63bdd08191"/>
    <ds:schemaRef ds:uri="6435f83e-f2ef-42f9-890b-f3e7eb7667bd"/>
    <ds:schemaRef ds:uri="97afafe2-dd3b-4027-840c-48f57d58ed9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2367380-679C-4A24-AB3B-A43E8DB6CA98}">
  <ds:schemaRefs>
    <ds:schemaRef ds:uri="3a93f478-3eff-4cbf-b87c-8d63bdd08191"/>
    <ds:schemaRef ds:uri="6435f83e-f2ef-42f9-890b-f3e7eb7667bd"/>
    <ds:schemaRef ds:uri="97afafe2-dd3b-4027-840c-48f57d58ed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11</Slides>
  <Notes>2</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Custom Design</vt:lpstr>
      <vt:lpstr>Implications of the Health and Care Bill</vt:lpstr>
      <vt:lpstr>Contents</vt:lpstr>
      <vt:lpstr>Policy timeline</vt:lpstr>
      <vt:lpstr>NHS’ recommendations to Government Pt 1 (2019)</vt:lpstr>
      <vt:lpstr>NHS’ recommendations to Government Pt 2 (2021)</vt:lpstr>
      <vt:lpstr>Establishing Integrated Care Systems</vt:lpstr>
      <vt:lpstr>Other Bill content</vt:lpstr>
      <vt:lpstr>Aspirations for the legislative process</vt:lpstr>
      <vt:lpstr>Health and Care Bill – progress </vt:lpstr>
      <vt:lpstr>Next steps/horizon scanning</vt:lpstr>
      <vt:lpstr>Online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16.9</dc:title>
  <dc:creator>Craig Sanderson</dc:creator>
  <cp:revision>1</cp:revision>
  <dcterms:created xsi:type="dcterms:W3CDTF">2017-05-03T08:06:17Z</dcterms:created>
  <dcterms:modified xsi:type="dcterms:W3CDTF">2022-04-20T13:43:14Z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0x0101006E45D0DDC105E842800ED8FB9C6D8CAD</vt:lpwstr>
  </property>
  <property fmtid="{D5CDD505-2E9C-101B-9397-08002B2CF9AE}" pid="3" name="TaxKeyword">
    <vt:lpwstr/>
  </property>
  <property fmtid="{D5CDD505-2E9C-101B-9397-08002B2CF9AE}" pid="4" name="Subject0">
    <vt:lpwstr/>
  </property>
  <property fmtid="{D5CDD505-2E9C-101B-9397-08002B2CF9AE}" pid="5" name="Document type0">
    <vt:lpwstr/>
  </property>
  <property fmtid="{D5CDD505-2E9C-101B-9397-08002B2CF9AE}" pid="6" name="WTTeamSiteDocumentType">
    <vt:lpwstr/>
  </property>
  <property fmtid="{D5CDD505-2E9C-101B-9397-08002B2CF9AE}" pid="7" name="WTTeamSiteDocumentTypeTaxHTField0">
    <vt:lpwstr/>
  </property>
  <property fmtid="{D5CDD505-2E9C-101B-9397-08002B2CF9AE}" pid="8" name="cebceaf3e3574cdab9f9dab6bbd34ddb">
    <vt:lpwstr/>
  </property>
  <property fmtid="{D5CDD505-2E9C-101B-9397-08002B2CF9AE}" pid="9" name="n2fe4ed80ae84f2cbc880662fe0a8735">
    <vt:lpwstr/>
  </property>
  <property fmtid="{D5CDD505-2E9C-101B-9397-08002B2CF9AE}" pid="10" name="TaxCatchAll">
    <vt:lpwstr/>
  </property>
  <property fmtid="{D5CDD505-2E9C-101B-9397-08002B2CF9AE}" pid="11" name="TaxKeywordTaxHTField">
    <vt:lpwstr/>
  </property>
  <property fmtid="{D5CDD505-2E9C-101B-9397-08002B2CF9AE}" pid="12" name="_ShortcutWebId">
    <vt:lpwstr/>
  </property>
  <property fmtid="{D5CDD505-2E9C-101B-9397-08002B2CF9AE}" pid="13" name="_ShortcutUniqueId">
    <vt:lpwstr/>
  </property>
  <property fmtid="{D5CDD505-2E9C-101B-9397-08002B2CF9AE}" pid="14" name="_ShortcutSiteId">
    <vt:lpwstr/>
  </property>
  <property fmtid="{D5CDD505-2E9C-101B-9397-08002B2CF9AE}" pid="15" name="_ShortcutUrl">
    <vt:lpwstr/>
  </property>
  <property fmtid="{D5CDD505-2E9C-101B-9397-08002B2CF9AE}" pid="16" name="_ExtendedDescription">
    <vt:lpwstr/>
  </property>
</Properties>
</file>