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6" r:id="rId4"/>
  </p:sldMasterIdLst>
  <p:notesMasterIdLst>
    <p:notesMasterId r:id="rId16"/>
  </p:notesMasterIdLst>
  <p:handoutMasterIdLst>
    <p:handoutMasterId r:id="rId17"/>
  </p:handoutMasterIdLst>
  <p:sldIdLst>
    <p:sldId id="263" r:id="rId5"/>
    <p:sldId id="277" r:id="rId6"/>
    <p:sldId id="269" r:id="rId7"/>
    <p:sldId id="267" r:id="rId8"/>
    <p:sldId id="270" r:id="rId9"/>
    <p:sldId id="271" r:id="rId10"/>
    <p:sldId id="276" r:id="rId11"/>
    <p:sldId id="274" r:id="rId12"/>
    <p:sldId id="272" r:id="rId13"/>
    <p:sldId id="275" r:id="rId14"/>
    <p:sldId id="27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4E9D7B-82CD-4C6D-BA4E-28F7F3589164}" vWet="4" dt="2022-04-19T09:43:49.398"/>
    <p1510:client id="{FBFB0FA0-46EB-41AC-BB07-15CFF7C9B8CD}" v="747" dt="2022-04-20T13:43:11.8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rattigan" userId="d1b02d86-fc26-4bb5-80fe-f1cc12418206" providerId="ADAL" clId="{FBFB0FA0-46EB-41AC-BB07-15CFF7C9B8CD}"/>
    <pc:docChg chg="custSel addSld modSld">
      <pc:chgData name="daniel rattigan" userId="d1b02d86-fc26-4bb5-80fe-f1cc12418206" providerId="ADAL" clId="{FBFB0FA0-46EB-41AC-BB07-15CFF7C9B8CD}" dt="2022-04-20T13:43:11.833" v="747" actId="403"/>
      <pc:docMkLst>
        <pc:docMk/>
      </pc:docMkLst>
      <pc:sldChg chg="modSp">
        <pc:chgData name="daniel rattigan" userId="d1b02d86-fc26-4bb5-80fe-f1cc12418206" providerId="ADAL" clId="{FBFB0FA0-46EB-41AC-BB07-15CFF7C9B8CD}" dt="2022-04-20T09:42:58.353" v="431" actId="207"/>
        <pc:sldMkLst>
          <pc:docMk/>
          <pc:sldMk cId="2442224653" sldId="267"/>
        </pc:sldMkLst>
        <pc:spChg chg="mod">
          <ac:chgData name="daniel rattigan" userId="d1b02d86-fc26-4bb5-80fe-f1cc12418206" providerId="ADAL" clId="{FBFB0FA0-46EB-41AC-BB07-15CFF7C9B8CD}" dt="2022-04-20T09:42:58.353" v="431" actId="207"/>
          <ac:spMkLst>
            <pc:docMk/>
            <pc:sldMk cId="2442224653" sldId="267"/>
            <ac:spMk id="3" creationId="{708208ED-73BE-4D89-A89D-F6338E3FB6A6}"/>
          </ac:spMkLst>
        </pc:spChg>
      </pc:sldChg>
      <pc:sldChg chg="modSp mod">
        <pc:chgData name="daniel rattigan" userId="d1b02d86-fc26-4bb5-80fe-f1cc12418206" providerId="ADAL" clId="{FBFB0FA0-46EB-41AC-BB07-15CFF7C9B8CD}" dt="2022-04-19T11:53:49.951" v="421" actId="20577"/>
        <pc:sldMkLst>
          <pc:docMk/>
          <pc:sldMk cId="4135739006" sldId="270"/>
        </pc:sldMkLst>
        <pc:spChg chg="mod">
          <ac:chgData name="daniel rattigan" userId="d1b02d86-fc26-4bb5-80fe-f1cc12418206" providerId="ADAL" clId="{FBFB0FA0-46EB-41AC-BB07-15CFF7C9B8CD}" dt="2022-04-19T11:53:49.951" v="421" actId="20577"/>
          <ac:spMkLst>
            <pc:docMk/>
            <pc:sldMk cId="4135739006" sldId="270"/>
            <ac:spMk id="3" creationId="{708208ED-73BE-4D89-A89D-F6338E3FB6A6}"/>
          </ac:spMkLst>
        </pc:spChg>
      </pc:sldChg>
      <pc:sldChg chg="modSp mod">
        <pc:chgData name="daniel rattigan" userId="d1b02d86-fc26-4bb5-80fe-f1cc12418206" providerId="ADAL" clId="{FBFB0FA0-46EB-41AC-BB07-15CFF7C9B8CD}" dt="2022-04-19T09:50:39.932" v="384" actId="403"/>
        <pc:sldMkLst>
          <pc:docMk/>
          <pc:sldMk cId="3822517384" sldId="274"/>
        </pc:sldMkLst>
        <pc:spChg chg="mod">
          <ac:chgData name="daniel rattigan" userId="d1b02d86-fc26-4bb5-80fe-f1cc12418206" providerId="ADAL" clId="{FBFB0FA0-46EB-41AC-BB07-15CFF7C9B8CD}" dt="2022-04-19T09:50:39.932" v="384" actId="403"/>
          <ac:spMkLst>
            <pc:docMk/>
            <pc:sldMk cId="3822517384" sldId="274"/>
            <ac:spMk id="3" creationId="{69CCF341-6DEF-4B4F-9C7C-DE7442F33AA9}"/>
          </ac:spMkLst>
        </pc:spChg>
      </pc:sldChg>
      <pc:sldChg chg="modSp mod">
        <pc:chgData name="daniel rattigan" userId="d1b02d86-fc26-4bb5-80fe-f1cc12418206" providerId="ADAL" clId="{FBFB0FA0-46EB-41AC-BB07-15CFF7C9B8CD}" dt="2022-04-20T10:02:26.205" v="449" actId="20577"/>
        <pc:sldMkLst>
          <pc:docMk/>
          <pc:sldMk cId="2881228431" sldId="275"/>
        </pc:sldMkLst>
        <pc:spChg chg="mod">
          <ac:chgData name="daniel rattigan" userId="d1b02d86-fc26-4bb5-80fe-f1cc12418206" providerId="ADAL" clId="{FBFB0FA0-46EB-41AC-BB07-15CFF7C9B8CD}" dt="2022-04-20T10:02:26.205" v="449" actId="20577"/>
          <ac:spMkLst>
            <pc:docMk/>
            <pc:sldMk cId="2881228431" sldId="275"/>
            <ac:spMk id="3" creationId="{647EF98F-E188-4323-B1BF-0439E76292CE}"/>
          </ac:spMkLst>
        </pc:spChg>
      </pc:sldChg>
      <pc:sldChg chg="modSp mod modNotesTx">
        <pc:chgData name="daniel rattigan" userId="d1b02d86-fc26-4bb5-80fe-f1cc12418206" providerId="ADAL" clId="{FBFB0FA0-46EB-41AC-BB07-15CFF7C9B8CD}" dt="2022-04-19T09:49:51.001" v="383" actId="20577"/>
        <pc:sldMkLst>
          <pc:docMk/>
          <pc:sldMk cId="3101468012" sldId="276"/>
        </pc:sldMkLst>
        <pc:spChg chg="mod">
          <ac:chgData name="daniel rattigan" userId="d1b02d86-fc26-4bb5-80fe-f1cc12418206" providerId="ADAL" clId="{FBFB0FA0-46EB-41AC-BB07-15CFF7C9B8CD}" dt="2022-04-19T09:49:51.001" v="383" actId="20577"/>
          <ac:spMkLst>
            <pc:docMk/>
            <pc:sldMk cId="3101468012" sldId="276"/>
            <ac:spMk id="32" creationId="{18EA37E1-1C09-4264-A023-A82D6EBDE349}"/>
          </ac:spMkLst>
        </pc:spChg>
      </pc:sldChg>
      <pc:sldChg chg="modSp new mod">
        <pc:chgData name="daniel rattigan" userId="d1b02d86-fc26-4bb5-80fe-f1cc12418206" providerId="ADAL" clId="{FBFB0FA0-46EB-41AC-BB07-15CFF7C9B8CD}" dt="2022-04-20T13:43:11.833" v="747" actId="403"/>
        <pc:sldMkLst>
          <pc:docMk/>
          <pc:sldMk cId="103089911" sldId="277"/>
        </pc:sldMkLst>
        <pc:spChg chg="mod">
          <ac:chgData name="daniel rattigan" userId="d1b02d86-fc26-4bb5-80fe-f1cc12418206" providerId="ADAL" clId="{FBFB0FA0-46EB-41AC-BB07-15CFF7C9B8CD}" dt="2022-04-20T13:41:34.039" v="458" actId="20577"/>
          <ac:spMkLst>
            <pc:docMk/>
            <pc:sldMk cId="103089911" sldId="277"/>
            <ac:spMk id="2" creationId="{3EB60CFA-0D4A-4D26-96E0-D76477103662}"/>
          </ac:spMkLst>
        </pc:spChg>
        <pc:spChg chg="mod">
          <ac:chgData name="daniel rattigan" userId="d1b02d86-fc26-4bb5-80fe-f1cc12418206" providerId="ADAL" clId="{FBFB0FA0-46EB-41AC-BB07-15CFF7C9B8CD}" dt="2022-04-20T13:43:11.833" v="747" actId="403"/>
          <ac:spMkLst>
            <pc:docMk/>
            <pc:sldMk cId="103089911" sldId="277"/>
            <ac:spMk id="3" creationId="{431012B1-3AB0-4C77-B237-0B5CE73920A1}"/>
          </ac:spMkLst>
        </pc:spChg>
      </pc:sldChg>
    </pc:docChg>
  </pc:docChgLst>
  <pc:docChgLst>
    <pc:chgData name="daniel rattigan" userId="d1b02d86-fc26-4bb5-80fe-f1cc12418206" providerId="ADAL" clId="{D59E876F-1D1C-40E2-A1B5-4B3C55D67241}"/>
    <pc:docChg chg="undo custSel modSld">
      <pc:chgData name="daniel rattigan" userId="d1b02d86-fc26-4bb5-80fe-f1cc12418206" providerId="ADAL" clId="{D59E876F-1D1C-40E2-A1B5-4B3C55D67241}" dt="2022-04-14T11:40:09.032" v="309" actId="20577"/>
      <pc:docMkLst>
        <pc:docMk/>
      </pc:docMkLst>
      <pc:sldChg chg="modSp mod">
        <pc:chgData name="daniel rattigan" userId="d1b02d86-fc26-4bb5-80fe-f1cc12418206" providerId="ADAL" clId="{D59E876F-1D1C-40E2-A1B5-4B3C55D67241}" dt="2022-04-14T11:40:09.032" v="309" actId="20577"/>
        <pc:sldMkLst>
          <pc:docMk/>
          <pc:sldMk cId="2881228431" sldId="275"/>
        </pc:sldMkLst>
        <pc:spChg chg="mod">
          <ac:chgData name="daniel rattigan" userId="d1b02d86-fc26-4bb5-80fe-f1cc12418206" providerId="ADAL" clId="{D59E876F-1D1C-40E2-A1B5-4B3C55D67241}" dt="2022-04-14T11:40:09.032" v="309" actId="20577"/>
          <ac:spMkLst>
            <pc:docMk/>
            <pc:sldMk cId="2881228431" sldId="275"/>
            <ac:spMk id="3" creationId="{647EF98F-E188-4323-B1BF-0439E76292CE}"/>
          </ac:spMkLst>
        </pc:spChg>
      </pc:sldChg>
      <pc:sldChg chg="modSp mod">
        <pc:chgData name="daniel rattigan" userId="d1b02d86-fc26-4bb5-80fe-f1cc12418206" providerId="ADAL" clId="{D59E876F-1D1C-40E2-A1B5-4B3C55D67241}" dt="2022-04-14T11:27:59.540" v="68" actId="20577"/>
        <pc:sldMkLst>
          <pc:docMk/>
          <pc:sldMk cId="3101468012" sldId="276"/>
        </pc:sldMkLst>
        <pc:spChg chg="mod">
          <ac:chgData name="daniel rattigan" userId="d1b02d86-fc26-4bb5-80fe-f1cc12418206" providerId="ADAL" clId="{D59E876F-1D1C-40E2-A1B5-4B3C55D67241}" dt="2022-04-14T11:26:59.391" v="35" actId="20577"/>
          <ac:spMkLst>
            <pc:docMk/>
            <pc:sldMk cId="3101468012" sldId="276"/>
            <ac:spMk id="27" creationId="{3950A5C1-5027-466F-AC87-8B05D94A3C88}"/>
          </ac:spMkLst>
        </pc:spChg>
        <pc:spChg chg="mod">
          <ac:chgData name="daniel rattigan" userId="d1b02d86-fc26-4bb5-80fe-f1cc12418206" providerId="ADAL" clId="{D59E876F-1D1C-40E2-A1B5-4B3C55D67241}" dt="2022-04-14T11:27:59.540" v="68" actId="20577"/>
          <ac:spMkLst>
            <pc:docMk/>
            <pc:sldMk cId="3101468012" sldId="276"/>
            <ac:spMk id="35" creationId="{5369C81B-E0E9-4A0C-B3C1-70E865F9A277}"/>
          </ac:spMkLst>
        </pc:spChg>
        <pc:spChg chg="mod">
          <ac:chgData name="daniel rattigan" userId="d1b02d86-fc26-4bb5-80fe-f1cc12418206" providerId="ADAL" clId="{D59E876F-1D1C-40E2-A1B5-4B3C55D67241}" dt="2022-04-14T11:27:18.359" v="56"/>
          <ac:spMkLst>
            <pc:docMk/>
            <pc:sldMk cId="3101468012" sldId="276"/>
            <ac:spMk id="39" creationId="{4FACAD45-F541-4416-AE50-72AAFEF2B1FB}"/>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AFA946-6EAC-429E-87EB-DADAF25CCB5D}"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GB"/>
        </a:p>
      </dgm:t>
    </dgm:pt>
    <dgm:pt modelId="{D17A1322-F92D-44FB-B939-185BBE609C05}">
      <dgm:prSet phldrT="[Text]" custT="1"/>
      <dgm:spPr>
        <a:solidFill>
          <a:srgbClr val="92D050"/>
        </a:solidFill>
      </dgm:spPr>
      <dgm:t>
        <a:bodyPr/>
        <a:lstStyle/>
        <a:p>
          <a:r>
            <a:rPr lang="en-GB" sz="2000" b="1"/>
            <a:t>House of Commons</a:t>
          </a:r>
        </a:p>
        <a:p>
          <a:r>
            <a:rPr lang="en-GB" sz="1100"/>
            <a:t>First reading</a:t>
          </a:r>
        </a:p>
        <a:p>
          <a:r>
            <a:rPr lang="en-GB" sz="1100"/>
            <a:t>Second reading</a:t>
          </a:r>
        </a:p>
        <a:p>
          <a:r>
            <a:rPr lang="en-GB" sz="1100"/>
            <a:t>Committee stage</a:t>
          </a:r>
        </a:p>
        <a:p>
          <a:r>
            <a:rPr lang="en-GB" sz="1100"/>
            <a:t>Report stage</a:t>
          </a:r>
        </a:p>
        <a:p>
          <a:r>
            <a:rPr lang="en-GB" sz="1100"/>
            <a:t>Third reading</a:t>
          </a:r>
        </a:p>
      </dgm:t>
    </dgm:pt>
    <dgm:pt modelId="{C5CB69A8-0CC6-48F5-AF12-6F0FC77799B5}" type="parTrans" cxnId="{6F5476D2-F3E2-4DF7-8EBE-C1ACCFB80D4C}">
      <dgm:prSet/>
      <dgm:spPr/>
      <dgm:t>
        <a:bodyPr/>
        <a:lstStyle/>
        <a:p>
          <a:endParaRPr lang="en-GB"/>
        </a:p>
      </dgm:t>
    </dgm:pt>
    <dgm:pt modelId="{2AEC1CB7-9625-4CEF-BCE9-86E07130297D}" type="sibTrans" cxnId="{6F5476D2-F3E2-4DF7-8EBE-C1ACCFB80D4C}">
      <dgm:prSet/>
      <dgm:spPr/>
      <dgm:t>
        <a:bodyPr/>
        <a:lstStyle/>
        <a:p>
          <a:endParaRPr lang="en-GB"/>
        </a:p>
      </dgm:t>
    </dgm:pt>
    <dgm:pt modelId="{293981E2-DC3C-41F6-BBB7-EA64548F80CB}">
      <dgm:prSet phldrT="[Text]" custT="1"/>
      <dgm:spPr>
        <a:solidFill>
          <a:srgbClr val="92D050"/>
        </a:solidFill>
      </dgm:spPr>
      <dgm:t>
        <a:bodyPr/>
        <a:lstStyle/>
        <a:p>
          <a:r>
            <a:rPr lang="en-GB" sz="2000" b="1"/>
            <a:t>House of Lords</a:t>
          </a:r>
        </a:p>
        <a:p>
          <a:r>
            <a:rPr lang="en-GB" sz="1100"/>
            <a:t>First reading</a:t>
          </a:r>
        </a:p>
        <a:p>
          <a:r>
            <a:rPr lang="en-GB" sz="1100"/>
            <a:t>Second reading</a:t>
          </a:r>
        </a:p>
        <a:p>
          <a:r>
            <a:rPr lang="en-GB" sz="1100"/>
            <a:t>Committee stage</a:t>
          </a:r>
        </a:p>
        <a:p>
          <a:r>
            <a:rPr lang="en-GB" sz="1100"/>
            <a:t>Report stage</a:t>
          </a:r>
        </a:p>
        <a:p>
          <a:r>
            <a:rPr lang="en-GB" sz="1100"/>
            <a:t>Third reading</a:t>
          </a:r>
        </a:p>
      </dgm:t>
    </dgm:pt>
    <dgm:pt modelId="{E48E93A1-280A-4E8C-A851-DE0A8A9C92C7}" type="parTrans" cxnId="{2F2D1D52-1841-40F2-A6EA-884AF7E2B388}">
      <dgm:prSet/>
      <dgm:spPr/>
      <dgm:t>
        <a:bodyPr/>
        <a:lstStyle/>
        <a:p>
          <a:endParaRPr lang="en-GB"/>
        </a:p>
      </dgm:t>
    </dgm:pt>
    <dgm:pt modelId="{F2BB8A04-87C1-4C4F-B459-84EE9BEA137E}" type="sibTrans" cxnId="{2F2D1D52-1841-40F2-A6EA-884AF7E2B388}">
      <dgm:prSet/>
      <dgm:spPr/>
      <dgm:t>
        <a:bodyPr/>
        <a:lstStyle/>
        <a:p>
          <a:endParaRPr lang="en-GB"/>
        </a:p>
      </dgm:t>
    </dgm:pt>
    <dgm:pt modelId="{07B633A6-E6D4-4B28-9D9F-6FBCB73663D7}">
      <dgm:prSet phldrT="[Text]" custT="1"/>
      <dgm:spPr>
        <a:solidFill>
          <a:srgbClr val="FFC000"/>
        </a:solidFill>
      </dgm:spPr>
      <dgm:t>
        <a:bodyPr/>
        <a:lstStyle/>
        <a:p>
          <a:r>
            <a:rPr lang="en-GB" sz="2000" b="1"/>
            <a:t>Consideration of amendments</a:t>
          </a:r>
        </a:p>
        <a:p>
          <a:r>
            <a:rPr lang="en-GB" sz="1100"/>
            <a:t>‘Ping-pong’</a:t>
          </a:r>
        </a:p>
        <a:p>
          <a:r>
            <a:rPr lang="en-GB" sz="1100"/>
            <a:t>Commons consideration of Lords amendments (max 3)</a:t>
          </a:r>
        </a:p>
      </dgm:t>
    </dgm:pt>
    <dgm:pt modelId="{7EC65197-4928-4005-A809-54F6CFD7A0EF}" type="parTrans" cxnId="{9F14CB71-C30A-4A27-88CE-D5C71D314FFB}">
      <dgm:prSet/>
      <dgm:spPr/>
      <dgm:t>
        <a:bodyPr/>
        <a:lstStyle/>
        <a:p>
          <a:endParaRPr lang="en-GB"/>
        </a:p>
      </dgm:t>
    </dgm:pt>
    <dgm:pt modelId="{14543487-739A-4CAE-984B-6136304839F5}" type="sibTrans" cxnId="{9F14CB71-C30A-4A27-88CE-D5C71D314FFB}">
      <dgm:prSet/>
      <dgm:spPr/>
      <dgm:t>
        <a:bodyPr/>
        <a:lstStyle/>
        <a:p>
          <a:endParaRPr lang="en-GB"/>
        </a:p>
      </dgm:t>
    </dgm:pt>
    <dgm:pt modelId="{FC600302-3A4C-429D-8795-E0AE8D397F56}">
      <dgm:prSet phldrT="[Text]" custT="1"/>
      <dgm:spPr>
        <a:solidFill>
          <a:srgbClr val="FFC000"/>
        </a:solidFill>
      </dgm:spPr>
      <dgm:t>
        <a:bodyPr/>
        <a:lstStyle/>
        <a:p>
          <a:r>
            <a:rPr lang="en-GB" sz="2000" b="1"/>
            <a:t>Remaining issues</a:t>
          </a:r>
        </a:p>
        <a:p>
          <a:r>
            <a:rPr lang="en-GB" sz="1100"/>
            <a:t>1. </a:t>
          </a:r>
          <a:r>
            <a:rPr lang="en-GB" sz="1100" err="1"/>
            <a:t>SofS</a:t>
          </a:r>
          <a:r>
            <a:rPr lang="en-GB" sz="1100"/>
            <a:t> reconfigurations power</a:t>
          </a:r>
        </a:p>
        <a:p>
          <a:r>
            <a:rPr lang="en-GB" sz="1100"/>
            <a:t>2. Workforce</a:t>
          </a:r>
        </a:p>
        <a:p>
          <a:r>
            <a:rPr lang="en-GB" sz="1100"/>
            <a:t>3. Social Care cost cap</a:t>
          </a:r>
        </a:p>
        <a:p>
          <a:r>
            <a:rPr lang="en-GB" sz="1100"/>
            <a:t>4. NHS supply chains</a:t>
          </a:r>
        </a:p>
      </dgm:t>
    </dgm:pt>
    <dgm:pt modelId="{E7764B63-0B5E-41EA-BB16-13C7458CCAB3}" type="parTrans" cxnId="{71DF1AA0-6785-47A3-AFB6-D77EFB5260AD}">
      <dgm:prSet/>
      <dgm:spPr/>
      <dgm:t>
        <a:bodyPr/>
        <a:lstStyle/>
        <a:p>
          <a:endParaRPr lang="en-GB"/>
        </a:p>
      </dgm:t>
    </dgm:pt>
    <dgm:pt modelId="{09388429-1A8E-4433-8F0C-AA17A78F64EF}" type="sibTrans" cxnId="{71DF1AA0-6785-47A3-AFB6-D77EFB5260AD}">
      <dgm:prSet/>
      <dgm:spPr/>
      <dgm:t>
        <a:bodyPr/>
        <a:lstStyle/>
        <a:p>
          <a:endParaRPr lang="en-GB"/>
        </a:p>
      </dgm:t>
    </dgm:pt>
    <dgm:pt modelId="{8CD7A9FD-BE97-4976-BC8D-67732C37442C}">
      <dgm:prSet phldrT="[Text]" custT="1"/>
      <dgm:spPr>
        <a:solidFill>
          <a:srgbClr val="FFC000"/>
        </a:solidFill>
      </dgm:spPr>
      <dgm:t>
        <a:bodyPr/>
        <a:lstStyle/>
        <a:p>
          <a:r>
            <a:rPr lang="en-GB" sz="2000" b="1"/>
            <a:t>Royal Assent</a:t>
          </a:r>
        </a:p>
        <a:p>
          <a:r>
            <a:rPr lang="en-GB" sz="1100"/>
            <a:t>Date TBC</a:t>
          </a:r>
        </a:p>
        <a:p>
          <a:r>
            <a:rPr lang="en-GB" sz="1100"/>
            <a:t>[Planning Guidance set target for ICB implementation of 1 July]</a:t>
          </a:r>
        </a:p>
      </dgm:t>
    </dgm:pt>
    <dgm:pt modelId="{512DCED0-D533-4819-8A39-26EE68B17280}" type="parTrans" cxnId="{93351C1E-99C3-431B-A4F7-9CD796B4B2BA}">
      <dgm:prSet/>
      <dgm:spPr/>
      <dgm:t>
        <a:bodyPr/>
        <a:lstStyle/>
        <a:p>
          <a:endParaRPr lang="en-GB"/>
        </a:p>
      </dgm:t>
    </dgm:pt>
    <dgm:pt modelId="{8D0D888C-2BE3-442D-9BB0-06440CE53313}" type="sibTrans" cxnId="{93351C1E-99C3-431B-A4F7-9CD796B4B2BA}">
      <dgm:prSet/>
      <dgm:spPr/>
      <dgm:t>
        <a:bodyPr/>
        <a:lstStyle/>
        <a:p>
          <a:endParaRPr lang="en-GB"/>
        </a:p>
      </dgm:t>
    </dgm:pt>
    <dgm:pt modelId="{8F4947FF-B7D7-4466-BFB5-652C5EB9A30D}" type="pres">
      <dgm:prSet presAssocID="{84AFA946-6EAC-429E-87EB-DADAF25CCB5D}" presName="Name0" presStyleCnt="0">
        <dgm:presLayoutVars>
          <dgm:dir/>
          <dgm:resizeHandles val="exact"/>
        </dgm:presLayoutVars>
      </dgm:prSet>
      <dgm:spPr/>
    </dgm:pt>
    <dgm:pt modelId="{9EB72608-7B93-44F0-A901-FCF3524EC817}" type="pres">
      <dgm:prSet presAssocID="{D17A1322-F92D-44FB-B939-185BBE609C05}" presName="node" presStyleLbl="node1" presStyleIdx="0" presStyleCnt="5" custScaleY="170167">
        <dgm:presLayoutVars>
          <dgm:bulletEnabled val="1"/>
        </dgm:presLayoutVars>
      </dgm:prSet>
      <dgm:spPr/>
    </dgm:pt>
    <dgm:pt modelId="{8B645DD8-2EC1-4259-9DE8-354064813700}" type="pres">
      <dgm:prSet presAssocID="{2AEC1CB7-9625-4CEF-BCE9-86E07130297D}" presName="sibTrans" presStyleLbl="sibTrans1D1" presStyleIdx="0" presStyleCnt="4"/>
      <dgm:spPr/>
    </dgm:pt>
    <dgm:pt modelId="{06F24FA3-A618-4B31-ACE1-6C33B398A29A}" type="pres">
      <dgm:prSet presAssocID="{2AEC1CB7-9625-4CEF-BCE9-86E07130297D}" presName="connectorText" presStyleLbl="sibTrans1D1" presStyleIdx="0" presStyleCnt="4"/>
      <dgm:spPr/>
    </dgm:pt>
    <dgm:pt modelId="{FD46C883-7D76-460D-8EC0-09A149BE507B}" type="pres">
      <dgm:prSet presAssocID="{293981E2-DC3C-41F6-BBB7-EA64548F80CB}" presName="node" presStyleLbl="node1" presStyleIdx="1" presStyleCnt="5" custScaleY="170167">
        <dgm:presLayoutVars>
          <dgm:bulletEnabled val="1"/>
        </dgm:presLayoutVars>
      </dgm:prSet>
      <dgm:spPr/>
    </dgm:pt>
    <dgm:pt modelId="{F9757175-606B-425D-B4E4-BD3F2979D54C}" type="pres">
      <dgm:prSet presAssocID="{F2BB8A04-87C1-4C4F-B459-84EE9BEA137E}" presName="sibTrans" presStyleLbl="sibTrans1D1" presStyleIdx="1" presStyleCnt="4"/>
      <dgm:spPr/>
    </dgm:pt>
    <dgm:pt modelId="{13A31D33-4CD3-4716-90F7-1CD92A0D784F}" type="pres">
      <dgm:prSet presAssocID="{F2BB8A04-87C1-4C4F-B459-84EE9BEA137E}" presName="connectorText" presStyleLbl="sibTrans1D1" presStyleIdx="1" presStyleCnt="4"/>
      <dgm:spPr/>
    </dgm:pt>
    <dgm:pt modelId="{4091C729-7567-4EF8-B4D1-DE00FD3F38E2}" type="pres">
      <dgm:prSet presAssocID="{07B633A6-E6D4-4B28-9D9F-6FBCB73663D7}" presName="node" presStyleLbl="node1" presStyleIdx="2" presStyleCnt="5" custScaleY="168517">
        <dgm:presLayoutVars>
          <dgm:bulletEnabled val="1"/>
        </dgm:presLayoutVars>
      </dgm:prSet>
      <dgm:spPr/>
    </dgm:pt>
    <dgm:pt modelId="{33DEF70C-9E11-4205-8A14-16E650D834B4}" type="pres">
      <dgm:prSet presAssocID="{14543487-739A-4CAE-984B-6136304839F5}" presName="sibTrans" presStyleLbl="sibTrans1D1" presStyleIdx="2" presStyleCnt="4"/>
      <dgm:spPr/>
    </dgm:pt>
    <dgm:pt modelId="{1A4424E6-510E-4F6C-B1D1-E48759DB6C5C}" type="pres">
      <dgm:prSet presAssocID="{14543487-739A-4CAE-984B-6136304839F5}" presName="connectorText" presStyleLbl="sibTrans1D1" presStyleIdx="2" presStyleCnt="4"/>
      <dgm:spPr/>
    </dgm:pt>
    <dgm:pt modelId="{11D05D49-6D59-44B0-AEC4-10E53B0DB2AD}" type="pres">
      <dgm:prSet presAssocID="{FC600302-3A4C-429D-8795-E0AE8D397F56}" presName="node" presStyleLbl="node1" presStyleIdx="3" presStyleCnt="5" custScaleY="168517">
        <dgm:presLayoutVars>
          <dgm:bulletEnabled val="1"/>
        </dgm:presLayoutVars>
      </dgm:prSet>
      <dgm:spPr/>
    </dgm:pt>
    <dgm:pt modelId="{B7FCE04D-B7F2-4CBD-9707-2C96F5974A96}" type="pres">
      <dgm:prSet presAssocID="{09388429-1A8E-4433-8F0C-AA17A78F64EF}" presName="sibTrans" presStyleLbl="sibTrans1D1" presStyleIdx="3" presStyleCnt="4"/>
      <dgm:spPr/>
    </dgm:pt>
    <dgm:pt modelId="{D8B95DE4-07C3-4E42-8FFD-D5404C8089FB}" type="pres">
      <dgm:prSet presAssocID="{09388429-1A8E-4433-8F0C-AA17A78F64EF}" presName="connectorText" presStyleLbl="sibTrans1D1" presStyleIdx="3" presStyleCnt="4"/>
      <dgm:spPr/>
    </dgm:pt>
    <dgm:pt modelId="{CD58CBD0-CBFB-49E7-B70E-7DD0694D16ED}" type="pres">
      <dgm:prSet presAssocID="{8CD7A9FD-BE97-4976-BC8D-67732C37442C}" presName="node" presStyleLbl="node1" presStyleIdx="4" presStyleCnt="5" custScaleY="166867">
        <dgm:presLayoutVars>
          <dgm:bulletEnabled val="1"/>
        </dgm:presLayoutVars>
      </dgm:prSet>
      <dgm:spPr/>
    </dgm:pt>
  </dgm:ptLst>
  <dgm:cxnLst>
    <dgm:cxn modelId="{5C20CB05-09EF-4930-929A-4D90DE9B72C7}" type="presOf" srcId="{07B633A6-E6D4-4B28-9D9F-6FBCB73663D7}" destId="{4091C729-7567-4EF8-B4D1-DE00FD3F38E2}" srcOrd="0" destOrd="0" presId="urn:microsoft.com/office/officeart/2005/8/layout/bProcess3"/>
    <dgm:cxn modelId="{93351C1E-99C3-431B-A4F7-9CD796B4B2BA}" srcId="{84AFA946-6EAC-429E-87EB-DADAF25CCB5D}" destId="{8CD7A9FD-BE97-4976-BC8D-67732C37442C}" srcOrd="4" destOrd="0" parTransId="{512DCED0-D533-4819-8A39-26EE68B17280}" sibTransId="{8D0D888C-2BE3-442D-9BB0-06440CE53313}"/>
    <dgm:cxn modelId="{1F33F324-9A32-46D5-A48D-544EFCB675AD}" type="presOf" srcId="{14543487-739A-4CAE-984B-6136304839F5}" destId="{33DEF70C-9E11-4205-8A14-16E650D834B4}" srcOrd="0" destOrd="0" presId="urn:microsoft.com/office/officeart/2005/8/layout/bProcess3"/>
    <dgm:cxn modelId="{6C34622C-20CB-4861-88A2-9260307A848A}" type="presOf" srcId="{2AEC1CB7-9625-4CEF-BCE9-86E07130297D}" destId="{8B645DD8-2EC1-4259-9DE8-354064813700}" srcOrd="0" destOrd="0" presId="urn:microsoft.com/office/officeart/2005/8/layout/bProcess3"/>
    <dgm:cxn modelId="{2A893C37-46B9-40EB-834A-D16C1274B759}" type="presOf" srcId="{09388429-1A8E-4433-8F0C-AA17A78F64EF}" destId="{D8B95DE4-07C3-4E42-8FFD-D5404C8089FB}" srcOrd="1" destOrd="0" presId="urn:microsoft.com/office/officeart/2005/8/layout/bProcess3"/>
    <dgm:cxn modelId="{5F31C737-2BCF-4596-8A17-597621A8F96F}" type="presOf" srcId="{8CD7A9FD-BE97-4976-BC8D-67732C37442C}" destId="{CD58CBD0-CBFB-49E7-B70E-7DD0694D16ED}" srcOrd="0" destOrd="0" presId="urn:microsoft.com/office/officeart/2005/8/layout/bProcess3"/>
    <dgm:cxn modelId="{AB0C9061-9986-4F3C-9109-455F83C3FEFD}" type="presOf" srcId="{2AEC1CB7-9625-4CEF-BCE9-86E07130297D}" destId="{06F24FA3-A618-4B31-ACE1-6C33B398A29A}" srcOrd="1" destOrd="0" presId="urn:microsoft.com/office/officeart/2005/8/layout/bProcess3"/>
    <dgm:cxn modelId="{9F14CB71-C30A-4A27-88CE-D5C71D314FFB}" srcId="{84AFA946-6EAC-429E-87EB-DADAF25CCB5D}" destId="{07B633A6-E6D4-4B28-9D9F-6FBCB73663D7}" srcOrd="2" destOrd="0" parTransId="{7EC65197-4928-4005-A809-54F6CFD7A0EF}" sibTransId="{14543487-739A-4CAE-984B-6136304839F5}"/>
    <dgm:cxn modelId="{2F2D1D52-1841-40F2-A6EA-884AF7E2B388}" srcId="{84AFA946-6EAC-429E-87EB-DADAF25CCB5D}" destId="{293981E2-DC3C-41F6-BBB7-EA64548F80CB}" srcOrd="1" destOrd="0" parTransId="{E48E93A1-280A-4E8C-A851-DE0A8A9C92C7}" sibTransId="{F2BB8A04-87C1-4C4F-B459-84EE9BEA137E}"/>
    <dgm:cxn modelId="{F367638F-1754-42BF-BCF4-A4023D684694}" type="presOf" srcId="{14543487-739A-4CAE-984B-6136304839F5}" destId="{1A4424E6-510E-4F6C-B1D1-E48759DB6C5C}" srcOrd="1" destOrd="0" presId="urn:microsoft.com/office/officeart/2005/8/layout/bProcess3"/>
    <dgm:cxn modelId="{168C9391-81C3-4E72-A550-A7277CC46710}" type="presOf" srcId="{293981E2-DC3C-41F6-BBB7-EA64548F80CB}" destId="{FD46C883-7D76-460D-8EC0-09A149BE507B}" srcOrd="0" destOrd="0" presId="urn:microsoft.com/office/officeart/2005/8/layout/bProcess3"/>
    <dgm:cxn modelId="{AE071D94-99E0-4A44-ACD5-89032F237EAA}" type="presOf" srcId="{09388429-1A8E-4433-8F0C-AA17A78F64EF}" destId="{B7FCE04D-B7F2-4CBD-9707-2C96F5974A96}" srcOrd="0" destOrd="0" presId="urn:microsoft.com/office/officeart/2005/8/layout/bProcess3"/>
    <dgm:cxn modelId="{71DF1AA0-6785-47A3-AFB6-D77EFB5260AD}" srcId="{84AFA946-6EAC-429E-87EB-DADAF25CCB5D}" destId="{FC600302-3A4C-429D-8795-E0AE8D397F56}" srcOrd="3" destOrd="0" parTransId="{E7764B63-0B5E-41EA-BB16-13C7458CCAB3}" sibTransId="{09388429-1A8E-4433-8F0C-AA17A78F64EF}"/>
    <dgm:cxn modelId="{C46139A7-AC9B-44E9-974F-3DC7A3A7C166}" type="presOf" srcId="{D17A1322-F92D-44FB-B939-185BBE609C05}" destId="{9EB72608-7B93-44F0-A901-FCF3524EC817}" srcOrd="0" destOrd="0" presId="urn:microsoft.com/office/officeart/2005/8/layout/bProcess3"/>
    <dgm:cxn modelId="{172A81AA-A4C8-42D9-87B0-8FDDE944D1A5}" type="presOf" srcId="{84AFA946-6EAC-429E-87EB-DADAF25CCB5D}" destId="{8F4947FF-B7D7-4466-BFB5-652C5EB9A30D}" srcOrd="0" destOrd="0" presId="urn:microsoft.com/office/officeart/2005/8/layout/bProcess3"/>
    <dgm:cxn modelId="{6F5476D2-F3E2-4DF7-8EBE-C1ACCFB80D4C}" srcId="{84AFA946-6EAC-429E-87EB-DADAF25CCB5D}" destId="{D17A1322-F92D-44FB-B939-185BBE609C05}" srcOrd="0" destOrd="0" parTransId="{C5CB69A8-0CC6-48F5-AF12-6F0FC77799B5}" sibTransId="{2AEC1CB7-9625-4CEF-BCE9-86E07130297D}"/>
    <dgm:cxn modelId="{45FE25D5-67F2-45B1-81DA-B937879A201F}" type="presOf" srcId="{F2BB8A04-87C1-4C4F-B459-84EE9BEA137E}" destId="{13A31D33-4CD3-4716-90F7-1CD92A0D784F}" srcOrd="1" destOrd="0" presId="urn:microsoft.com/office/officeart/2005/8/layout/bProcess3"/>
    <dgm:cxn modelId="{EDB249D6-6DC6-482C-9A0C-2EA8FB2187D6}" type="presOf" srcId="{F2BB8A04-87C1-4C4F-B459-84EE9BEA137E}" destId="{F9757175-606B-425D-B4E4-BD3F2979D54C}" srcOrd="0" destOrd="0" presId="urn:microsoft.com/office/officeart/2005/8/layout/bProcess3"/>
    <dgm:cxn modelId="{4A70BFDB-B491-4E11-BE31-1A492516B416}" type="presOf" srcId="{FC600302-3A4C-429D-8795-E0AE8D397F56}" destId="{11D05D49-6D59-44B0-AEC4-10E53B0DB2AD}" srcOrd="0" destOrd="0" presId="urn:microsoft.com/office/officeart/2005/8/layout/bProcess3"/>
    <dgm:cxn modelId="{E3EDDD32-19D1-4971-A39A-20DF9E10E90A}" type="presParOf" srcId="{8F4947FF-B7D7-4466-BFB5-652C5EB9A30D}" destId="{9EB72608-7B93-44F0-A901-FCF3524EC817}" srcOrd="0" destOrd="0" presId="urn:microsoft.com/office/officeart/2005/8/layout/bProcess3"/>
    <dgm:cxn modelId="{0A1413F8-5FBA-4A26-A18C-F10372CAE8B2}" type="presParOf" srcId="{8F4947FF-B7D7-4466-BFB5-652C5EB9A30D}" destId="{8B645DD8-2EC1-4259-9DE8-354064813700}" srcOrd="1" destOrd="0" presId="urn:microsoft.com/office/officeart/2005/8/layout/bProcess3"/>
    <dgm:cxn modelId="{900BF09E-410C-46FE-8A9A-6D206A6B9873}" type="presParOf" srcId="{8B645DD8-2EC1-4259-9DE8-354064813700}" destId="{06F24FA3-A618-4B31-ACE1-6C33B398A29A}" srcOrd="0" destOrd="0" presId="urn:microsoft.com/office/officeart/2005/8/layout/bProcess3"/>
    <dgm:cxn modelId="{05FD97FD-B5E1-4C54-853F-D42D3D00B647}" type="presParOf" srcId="{8F4947FF-B7D7-4466-BFB5-652C5EB9A30D}" destId="{FD46C883-7D76-460D-8EC0-09A149BE507B}" srcOrd="2" destOrd="0" presId="urn:microsoft.com/office/officeart/2005/8/layout/bProcess3"/>
    <dgm:cxn modelId="{D486CCAB-37C5-4B80-8541-90BEF42EE354}" type="presParOf" srcId="{8F4947FF-B7D7-4466-BFB5-652C5EB9A30D}" destId="{F9757175-606B-425D-B4E4-BD3F2979D54C}" srcOrd="3" destOrd="0" presId="urn:microsoft.com/office/officeart/2005/8/layout/bProcess3"/>
    <dgm:cxn modelId="{8DCAA277-E45A-4BEC-ACB2-D99A9D50ECFD}" type="presParOf" srcId="{F9757175-606B-425D-B4E4-BD3F2979D54C}" destId="{13A31D33-4CD3-4716-90F7-1CD92A0D784F}" srcOrd="0" destOrd="0" presId="urn:microsoft.com/office/officeart/2005/8/layout/bProcess3"/>
    <dgm:cxn modelId="{3678412F-35F2-4845-8A4B-AF0D55949F04}" type="presParOf" srcId="{8F4947FF-B7D7-4466-BFB5-652C5EB9A30D}" destId="{4091C729-7567-4EF8-B4D1-DE00FD3F38E2}" srcOrd="4" destOrd="0" presId="urn:microsoft.com/office/officeart/2005/8/layout/bProcess3"/>
    <dgm:cxn modelId="{8C890645-7861-4265-AF3E-4F36C87FEC50}" type="presParOf" srcId="{8F4947FF-B7D7-4466-BFB5-652C5EB9A30D}" destId="{33DEF70C-9E11-4205-8A14-16E650D834B4}" srcOrd="5" destOrd="0" presId="urn:microsoft.com/office/officeart/2005/8/layout/bProcess3"/>
    <dgm:cxn modelId="{71EC0BE6-CE37-4D34-AD38-AF136FC243AF}" type="presParOf" srcId="{33DEF70C-9E11-4205-8A14-16E650D834B4}" destId="{1A4424E6-510E-4F6C-B1D1-E48759DB6C5C}" srcOrd="0" destOrd="0" presId="urn:microsoft.com/office/officeart/2005/8/layout/bProcess3"/>
    <dgm:cxn modelId="{EFBFC24C-3F95-40D4-81E4-C46E3FCC1430}" type="presParOf" srcId="{8F4947FF-B7D7-4466-BFB5-652C5EB9A30D}" destId="{11D05D49-6D59-44B0-AEC4-10E53B0DB2AD}" srcOrd="6" destOrd="0" presId="urn:microsoft.com/office/officeart/2005/8/layout/bProcess3"/>
    <dgm:cxn modelId="{56796FB3-053E-4A0E-9F59-5D8A92F3CA5D}" type="presParOf" srcId="{8F4947FF-B7D7-4466-BFB5-652C5EB9A30D}" destId="{B7FCE04D-B7F2-4CBD-9707-2C96F5974A96}" srcOrd="7" destOrd="0" presId="urn:microsoft.com/office/officeart/2005/8/layout/bProcess3"/>
    <dgm:cxn modelId="{7B439F86-4710-43E9-9CFD-82943ADC5DD0}" type="presParOf" srcId="{B7FCE04D-B7F2-4CBD-9707-2C96F5974A96}" destId="{D8B95DE4-07C3-4E42-8FFD-D5404C8089FB}" srcOrd="0" destOrd="0" presId="urn:microsoft.com/office/officeart/2005/8/layout/bProcess3"/>
    <dgm:cxn modelId="{22C9525C-AA20-4470-814F-DD8D615249D3}" type="presParOf" srcId="{8F4947FF-B7D7-4466-BFB5-652C5EB9A30D}" destId="{CD58CBD0-CBFB-49E7-B70E-7DD0694D16ED}" srcOrd="8"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645DD8-2EC1-4259-9DE8-354064813700}">
      <dsp:nvSpPr>
        <dsp:cNvPr id="0" name=""/>
        <dsp:cNvSpPr/>
      </dsp:nvSpPr>
      <dsp:spPr>
        <a:xfrm>
          <a:off x="1803645" y="1794015"/>
          <a:ext cx="381881" cy="91440"/>
        </a:xfrm>
        <a:custGeom>
          <a:avLst/>
          <a:gdLst/>
          <a:ahLst/>
          <a:cxnLst/>
          <a:rect l="0" t="0" r="0" b="0"/>
          <a:pathLst>
            <a:path>
              <a:moveTo>
                <a:pt x="0" y="45720"/>
              </a:moveTo>
              <a:lnTo>
                <a:pt x="381881"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1984274" y="1837670"/>
        <a:ext cx="20624" cy="4128"/>
      </dsp:txXfrm>
    </dsp:sp>
    <dsp:sp modelId="{9EB72608-7B93-44F0-A901-FCF3524EC817}">
      <dsp:nvSpPr>
        <dsp:cNvPr id="0" name=""/>
        <dsp:cNvSpPr/>
      </dsp:nvSpPr>
      <dsp:spPr>
        <a:xfrm>
          <a:off x="12047" y="924203"/>
          <a:ext cx="1793398" cy="1831063"/>
        </a:xfrm>
        <a:prstGeom prst="rect">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b="1" kern="1200"/>
            <a:t>House of Commons</a:t>
          </a:r>
        </a:p>
        <a:p>
          <a:pPr marL="0" lvl="0" indent="0" algn="ctr" defTabSz="889000">
            <a:lnSpc>
              <a:spcPct val="90000"/>
            </a:lnSpc>
            <a:spcBef>
              <a:spcPct val="0"/>
            </a:spcBef>
            <a:spcAft>
              <a:spcPct val="35000"/>
            </a:spcAft>
            <a:buNone/>
          </a:pPr>
          <a:r>
            <a:rPr lang="en-GB" sz="1100" kern="1200"/>
            <a:t>First reading</a:t>
          </a:r>
        </a:p>
        <a:p>
          <a:pPr marL="0" lvl="0" indent="0" algn="ctr" defTabSz="889000">
            <a:lnSpc>
              <a:spcPct val="90000"/>
            </a:lnSpc>
            <a:spcBef>
              <a:spcPct val="0"/>
            </a:spcBef>
            <a:spcAft>
              <a:spcPct val="35000"/>
            </a:spcAft>
            <a:buNone/>
          </a:pPr>
          <a:r>
            <a:rPr lang="en-GB" sz="1100" kern="1200"/>
            <a:t>Second reading</a:t>
          </a:r>
        </a:p>
        <a:p>
          <a:pPr marL="0" lvl="0" indent="0" algn="ctr" defTabSz="889000">
            <a:lnSpc>
              <a:spcPct val="90000"/>
            </a:lnSpc>
            <a:spcBef>
              <a:spcPct val="0"/>
            </a:spcBef>
            <a:spcAft>
              <a:spcPct val="35000"/>
            </a:spcAft>
            <a:buNone/>
          </a:pPr>
          <a:r>
            <a:rPr lang="en-GB" sz="1100" kern="1200"/>
            <a:t>Committee stage</a:t>
          </a:r>
        </a:p>
        <a:p>
          <a:pPr marL="0" lvl="0" indent="0" algn="ctr" defTabSz="889000">
            <a:lnSpc>
              <a:spcPct val="90000"/>
            </a:lnSpc>
            <a:spcBef>
              <a:spcPct val="0"/>
            </a:spcBef>
            <a:spcAft>
              <a:spcPct val="35000"/>
            </a:spcAft>
            <a:buNone/>
          </a:pPr>
          <a:r>
            <a:rPr lang="en-GB" sz="1100" kern="1200"/>
            <a:t>Report stage</a:t>
          </a:r>
        </a:p>
        <a:p>
          <a:pPr marL="0" lvl="0" indent="0" algn="ctr" defTabSz="889000">
            <a:lnSpc>
              <a:spcPct val="90000"/>
            </a:lnSpc>
            <a:spcBef>
              <a:spcPct val="0"/>
            </a:spcBef>
            <a:spcAft>
              <a:spcPct val="35000"/>
            </a:spcAft>
            <a:buNone/>
          </a:pPr>
          <a:r>
            <a:rPr lang="en-GB" sz="1100" kern="1200"/>
            <a:t>Third reading</a:t>
          </a:r>
        </a:p>
      </dsp:txBody>
      <dsp:txXfrm>
        <a:off x="12047" y="924203"/>
        <a:ext cx="1793398" cy="1831063"/>
      </dsp:txXfrm>
    </dsp:sp>
    <dsp:sp modelId="{F9757175-606B-425D-B4E4-BD3F2979D54C}">
      <dsp:nvSpPr>
        <dsp:cNvPr id="0" name=""/>
        <dsp:cNvSpPr/>
      </dsp:nvSpPr>
      <dsp:spPr>
        <a:xfrm>
          <a:off x="4009525" y="1794015"/>
          <a:ext cx="381881" cy="91440"/>
        </a:xfrm>
        <a:custGeom>
          <a:avLst/>
          <a:gdLst/>
          <a:ahLst/>
          <a:cxnLst/>
          <a:rect l="0" t="0" r="0" b="0"/>
          <a:pathLst>
            <a:path>
              <a:moveTo>
                <a:pt x="0" y="45720"/>
              </a:moveTo>
              <a:lnTo>
                <a:pt x="381881"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190154" y="1837670"/>
        <a:ext cx="20624" cy="4128"/>
      </dsp:txXfrm>
    </dsp:sp>
    <dsp:sp modelId="{FD46C883-7D76-460D-8EC0-09A149BE507B}">
      <dsp:nvSpPr>
        <dsp:cNvPr id="0" name=""/>
        <dsp:cNvSpPr/>
      </dsp:nvSpPr>
      <dsp:spPr>
        <a:xfrm>
          <a:off x="2217927" y="924203"/>
          <a:ext cx="1793398" cy="1831063"/>
        </a:xfrm>
        <a:prstGeom prst="rect">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b="1" kern="1200"/>
            <a:t>House of Lords</a:t>
          </a:r>
        </a:p>
        <a:p>
          <a:pPr marL="0" lvl="0" indent="0" algn="ctr" defTabSz="889000">
            <a:lnSpc>
              <a:spcPct val="90000"/>
            </a:lnSpc>
            <a:spcBef>
              <a:spcPct val="0"/>
            </a:spcBef>
            <a:spcAft>
              <a:spcPct val="35000"/>
            </a:spcAft>
            <a:buNone/>
          </a:pPr>
          <a:r>
            <a:rPr lang="en-GB" sz="1100" kern="1200"/>
            <a:t>First reading</a:t>
          </a:r>
        </a:p>
        <a:p>
          <a:pPr marL="0" lvl="0" indent="0" algn="ctr" defTabSz="889000">
            <a:lnSpc>
              <a:spcPct val="90000"/>
            </a:lnSpc>
            <a:spcBef>
              <a:spcPct val="0"/>
            </a:spcBef>
            <a:spcAft>
              <a:spcPct val="35000"/>
            </a:spcAft>
            <a:buNone/>
          </a:pPr>
          <a:r>
            <a:rPr lang="en-GB" sz="1100" kern="1200"/>
            <a:t>Second reading</a:t>
          </a:r>
        </a:p>
        <a:p>
          <a:pPr marL="0" lvl="0" indent="0" algn="ctr" defTabSz="889000">
            <a:lnSpc>
              <a:spcPct val="90000"/>
            </a:lnSpc>
            <a:spcBef>
              <a:spcPct val="0"/>
            </a:spcBef>
            <a:spcAft>
              <a:spcPct val="35000"/>
            </a:spcAft>
            <a:buNone/>
          </a:pPr>
          <a:r>
            <a:rPr lang="en-GB" sz="1100" kern="1200"/>
            <a:t>Committee stage</a:t>
          </a:r>
        </a:p>
        <a:p>
          <a:pPr marL="0" lvl="0" indent="0" algn="ctr" defTabSz="889000">
            <a:lnSpc>
              <a:spcPct val="90000"/>
            </a:lnSpc>
            <a:spcBef>
              <a:spcPct val="0"/>
            </a:spcBef>
            <a:spcAft>
              <a:spcPct val="35000"/>
            </a:spcAft>
            <a:buNone/>
          </a:pPr>
          <a:r>
            <a:rPr lang="en-GB" sz="1100" kern="1200"/>
            <a:t>Report stage</a:t>
          </a:r>
        </a:p>
        <a:p>
          <a:pPr marL="0" lvl="0" indent="0" algn="ctr" defTabSz="889000">
            <a:lnSpc>
              <a:spcPct val="90000"/>
            </a:lnSpc>
            <a:spcBef>
              <a:spcPct val="0"/>
            </a:spcBef>
            <a:spcAft>
              <a:spcPct val="35000"/>
            </a:spcAft>
            <a:buNone/>
          </a:pPr>
          <a:r>
            <a:rPr lang="en-GB" sz="1100" kern="1200"/>
            <a:t>Third reading</a:t>
          </a:r>
        </a:p>
      </dsp:txBody>
      <dsp:txXfrm>
        <a:off x="2217927" y="924203"/>
        <a:ext cx="1793398" cy="1831063"/>
      </dsp:txXfrm>
    </dsp:sp>
    <dsp:sp modelId="{33DEF70C-9E11-4205-8A14-16E650D834B4}">
      <dsp:nvSpPr>
        <dsp:cNvPr id="0" name=""/>
        <dsp:cNvSpPr/>
      </dsp:nvSpPr>
      <dsp:spPr>
        <a:xfrm>
          <a:off x="6215405" y="1794015"/>
          <a:ext cx="381881" cy="91440"/>
        </a:xfrm>
        <a:custGeom>
          <a:avLst/>
          <a:gdLst/>
          <a:ahLst/>
          <a:cxnLst/>
          <a:rect l="0" t="0" r="0" b="0"/>
          <a:pathLst>
            <a:path>
              <a:moveTo>
                <a:pt x="0" y="45720"/>
              </a:moveTo>
              <a:lnTo>
                <a:pt x="381881"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6396033" y="1837670"/>
        <a:ext cx="20624" cy="4128"/>
      </dsp:txXfrm>
    </dsp:sp>
    <dsp:sp modelId="{4091C729-7567-4EF8-B4D1-DE00FD3F38E2}">
      <dsp:nvSpPr>
        <dsp:cNvPr id="0" name=""/>
        <dsp:cNvSpPr/>
      </dsp:nvSpPr>
      <dsp:spPr>
        <a:xfrm>
          <a:off x="4423806" y="933080"/>
          <a:ext cx="1793398" cy="1813308"/>
        </a:xfrm>
        <a:prstGeom prst="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b="1" kern="1200"/>
            <a:t>Consideration of amendments</a:t>
          </a:r>
        </a:p>
        <a:p>
          <a:pPr marL="0" lvl="0" indent="0" algn="ctr" defTabSz="889000">
            <a:lnSpc>
              <a:spcPct val="90000"/>
            </a:lnSpc>
            <a:spcBef>
              <a:spcPct val="0"/>
            </a:spcBef>
            <a:spcAft>
              <a:spcPct val="35000"/>
            </a:spcAft>
            <a:buNone/>
          </a:pPr>
          <a:r>
            <a:rPr lang="en-GB" sz="1100" kern="1200"/>
            <a:t>‘Ping-pong’</a:t>
          </a:r>
        </a:p>
        <a:p>
          <a:pPr marL="0" lvl="0" indent="0" algn="ctr" defTabSz="889000">
            <a:lnSpc>
              <a:spcPct val="90000"/>
            </a:lnSpc>
            <a:spcBef>
              <a:spcPct val="0"/>
            </a:spcBef>
            <a:spcAft>
              <a:spcPct val="35000"/>
            </a:spcAft>
            <a:buNone/>
          </a:pPr>
          <a:r>
            <a:rPr lang="en-GB" sz="1100" kern="1200"/>
            <a:t>Commons consideration of Lords amendments (max 3)</a:t>
          </a:r>
        </a:p>
      </dsp:txBody>
      <dsp:txXfrm>
        <a:off x="4423806" y="933080"/>
        <a:ext cx="1793398" cy="1813308"/>
      </dsp:txXfrm>
    </dsp:sp>
    <dsp:sp modelId="{B7FCE04D-B7F2-4CBD-9707-2C96F5974A96}">
      <dsp:nvSpPr>
        <dsp:cNvPr id="0" name=""/>
        <dsp:cNvSpPr/>
      </dsp:nvSpPr>
      <dsp:spPr>
        <a:xfrm>
          <a:off x="8421284" y="1794015"/>
          <a:ext cx="381881" cy="91440"/>
        </a:xfrm>
        <a:custGeom>
          <a:avLst/>
          <a:gdLst/>
          <a:ahLst/>
          <a:cxnLst/>
          <a:rect l="0" t="0" r="0" b="0"/>
          <a:pathLst>
            <a:path>
              <a:moveTo>
                <a:pt x="0" y="45720"/>
              </a:moveTo>
              <a:lnTo>
                <a:pt x="381881"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8601913" y="1837670"/>
        <a:ext cx="20624" cy="4128"/>
      </dsp:txXfrm>
    </dsp:sp>
    <dsp:sp modelId="{11D05D49-6D59-44B0-AEC4-10E53B0DB2AD}">
      <dsp:nvSpPr>
        <dsp:cNvPr id="0" name=""/>
        <dsp:cNvSpPr/>
      </dsp:nvSpPr>
      <dsp:spPr>
        <a:xfrm>
          <a:off x="6629686" y="933080"/>
          <a:ext cx="1793398" cy="1813308"/>
        </a:xfrm>
        <a:prstGeom prst="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b="1" kern="1200"/>
            <a:t>Remaining issues</a:t>
          </a:r>
        </a:p>
        <a:p>
          <a:pPr marL="0" lvl="0" indent="0" algn="ctr" defTabSz="889000">
            <a:lnSpc>
              <a:spcPct val="90000"/>
            </a:lnSpc>
            <a:spcBef>
              <a:spcPct val="0"/>
            </a:spcBef>
            <a:spcAft>
              <a:spcPct val="35000"/>
            </a:spcAft>
            <a:buNone/>
          </a:pPr>
          <a:r>
            <a:rPr lang="en-GB" sz="1100" kern="1200"/>
            <a:t>1. </a:t>
          </a:r>
          <a:r>
            <a:rPr lang="en-GB" sz="1100" kern="1200" err="1"/>
            <a:t>SofS</a:t>
          </a:r>
          <a:r>
            <a:rPr lang="en-GB" sz="1100" kern="1200"/>
            <a:t> reconfigurations power</a:t>
          </a:r>
        </a:p>
        <a:p>
          <a:pPr marL="0" lvl="0" indent="0" algn="ctr" defTabSz="889000">
            <a:lnSpc>
              <a:spcPct val="90000"/>
            </a:lnSpc>
            <a:spcBef>
              <a:spcPct val="0"/>
            </a:spcBef>
            <a:spcAft>
              <a:spcPct val="35000"/>
            </a:spcAft>
            <a:buNone/>
          </a:pPr>
          <a:r>
            <a:rPr lang="en-GB" sz="1100" kern="1200"/>
            <a:t>2. Workforce</a:t>
          </a:r>
        </a:p>
        <a:p>
          <a:pPr marL="0" lvl="0" indent="0" algn="ctr" defTabSz="889000">
            <a:lnSpc>
              <a:spcPct val="90000"/>
            </a:lnSpc>
            <a:spcBef>
              <a:spcPct val="0"/>
            </a:spcBef>
            <a:spcAft>
              <a:spcPct val="35000"/>
            </a:spcAft>
            <a:buNone/>
          </a:pPr>
          <a:r>
            <a:rPr lang="en-GB" sz="1100" kern="1200"/>
            <a:t>3. Social Care cost cap</a:t>
          </a:r>
        </a:p>
        <a:p>
          <a:pPr marL="0" lvl="0" indent="0" algn="ctr" defTabSz="889000">
            <a:lnSpc>
              <a:spcPct val="90000"/>
            </a:lnSpc>
            <a:spcBef>
              <a:spcPct val="0"/>
            </a:spcBef>
            <a:spcAft>
              <a:spcPct val="35000"/>
            </a:spcAft>
            <a:buNone/>
          </a:pPr>
          <a:r>
            <a:rPr lang="en-GB" sz="1100" kern="1200"/>
            <a:t>4. NHS supply chains</a:t>
          </a:r>
        </a:p>
      </dsp:txBody>
      <dsp:txXfrm>
        <a:off x="6629686" y="933080"/>
        <a:ext cx="1793398" cy="1813308"/>
      </dsp:txXfrm>
    </dsp:sp>
    <dsp:sp modelId="{CD58CBD0-CBFB-49E7-B70E-7DD0694D16ED}">
      <dsp:nvSpPr>
        <dsp:cNvPr id="0" name=""/>
        <dsp:cNvSpPr/>
      </dsp:nvSpPr>
      <dsp:spPr>
        <a:xfrm>
          <a:off x="8835566" y="941958"/>
          <a:ext cx="1793398" cy="1795553"/>
        </a:xfrm>
        <a:prstGeom prst="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b="1" kern="1200"/>
            <a:t>Royal Assent</a:t>
          </a:r>
        </a:p>
        <a:p>
          <a:pPr marL="0" lvl="0" indent="0" algn="ctr" defTabSz="889000">
            <a:lnSpc>
              <a:spcPct val="90000"/>
            </a:lnSpc>
            <a:spcBef>
              <a:spcPct val="0"/>
            </a:spcBef>
            <a:spcAft>
              <a:spcPct val="35000"/>
            </a:spcAft>
            <a:buNone/>
          </a:pPr>
          <a:r>
            <a:rPr lang="en-GB" sz="1100" kern="1200"/>
            <a:t>Date TBC</a:t>
          </a:r>
        </a:p>
        <a:p>
          <a:pPr marL="0" lvl="0" indent="0" algn="ctr" defTabSz="889000">
            <a:lnSpc>
              <a:spcPct val="90000"/>
            </a:lnSpc>
            <a:spcBef>
              <a:spcPct val="0"/>
            </a:spcBef>
            <a:spcAft>
              <a:spcPct val="35000"/>
            </a:spcAft>
            <a:buNone/>
          </a:pPr>
          <a:r>
            <a:rPr lang="en-GB" sz="1100" kern="1200"/>
            <a:t>[Planning Guidance set target for ICB implementation of 1 July]</a:t>
          </a:r>
        </a:p>
      </dsp:txBody>
      <dsp:txXfrm>
        <a:off x="8835566" y="941958"/>
        <a:ext cx="1793398" cy="1795553"/>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90A331-7ADD-4391-8CA5-606C9BFD26F5}" type="datetimeFigureOut">
              <a:rPr lang="en-GB" smtClean="0"/>
              <a:t>20/04/2022</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AE16CE-1862-465F-9912-D0001C1A0F9A}" type="slidenum">
              <a:rPr lang="en-GB" smtClean="0"/>
              <a:t>‹#›</a:t>
            </a:fld>
            <a:endParaRPr lang="en-GB"/>
          </a:p>
        </p:txBody>
      </p:sp>
    </p:spTree>
    <p:extLst>
      <p:ext uri="{BB962C8B-B14F-4D97-AF65-F5344CB8AC3E}">
        <p14:creationId xmlns:p14="http://schemas.microsoft.com/office/powerpoint/2010/main" val="85506748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2AE991-F138-4FD8-982E-957F3CA6A0F6}" type="datetimeFigureOut">
              <a:rPr lang="en-GB" smtClean="0"/>
              <a:t>20/04/2022</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90AB7D-FC04-41BF-88F7-E47891A06283}" type="slidenum">
              <a:rPr lang="en-GB" smtClean="0"/>
              <a:t>‹#›</a:t>
            </a:fld>
            <a:endParaRPr lang="en-GB"/>
          </a:p>
        </p:txBody>
      </p:sp>
    </p:spTree>
    <p:extLst>
      <p:ext uri="{BB962C8B-B14F-4D97-AF65-F5344CB8AC3E}">
        <p14:creationId xmlns:p14="http://schemas.microsoft.com/office/powerpoint/2010/main" val="118901105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POD</a:t>
            </a:r>
          </a:p>
          <a:p>
            <a:r>
              <a:rPr lang="en-GB"/>
              <a:t>Recruitment</a:t>
            </a:r>
          </a:p>
          <a:p>
            <a:r>
              <a:rPr lang="en-GB"/>
              <a:t>Individual clinical decisions </a:t>
            </a:r>
          </a:p>
          <a:p>
            <a:r>
              <a:rPr lang="en-GB"/>
              <a:t>Treatments unless NICE decision or guidance (latter part is broad)</a:t>
            </a:r>
          </a:p>
          <a:p>
            <a:r>
              <a:rPr lang="en-GB"/>
              <a:t>Ministerial commitments in Lords – do not expect to be used for allocations or procurement</a:t>
            </a:r>
          </a:p>
          <a:p>
            <a:r>
              <a:rPr lang="en-GB"/>
              <a:t>Has to be written and published</a:t>
            </a:r>
          </a:p>
          <a:p>
            <a:endParaRPr lang="en-GB"/>
          </a:p>
          <a:p>
            <a:r>
              <a:rPr lang="en-GB" b="1" err="1"/>
              <a:t>Reconfigs</a:t>
            </a:r>
            <a:endParaRPr lang="en-GB" b="1"/>
          </a:p>
          <a:p>
            <a:r>
              <a:rPr lang="en-GB"/>
              <a:t>KF etc have cautioned over delay and politicisation over clinical decision making. Still in play</a:t>
            </a:r>
          </a:p>
        </p:txBody>
      </p:sp>
    </p:spTree>
    <p:extLst>
      <p:ext uri="{BB962C8B-B14F-4D97-AF65-F5344CB8AC3E}">
        <p14:creationId xmlns:p14="http://schemas.microsoft.com/office/powerpoint/2010/main" val="333519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4984465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08E90-F652-4B40-BD0B-1F8BC7EBCD06}"/>
              </a:ext>
            </a:extLst>
          </p:cNvPr>
          <p:cNvSpPr>
            <a:spLocks noGrp="1"/>
          </p:cNvSpPr>
          <p:nvPr>
            <p:ph type="ctrTitle"/>
          </p:nvPr>
        </p:nvSpPr>
        <p:spPr>
          <a:xfrm>
            <a:off x="854765" y="4209426"/>
            <a:ext cx="9144000" cy="601111"/>
          </a:xfrm>
        </p:spPr>
        <p:txBody>
          <a:bodyPr anchor="b">
            <a:normAutofit/>
          </a:bodyPr>
          <a:lstStyle>
            <a:lvl1pPr algn="l">
              <a:defRPr sz="360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61F7CE30-6632-4A18-9007-59691A06EF81}"/>
              </a:ext>
            </a:extLst>
          </p:cNvPr>
          <p:cNvSpPr>
            <a:spLocks noGrp="1"/>
          </p:cNvSpPr>
          <p:nvPr>
            <p:ph type="subTitle" idx="1"/>
          </p:nvPr>
        </p:nvSpPr>
        <p:spPr>
          <a:xfrm>
            <a:off x="854765" y="4843667"/>
            <a:ext cx="9144000" cy="466379"/>
          </a:xfrm>
        </p:spPr>
        <p:txBody>
          <a:bodyPr>
            <a:normAutofit/>
          </a:bodyPr>
          <a:lstStyle>
            <a:lvl1pPr marL="0" indent="0" algn="l">
              <a:buNone/>
              <a:defRPr sz="1800">
                <a:solidFill>
                  <a:srgbClr val="005EB8"/>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7" name="Picture 6" descr="A picture containing clipart&#10;&#10;Description generated with very high confidence">
            <a:extLst>
              <a:ext uri="{FF2B5EF4-FFF2-40B4-BE49-F238E27FC236}">
                <a16:creationId xmlns:a16="http://schemas.microsoft.com/office/drawing/2014/main" id="{18E0D45E-0B97-4E29-8499-AB2B710EB4A3}"/>
              </a:ext>
            </a:extLst>
          </p:cNvPr>
          <p:cNvPicPr>
            <a:picLocks noChangeAspect="1"/>
          </p:cNvPicPr>
          <p:nvPr userDrawn="1"/>
        </p:nvPicPr>
        <p:blipFill>
          <a:blip r:embed="rId2"/>
          <a:stretch>
            <a:fillRect/>
          </a:stretch>
        </p:blipFill>
        <p:spPr>
          <a:xfrm>
            <a:off x="10535749" y="365910"/>
            <a:ext cx="1308943" cy="528611"/>
          </a:xfrm>
          <a:prstGeom prst="rect">
            <a:avLst/>
          </a:prstGeom>
        </p:spPr>
      </p:pic>
      <p:sp>
        <p:nvSpPr>
          <p:cNvPr id="8" name="Text Box 4">
            <a:extLst>
              <a:ext uri="{FF2B5EF4-FFF2-40B4-BE49-F238E27FC236}">
                <a16:creationId xmlns:a16="http://schemas.microsoft.com/office/drawing/2014/main" id="{A426801C-6EF1-44D5-BB49-CF9B1BD26219}"/>
              </a:ext>
            </a:extLst>
          </p:cNvPr>
          <p:cNvSpPr txBox="1"/>
          <p:nvPr userDrawn="1"/>
        </p:nvSpPr>
        <p:spPr>
          <a:xfrm>
            <a:off x="4099560" y="5714168"/>
            <a:ext cx="3992880" cy="406400"/>
          </a:xfrm>
          <a:prstGeom prst="rect">
            <a:avLst/>
          </a:prstGeom>
          <a:solidFill>
            <a:schemeClr val="lt1"/>
          </a:solid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en-GB" sz="180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9" name="Content Placeholder 16">
            <a:extLst>
              <a:ext uri="{FF2B5EF4-FFF2-40B4-BE49-F238E27FC236}">
                <a16:creationId xmlns:a16="http://schemas.microsoft.com/office/drawing/2014/main" id="{2E504B7B-6AD1-45D7-8AE3-FA3C863D3A2A}"/>
              </a:ext>
            </a:extLst>
          </p:cNvPr>
          <p:cNvPicPr>
            <a:picLocks noChangeAspect="1"/>
          </p:cNvPicPr>
          <p:nvPr userDrawn="1"/>
        </p:nvPicPr>
        <p:blipFill>
          <a:blip r:embed="rId3"/>
          <a:stretch>
            <a:fillRect/>
          </a:stretch>
        </p:blipFill>
        <p:spPr>
          <a:xfrm>
            <a:off x="0" y="6213677"/>
            <a:ext cx="12211879" cy="413293"/>
          </a:xfrm>
          <a:prstGeom prst="rect">
            <a:avLst/>
          </a:prstGeom>
        </p:spPr>
      </p:pic>
    </p:spTree>
    <p:extLst>
      <p:ext uri="{BB962C8B-B14F-4D97-AF65-F5344CB8AC3E}">
        <p14:creationId xmlns:p14="http://schemas.microsoft.com/office/powerpoint/2010/main" val="3506723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a:t>
            </a:r>
            <a:endParaRPr lang="en-US" sz="120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781877" y="1037979"/>
            <a:ext cx="10641498"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781878" y="1833143"/>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4" name="Picture 13" descr="A picture containing clipart&#10;&#10;Description generated with very high confidence">
            <a:extLst>
              <a:ext uri="{FF2B5EF4-FFF2-40B4-BE49-F238E27FC236}">
                <a16:creationId xmlns:a16="http://schemas.microsoft.com/office/drawing/2014/main" id="{284323AA-9573-44A2-B321-13F3CEFFCC69}"/>
              </a:ext>
            </a:extLst>
          </p:cNvPr>
          <p:cNvPicPr>
            <a:picLocks noChangeAspect="1"/>
          </p:cNvPicPr>
          <p:nvPr userDrawn="1"/>
        </p:nvPicPr>
        <p:blipFill>
          <a:blip r:embed="rId2"/>
          <a:stretch>
            <a:fillRect/>
          </a:stretch>
        </p:blipFill>
        <p:spPr>
          <a:xfrm>
            <a:off x="10535749" y="365910"/>
            <a:ext cx="1308943" cy="528611"/>
          </a:xfrm>
          <a:prstGeom prst="rect">
            <a:avLst/>
          </a:prstGeom>
        </p:spPr>
      </p:pic>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a:t>Presentation title</a:t>
            </a:r>
          </a:p>
        </p:txBody>
      </p:sp>
    </p:spTree>
    <p:extLst>
      <p:ext uri="{BB962C8B-B14F-4D97-AF65-F5344CB8AC3E}">
        <p14:creationId xmlns:p14="http://schemas.microsoft.com/office/powerpoint/2010/main" val="37013144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C963A1-AC6C-45E8-9A5E-5724DC43F4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E06ACFE-E4D6-411B-9ADC-FFC9D7DBBD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DBF1BF-AB6C-4EA7-A16A-0C6C9EFA13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CD3CFA-4DDC-43FC-968A-540737FDA836}" type="datetimeFigureOut">
              <a:rPr lang="en-GB" smtClean="0"/>
              <a:t>20/04/2022</a:t>
            </a:fld>
            <a:endParaRPr lang="en-GB"/>
          </a:p>
        </p:txBody>
      </p:sp>
      <p:sp>
        <p:nvSpPr>
          <p:cNvPr id="5" name="Footer Placeholder 4">
            <a:extLst>
              <a:ext uri="{FF2B5EF4-FFF2-40B4-BE49-F238E27FC236}">
                <a16:creationId xmlns:a16="http://schemas.microsoft.com/office/drawing/2014/main" id="{6F1E0E1F-777F-42FA-A4A2-320208497D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91CC28B-BDF3-45C3-92FF-6562C624CA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0FC886-343C-4B72-AFE6-F0497CBE7873}" type="slidenum">
              <a:rPr lang="en-GB" smtClean="0"/>
              <a:t>‹#›</a:t>
            </a:fld>
            <a:endParaRPr lang="en-GB"/>
          </a:p>
        </p:txBody>
      </p:sp>
    </p:spTree>
    <p:extLst>
      <p:ext uri="{BB962C8B-B14F-4D97-AF65-F5344CB8AC3E}">
        <p14:creationId xmlns:p14="http://schemas.microsoft.com/office/powerpoint/2010/main" val="2834789573"/>
      </p:ext>
    </p:extLst>
  </p:cSld>
  <p:clrMap bg1="lt1" tx1="dk1" bg2="lt2" tx2="dk2" accent1="accent1" accent2="accent2" accent3="accent3" accent4="accent4" accent5="accent5" accent6="accent6" hlink="hlink" folHlink="folHlink"/>
  <p:sldLayoutIdLst>
    <p:sldLayoutId id="2147483667" r:id="rId1"/>
    <p:sldLayoutId id="21474836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ww.england.nhs.uk/integratedcare/ics-independent-chairs/" TargetMode="External"/><Relationship Id="rId3" Type="http://schemas.openxmlformats.org/officeDocument/2006/relationships/hyperlink" Target="http://www.england.nhs.uk/integratedcare/integrated-care-systems/" TargetMode="External"/><Relationship Id="rId7" Type="http://schemas.openxmlformats.org/officeDocument/2006/relationships/hyperlink" Target="https://www.youtube.com/playlist?list=PLvj6AG7dKF2X2kE5x--cwAKIM_bLBrUpo" TargetMode="External"/><Relationship Id="rId2" Type="http://schemas.openxmlformats.org/officeDocument/2006/relationships/hyperlink" Target="http://www.england.nhs.uk/publication/breaking-down-barriers-to-better-health-and-care" TargetMode="External"/><Relationship Id="rId1" Type="http://schemas.openxmlformats.org/officeDocument/2006/relationships/slideLayout" Target="../slideLayouts/slideLayout2.xml"/><Relationship Id="rId6" Type="http://schemas.openxmlformats.org/officeDocument/2006/relationships/hyperlink" Target="https://www.england.nhs.uk/integratedcare/case-studies/" TargetMode="External"/><Relationship Id="rId11" Type="http://schemas.openxmlformats.org/officeDocument/2006/relationships/hyperlink" Target="mailto:england.systempartnerships@nhs.net" TargetMode="External"/><Relationship Id="rId5" Type="http://schemas.openxmlformats.org/officeDocument/2006/relationships/hyperlink" Target="https://www.scie.org.uk/integrated-care/delivering/nhs-england-webinars/" TargetMode="External"/><Relationship Id="rId10" Type="http://schemas.openxmlformats.org/officeDocument/2006/relationships/hyperlink" Target="https://future.nhs.uk/integratedcare/grouphome" TargetMode="External"/><Relationship Id="rId4" Type="http://schemas.openxmlformats.org/officeDocument/2006/relationships/hyperlink" Target="https://future.nhs.uk/ICSGuidance/grouphome" TargetMode="External"/><Relationship Id="rId9" Type="http://schemas.openxmlformats.org/officeDocument/2006/relationships/hyperlink" Target="https://www.england.nhs.uk/integratedcare/integrated-care-in-your-are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3539" y="3465044"/>
            <a:ext cx="7886700" cy="689541"/>
          </a:xfrm>
        </p:spPr>
        <p:txBody>
          <a:bodyPr>
            <a:normAutofit fontScale="90000"/>
          </a:bodyPr>
          <a:lstStyle/>
          <a:p>
            <a:r>
              <a:rPr lang="en-GB"/>
              <a:t>Implications of the Health and Care Bill</a:t>
            </a:r>
          </a:p>
        </p:txBody>
      </p:sp>
      <p:sp>
        <p:nvSpPr>
          <p:cNvPr id="3" name="Subtitle 2"/>
          <p:cNvSpPr>
            <a:spLocks noGrp="1"/>
          </p:cNvSpPr>
          <p:nvPr>
            <p:ph type="subTitle" idx="1"/>
          </p:nvPr>
        </p:nvSpPr>
        <p:spPr>
          <a:xfrm>
            <a:off x="1973539" y="4469130"/>
            <a:ext cx="6858000" cy="473244"/>
          </a:xfrm>
        </p:spPr>
        <p:txBody>
          <a:bodyPr/>
          <a:lstStyle/>
          <a:p>
            <a:r>
              <a:rPr lang="en-GB"/>
              <a:t>Wednesday 20 April 2022</a:t>
            </a:r>
          </a:p>
        </p:txBody>
      </p:sp>
    </p:spTree>
    <p:extLst>
      <p:ext uri="{BB962C8B-B14F-4D97-AF65-F5344CB8AC3E}">
        <p14:creationId xmlns:p14="http://schemas.microsoft.com/office/powerpoint/2010/main" val="3144119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C3AB8-8DB6-45B3-978D-11E2B1B5E336}"/>
              </a:ext>
            </a:extLst>
          </p:cNvPr>
          <p:cNvSpPr>
            <a:spLocks noGrp="1"/>
          </p:cNvSpPr>
          <p:nvPr>
            <p:ph type="title"/>
          </p:nvPr>
        </p:nvSpPr>
        <p:spPr/>
        <p:txBody>
          <a:bodyPr/>
          <a:lstStyle/>
          <a:p>
            <a:r>
              <a:rPr lang="en-GB"/>
              <a:t>Next steps/horizon scanning</a:t>
            </a:r>
          </a:p>
        </p:txBody>
      </p:sp>
      <p:sp>
        <p:nvSpPr>
          <p:cNvPr id="3" name="Content Placeholder 2">
            <a:extLst>
              <a:ext uri="{FF2B5EF4-FFF2-40B4-BE49-F238E27FC236}">
                <a16:creationId xmlns:a16="http://schemas.microsoft.com/office/drawing/2014/main" id="{647EF98F-E188-4323-B1BF-0439E76292CE}"/>
              </a:ext>
            </a:extLst>
          </p:cNvPr>
          <p:cNvSpPr>
            <a:spLocks noGrp="1"/>
          </p:cNvSpPr>
          <p:nvPr>
            <p:ph sz="quarter" idx="10"/>
          </p:nvPr>
        </p:nvSpPr>
        <p:spPr>
          <a:xfrm>
            <a:off x="781878" y="1984062"/>
            <a:ext cx="10641498" cy="4378471"/>
          </a:xfrm>
        </p:spPr>
        <p:txBody>
          <a:bodyPr>
            <a:normAutofit/>
          </a:bodyPr>
          <a:lstStyle/>
          <a:p>
            <a:r>
              <a:rPr lang="en-GB" sz="1600"/>
              <a:t>Target date for ICB implementation of </a:t>
            </a:r>
            <a:r>
              <a:rPr lang="en-GB" sz="1600" b="1">
                <a:solidFill>
                  <a:srgbClr val="005EB8"/>
                </a:solidFill>
              </a:rPr>
              <a:t>1 July 2022 </a:t>
            </a:r>
            <a:r>
              <a:rPr lang="en-GB" sz="1600"/>
              <a:t>– Bill sets obligations around forward planning, capital, new functions and duties</a:t>
            </a:r>
          </a:p>
          <a:p>
            <a:r>
              <a:rPr lang="en-GB" sz="1600"/>
              <a:t>The</a:t>
            </a:r>
            <a:r>
              <a:rPr lang="en-GB" sz="1600">
                <a:solidFill>
                  <a:srgbClr val="005EB8"/>
                </a:solidFill>
              </a:rPr>
              <a:t> </a:t>
            </a:r>
            <a:r>
              <a:rPr lang="en-GB" sz="1600" b="1">
                <a:solidFill>
                  <a:srgbClr val="005EB8"/>
                </a:solidFill>
              </a:rPr>
              <a:t>system will continue to take shape </a:t>
            </a:r>
            <a:r>
              <a:rPr lang="en-GB" sz="1600"/>
              <a:t>after the Bill has finished its Parliamentary passage</a:t>
            </a:r>
            <a:r>
              <a:rPr lang="en-GB" sz="1600" b="1">
                <a:solidFill>
                  <a:srgbClr val="005EB8"/>
                </a:solidFill>
              </a:rPr>
              <a:t>:</a:t>
            </a:r>
            <a:r>
              <a:rPr lang="en-GB" sz="1600"/>
              <a:t> </a:t>
            </a:r>
            <a:br>
              <a:rPr lang="en-GB" sz="1600"/>
            </a:br>
            <a:endParaRPr lang="en-GB" sz="1600"/>
          </a:p>
          <a:p>
            <a:pPr>
              <a:buFont typeface="Wingdings" panose="05000000000000000000" pitchFamily="2" charset="2"/>
              <a:buChar char="Ø"/>
            </a:pPr>
            <a:r>
              <a:rPr lang="en-GB" sz="1600"/>
              <a:t>Government’s Integration White Paper (role of ‘place’)</a:t>
            </a:r>
          </a:p>
          <a:p>
            <a:pPr>
              <a:buFont typeface="Wingdings" panose="05000000000000000000" pitchFamily="2" charset="2"/>
              <a:buChar char="Ø"/>
            </a:pPr>
            <a:r>
              <a:rPr lang="en-GB" sz="1600"/>
              <a:t>ICP guidance</a:t>
            </a:r>
          </a:p>
          <a:p>
            <a:pPr>
              <a:buFont typeface="Wingdings" panose="05000000000000000000" pitchFamily="2" charset="2"/>
              <a:buChar char="Ø"/>
            </a:pPr>
            <a:r>
              <a:rPr lang="en-GB" sz="1600"/>
              <a:t>Further </a:t>
            </a:r>
            <a:r>
              <a:rPr lang="en-GB" sz="1600" err="1"/>
              <a:t>SofS</a:t>
            </a:r>
            <a:r>
              <a:rPr lang="en-GB" sz="1600"/>
              <a:t> reform agenda</a:t>
            </a:r>
          </a:p>
          <a:p>
            <a:pPr>
              <a:buFont typeface="Wingdings" panose="05000000000000000000" pitchFamily="2" charset="2"/>
              <a:buChar char="Ø"/>
            </a:pPr>
            <a:r>
              <a:rPr lang="en-GB" sz="1600"/>
              <a:t>ALB mergers</a:t>
            </a:r>
            <a:br>
              <a:rPr lang="en-GB" sz="1600"/>
            </a:br>
            <a:endParaRPr lang="en-GB" sz="1600"/>
          </a:p>
          <a:p>
            <a:r>
              <a:rPr lang="en-GB" sz="1600"/>
              <a:t>Some of the most </a:t>
            </a:r>
            <a:r>
              <a:rPr lang="en-GB" sz="1600" b="1">
                <a:solidFill>
                  <a:srgbClr val="005EB8"/>
                </a:solidFill>
              </a:rPr>
              <a:t>notable changes to the Bill in Parliament</a:t>
            </a:r>
            <a:r>
              <a:rPr lang="en-GB" sz="1600"/>
              <a:t> (</a:t>
            </a:r>
            <a:r>
              <a:rPr lang="en-GB" sz="1600" i="1"/>
              <a:t>compared to as introduced</a:t>
            </a:r>
            <a:r>
              <a:rPr lang="en-GB" sz="1600"/>
              <a:t>), included:</a:t>
            </a:r>
            <a:br>
              <a:rPr lang="en-GB" sz="1600"/>
            </a:br>
            <a:endParaRPr lang="en-GB" sz="1600"/>
          </a:p>
          <a:p>
            <a:pPr>
              <a:buFont typeface="Wingdings" panose="05000000000000000000" pitchFamily="2" charset="2"/>
              <a:buChar char="Ø"/>
            </a:pPr>
            <a:r>
              <a:rPr lang="en-GB" sz="1600"/>
              <a:t>ICBs governance – board ‘skill-mix’, conflicts of interest, mental health expertise</a:t>
            </a:r>
          </a:p>
          <a:p>
            <a:pPr>
              <a:buFont typeface="Wingdings" panose="05000000000000000000" pitchFamily="2" charset="2"/>
              <a:buChar char="Ø"/>
            </a:pPr>
            <a:r>
              <a:rPr lang="en-GB" sz="1600"/>
              <a:t>Discharge – involvement of carers and patients in discharge planning where appropriate</a:t>
            </a:r>
          </a:p>
          <a:p>
            <a:pPr>
              <a:buFont typeface="Wingdings" panose="05000000000000000000" pitchFamily="2" charset="2"/>
              <a:buChar char="Ø"/>
            </a:pPr>
            <a:r>
              <a:rPr lang="en-GB" sz="1600"/>
              <a:t>CQC reviews of ICSs</a:t>
            </a:r>
          </a:p>
        </p:txBody>
      </p:sp>
    </p:spTree>
    <p:extLst>
      <p:ext uri="{BB962C8B-B14F-4D97-AF65-F5344CB8AC3E}">
        <p14:creationId xmlns:p14="http://schemas.microsoft.com/office/powerpoint/2010/main" val="2881228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943B0-C535-4675-A356-F5E56DEFAE44}"/>
              </a:ext>
            </a:extLst>
          </p:cNvPr>
          <p:cNvSpPr>
            <a:spLocks noGrp="1"/>
          </p:cNvSpPr>
          <p:nvPr>
            <p:ph type="title"/>
          </p:nvPr>
        </p:nvSpPr>
        <p:spPr/>
        <p:txBody>
          <a:bodyPr/>
          <a:lstStyle/>
          <a:p>
            <a:r>
              <a:rPr lang="en-GB"/>
              <a:t>Online resources</a:t>
            </a:r>
          </a:p>
        </p:txBody>
      </p:sp>
      <p:sp>
        <p:nvSpPr>
          <p:cNvPr id="4" name="Content Placeholder 14">
            <a:extLst>
              <a:ext uri="{FF2B5EF4-FFF2-40B4-BE49-F238E27FC236}">
                <a16:creationId xmlns:a16="http://schemas.microsoft.com/office/drawing/2014/main" id="{EAA4D2C6-F55E-45F3-8E94-C07DCCE6AF77}"/>
              </a:ext>
            </a:extLst>
          </p:cNvPr>
          <p:cNvSpPr>
            <a:spLocks noGrp="1"/>
          </p:cNvSpPr>
          <p:nvPr>
            <p:ph sz="quarter" idx="10"/>
          </p:nvPr>
        </p:nvSpPr>
        <p:spPr>
          <a:xfrm>
            <a:off x="706713" y="1489829"/>
            <a:ext cx="10791825" cy="4687221"/>
          </a:xfrm>
        </p:spPr>
        <p:txBody>
          <a:bodyPr>
            <a:noAutofit/>
          </a:bodyPr>
          <a:lstStyle/>
          <a:p>
            <a:pPr marL="0" indent="0">
              <a:lnSpc>
                <a:spcPct val="100000"/>
              </a:lnSpc>
              <a:spcBef>
                <a:spcPts val="0"/>
              </a:spcBef>
              <a:buNone/>
            </a:pPr>
            <a:endParaRPr lang="en-GB" sz="1600"/>
          </a:p>
          <a:p>
            <a:pPr>
              <a:lnSpc>
                <a:spcPct val="100000"/>
              </a:lnSpc>
              <a:spcBef>
                <a:spcPts val="0"/>
              </a:spcBef>
            </a:pPr>
            <a:r>
              <a:rPr lang="en-GB" sz="1600"/>
              <a:t>Our mission: </a:t>
            </a:r>
            <a:r>
              <a:rPr lang="en-GB" sz="1600" u="sng">
                <a:hlinkClick r:id="rId2"/>
              </a:rPr>
              <a:t>www.england.nhs.uk/publication/breaking-down-barriers-to-better-health-and-care</a:t>
            </a:r>
            <a:r>
              <a:rPr lang="en-GB" sz="1600"/>
              <a:t> </a:t>
            </a:r>
          </a:p>
          <a:p>
            <a:pPr marL="0" indent="0">
              <a:lnSpc>
                <a:spcPct val="100000"/>
              </a:lnSpc>
              <a:spcBef>
                <a:spcPts val="0"/>
              </a:spcBef>
              <a:buNone/>
            </a:pPr>
            <a:endParaRPr lang="en-GB" sz="1600"/>
          </a:p>
          <a:p>
            <a:pPr>
              <a:lnSpc>
                <a:spcPct val="100000"/>
              </a:lnSpc>
              <a:spcBef>
                <a:spcPts val="0"/>
              </a:spcBef>
            </a:pPr>
            <a:r>
              <a:rPr lang="en-US" sz="1600"/>
              <a:t>NHS England and NHS Improvement website: </a:t>
            </a:r>
            <a:r>
              <a:rPr lang="en-GB" sz="1600" u="sng">
                <a:hlinkClick r:id="rId3"/>
              </a:rPr>
              <a:t>www.england.nhs.uk/integratedcare/integrated-care-systems/</a:t>
            </a:r>
            <a:endParaRPr lang="en-GB" sz="1600" u="sng"/>
          </a:p>
          <a:p>
            <a:pPr>
              <a:lnSpc>
                <a:spcPct val="100000"/>
              </a:lnSpc>
              <a:spcBef>
                <a:spcPts val="0"/>
              </a:spcBef>
            </a:pPr>
            <a:endParaRPr lang="en-GB" sz="1600" u="sng"/>
          </a:p>
          <a:p>
            <a:pPr>
              <a:lnSpc>
                <a:spcPct val="100000"/>
              </a:lnSpc>
              <a:spcBef>
                <a:spcPts val="0"/>
              </a:spcBef>
            </a:pPr>
            <a:r>
              <a:rPr lang="en-GB" sz="1600"/>
              <a:t>Published guidance and supporting documents:</a:t>
            </a:r>
            <a:r>
              <a:rPr lang="en-GB" sz="1600" u="sng"/>
              <a:t> </a:t>
            </a:r>
            <a:r>
              <a:rPr lang="en-GB" sz="1600" u="sng">
                <a:hlinkClick r:id="rId4"/>
              </a:rPr>
              <a:t>https://future.nhs.uk/ICSGuidance/grouphome</a:t>
            </a:r>
            <a:endParaRPr lang="en-GB" sz="1600" u="sng"/>
          </a:p>
          <a:p>
            <a:pPr>
              <a:lnSpc>
                <a:spcPct val="100000"/>
              </a:lnSpc>
              <a:spcBef>
                <a:spcPts val="0"/>
              </a:spcBef>
            </a:pPr>
            <a:endParaRPr lang="en-GB" sz="1600" u="sng">
              <a:hlinkClick r:id="rId5"/>
            </a:endParaRPr>
          </a:p>
          <a:p>
            <a:pPr>
              <a:lnSpc>
                <a:spcPct val="100000"/>
              </a:lnSpc>
              <a:spcBef>
                <a:spcPts val="0"/>
              </a:spcBef>
            </a:pPr>
            <a:r>
              <a:rPr lang="en-GB" sz="1600" u="sng">
                <a:hlinkClick r:id="rId5"/>
              </a:rPr>
              <a:t>Webinars</a:t>
            </a:r>
            <a:r>
              <a:rPr lang="en-GB" sz="1600"/>
              <a:t> on integrated care in collaboration with Social Care Institute for Excellence</a:t>
            </a:r>
          </a:p>
          <a:p>
            <a:pPr>
              <a:lnSpc>
                <a:spcPct val="100000"/>
              </a:lnSpc>
              <a:spcBef>
                <a:spcPts val="0"/>
              </a:spcBef>
            </a:pPr>
            <a:endParaRPr lang="en-GB" sz="1600"/>
          </a:p>
          <a:p>
            <a:pPr>
              <a:lnSpc>
                <a:spcPct val="100000"/>
              </a:lnSpc>
              <a:spcBef>
                <a:spcPts val="0"/>
              </a:spcBef>
            </a:pPr>
            <a:r>
              <a:rPr lang="en-GB" sz="1600"/>
              <a:t>Integrated care </a:t>
            </a:r>
            <a:r>
              <a:rPr lang="en-GB" sz="1600" u="sng">
                <a:hlinkClick r:id="rId6"/>
              </a:rPr>
              <a:t>case studies</a:t>
            </a:r>
            <a:endParaRPr lang="en-GB" sz="1600" u="sng"/>
          </a:p>
          <a:p>
            <a:pPr>
              <a:lnSpc>
                <a:spcPct val="100000"/>
              </a:lnSpc>
              <a:spcBef>
                <a:spcPts val="0"/>
              </a:spcBef>
            </a:pPr>
            <a:endParaRPr lang="en-GB" sz="1600"/>
          </a:p>
          <a:p>
            <a:pPr>
              <a:lnSpc>
                <a:spcPct val="100000"/>
              </a:lnSpc>
              <a:spcBef>
                <a:spcPts val="0"/>
              </a:spcBef>
            </a:pPr>
            <a:r>
              <a:rPr lang="en-GB" sz="1600"/>
              <a:t>Short films: </a:t>
            </a:r>
            <a:r>
              <a:rPr lang="en-GB" sz="1600" u="sng" err="1">
                <a:hlinkClick r:id="rId7"/>
              </a:rPr>
              <a:t>Youtube</a:t>
            </a:r>
            <a:r>
              <a:rPr lang="en-GB" sz="1600" u="sng">
                <a:hlinkClick r:id="rId7"/>
              </a:rPr>
              <a:t> playlist</a:t>
            </a:r>
            <a:r>
              <a:rPr lang="en-GB" sz="1600"/>
              <a:t> for integrated care</a:t>
            </a:r>
          </a:p>
          <a:p>
            <a:pPr>
              <a:lnSpc>
                <a:spcPct val="100000"/>
              </a:lnSpc>
              <a:spcBef>
                <a:spcPts val="0"/>
              </a:spcBef>
            </a:pPr>
            <a:endParaRPr lang="en-GB" sz="1600"/>
          </a:p>
          <a:p>
            <a:pPr>
              <a:lnSpc>
                <a:spcPct val="100000"/>
              </a:lnSpc>
              <a:spcBef>
                <a:spcPts val="0"/>
              </a:spcBef>
            </a:pPr>
            <a:r>
              <a:rPr lang="en-GB" sz="1600"/>
              <a:t>ICS appointments: </a:t>
            </a:r>
            <a:r>
              <a:rPr lang="en-GB" sz="1600">
                <a:hlinkClick r:id="rId8"/>
              </a:rPr>
              <a:t>https://www.england.nhs.uk/integratedcare/ics-independent-chairs/</a:t>
            </a:r>
            <a:r>
              <a:rPr lang="en-GB" sz="1600"/>
              <a:t> </a:t>
            </a:r>
          </a:p>
          <a:p>
            <a:pPr>
              <a:lnSpc>
                <a:spcPct val="100000"/>
              </a:lnSpc>
              <a:spcBef>
                <a:spcPts val="0"/>
              </a:spcBef>
            </a:pPr>
            <a:endParaRPr lang="en-GB" sz="1600"/>
          </a:p>
          <a:p>
            <a:pPr>
              <a:lnSpc>
                <a:spcPct val="100000"/>
              </a:lnSpc>
              <a:spcBef>
                <a:spcPts val="0"/>
              </a:spcBef>
            </a:pPr>
            <a:r>
              <a:rPr lang="en-GB" sz="1600"/>
              <a:t>Integrated Care Systems by region: </a:t>
            </a:r>
            <a:r>
              <a:rPr lang="en-GB" sz="1600">
                <a:hlinkClick r:id="rId9"/>
              </a:rPr>
              <a:t>https://www.england.nhs.uk/integratedcare/integrated-care-in-your-area/</a:t>
            </a:r>
            <a:endParaRPr lang="en-GB" sz="1600"/>
          </a:p>
          <a:p>
            <a:pPr>
              <a:lnSpc>
                <a:spcPct val="100000"/>
              </a:lnSpc>
              <a:spcBef>
                <a:spcPts val="0"/>
              </a:spcBef>
            </a:pPr>
            <a:endParaRPr lang="en-GB" sz="1600"/>
          </a:p>
          <a:p>
            <a:pPr>
              <a:lnSpc>
                <a:spcPct val="100000"/>
              </a:lnSpc>
              <a:spcBef>
                <a:spcPts val="0"/>
              </a:spcBef>
            </a:pPr>
            <a:r>
              <a:rPr lang="en-GB" sz="1600"/>
              <a:t>To share </a:t>
            </a:r>
            <a:r>
              <a:rPr lang="en-US" sz="1600"/>
              <a:t>integrated care resources, join the Integrated Care Learning Network: </a:t>
            </a:r>
            <a:r>
              <a:rPr lang="en-US" sz="1600" u="sng">
                <a:hlinkClick r:id="rId10"/>
              </a:rPr>
              <a:t>https://future.nhs.uk/integratedcare/grouphome</a:t>
            </a:r>
            <a:endParaRPr lang="en-GB" sz="1600"/>
          </a:p>
          <a:p>
            <a:pPr>
              <a:lnSpc>
                <a:spcPct val="100000"/>
              </a:lnSpc>
              <a:spcBef>
                <a:spcPts val="0"/>
              </a:spcBef>
            </a:pPr>
            <a:endParaRPr lang="en-GB" sz="1600" u="sng"/>
          </a:p>
          <a:p>
            <a:pPr>
              <a:lnSpc>
                <a:spcPct val="100000"/>
              </a:lnSpc>
              <a:spcBef>
                <a:spcPts val="0"/>
              </a:spcBef>
            </a:pPr>
            <a:r>
              <a:rPr lang="en-GB" sz="1600"/>
              <a:t>ICS bulletin: subscribe or send us your own integrated care articles: </a:t>
            </a:r>
            <a:r>
              <a:rPr lang="en-GB" sz="1600">
                <a:hlinkClick r:id="rId11"/>
              </a:rPr>
              <a:t>england.systempartnerships@nhs.net</a:t>
            </a:r>
            <a:endParaRPr lang="en-GB" sz="1600"/>
          </a:p>
          <a:p>
            <a:pPr>
              <a:lnSpc>
                <a:spcPct val="100000"/>
              </a:lnSpc>
              <a:spcBef>
                <a:spcPts val="0"/>
              </a:spcBef>
            </a:pPr>
            <a:endParaRPr lang="en-GB" sz="1600"/>
          </a:p>
          <a:p>
            <a:pPr>
              <a:lnSpc>
                <a:spcPct val="100000"/>
              </a:lnSpc>
              <a:spcBef>
                <a:spcPts val="0"/>
              </a:spcBef>
            </a:pPr>
            <a:endParaRPr lang="en-GB" sz="1600" u="sng"/>
          </a:p>
          <a:p>
            <a:pPr>
              <a:lnSpc>
                <a:spcPct val="100000"/>
              </a:lnSpc>
              <a:spcBef>
                <a:spcPts val="0"/>
              </a:spcBef>
            </a:pPr>
            <a:endParaRPr lang="en-GB" sz="1600"/>
          </a:p>
          <a:p>
            <a:pPr marL="0" indent="0">
              <a:lnSpc>
                <a:spcPct val="100000"/>
              </a:lnSpc>
              <a:spcBef>
                <a:spcPts val="0"/>
              </a:spcBef>
              <a:buNone/>
            </a:pPr>
            <a:endParaRPr lang="en-GB" sz="1600" u="sng"/>
          </a:p>
          <a:p>
            <a:pPr>
              <a:lnSpc>
                <a:spcPct val="100000"/>
              </a:lnSpc>
              <a:spcBef>
                <a:spcPts val="0"/>
              </a:spcBef>
            </a:pPr>
            <a:endParaRPr lang="en-GB" sz="1600"/>
          </a:p>
          <a:p>
            <a:pPr marL="0" indent="0">
              <a:lnSpc>
                <a:spcPct val="100000"/>
              </a:lnSpc>
              <a:buNone/>
            </a:pPr>
            <a:endParaRPr lang="en-GB" sz="1600"/>
          </a:p>
        </p:txBody>
      </p:sp>
    </p:spTree>
    <p:extLst>
      <p:ext uri="{BB962C8B-B14F-4D97-AF65-F5344CB8AC3E}">
        <p14:creationId xmlns:p14="http://schemas.microsoft.com/office/powerpoint/2010/main" val="3995912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60CFA-0D4A-4D26-96E0-D76477103662}"/>
              </a:ext>
            </a:extLst>
          </p:cNvPr>
          <p:cNvSpPr>
            <a:spLocks noGrp="1"/>
          </p:cNvSpPr>
          <p:nvPr>
            <p:ph type="title"/>
          </p:nvPr>
        </p:nvSpPr>
        <p:spPr/>
        <p:txBody>
          <a:bodyPr/>
          <a:lstStyle/>
          <a:p>
            <a:r>
              <a:rPr lang="en-GB"/>
              <a:t>Contents</a:t>
            </a:r>
          </a:p>
        </p:txBody>
      </p:sp>
      <p:sp>
        <p:nvSpPr>
          <p:cNvPr id="3" name="Content Placeholder 2">
            <a:extLst>
              <a:ext uri="{FF2B5EF4-FFF2-40B4-BE49-F238E27FC236}">
                <a16:creationId xmlns:a16="http://schemas.microsoft.com/office/drawing/2014/main" id="{431012B1-3AB0-4C77-B237-0B5CE73920A1}"/>
              </a:ext>
            </a:extLst>
          </p:cNvPr>
          <p:cNvSpPr>
            <a:spLocks noGrp="1"/>
          </p:cNvSpPr>
          <p:nvPr>
            <p:ph sz="quarter" idx="10"/>
          </p:nvPr>
        </p:nvSpPr>
        <p:spPr>
          <a:xfrm>
            <a:off x="781878" y="1833142"/>
            <a:ext cx="10641498" cy="4333481"/>
          </a:xfrm>
        </p:spPr>
        <p:txBody>
          <a:bodyPr>
            <a:normAutofit/>
          </a:bodyPr>
          <a:lstStyle/>
          <a:p>
            <a:r>
              <a:rPr lang="en-GB" sz="1800"/>
              <a:t>Policy timeline</a:t>
            </a:r>
          </a:p>
          <a:p>
            <a:r>
              <a:rPr lang="en-GB" sz="1800"/>
              <a:t>NHS recommendations to Government – 2019 and 2021</a:t>
            </a:r>
          </a:p>
          <a:p>
            <a:r>
              <a:rPr lang="en-GB" sz="1800"/>
              <a:t>Establishing Integrating Care Systems (in law)</a:t>
            </a:r>
          </a:p>
          <a:p>
            <a:r>
              <a:rPr lang="en-GB" sz="1800"/>
              <a:t>Additional Bill content</a:t>
            </a:r>
          </a:p>
          <a:p>
            <a:r>
              <a:rPr lang="en-GB" sz="1800"/>
              <a:t>Aspirations for the legislative process</a:t>
            </a:r>
          </a:p>
          <a:p>
            <a:r>
              <a:rPr lang="en-GB" sz="1800"/>
              <a:t>Health and Care Bill progress</a:t>
            </a:r>
          </a:p>
          <a:p>
            <a:r>
              <a:rPr lang="en-GB" sz="1800"/>
              <a:t>Next steps – horizon scanning</a:t>
            </a:r>
          </a:p>
          <a:p>
            <a:r>
              <a:rPr lang="en-GB" sz="1800"/>
              <a:t>Discussion</a:t>
            </a:r>
          </a:p>
          <a:p>
            <a:endParaRPr lang="en-GB"/>
          </a:p>
          <a:p>
            <a:endParaRPr lang="en-GB"/>
          </a:p>
          <a:p>
            <a:endParaRPr lang="en-GB"/>
          </a:p>
        </p:txBody>
      </p:sp>
    </p:spTree>
    <p:extLst>
      <p:ext uri="{BB962C8B-B14F-4D97-AF65-F5344CB8AC3E}">
        <p14:creationId xmlns:p14="http://schemas.microsoft.com/office/powerpoint/2010/main" val="103089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5C4C7-E60A-42B4-AD2A-BA7BA6DF4500}"/>
              </a:ext>
            </a:extLst>
          </p:cNvPr>
          <p:cNvSpPr>
            <a:spLocks noGrp="1"/>
          </p:cNvSpPr>
          <p:nvPr>
            <p:ph type="title"/>
          </p:nvPr>
        </p:nvSpPr>
        <p:spPr/>
        <p:txBody>
          <a:bodyPr/>
          <a:lstStyle/>
          <a:p>
            <a:r>
              <a:rPr lang="en-GB"/>
              <a:t>Policy timeline</a:t>
            </a:r>
          </a:p>
        </p:txBody>
      </p:sp>
      <p:grpSp>
        <p:nvGrpSpPr>
          <p:cNvPr id="12" name="Google Shape;528;p69">
            <a:extLst>
              <a:ext uri="{FF2B5EF4-FFF2-40B4-BE49-F238E27FC236}">
                <a16:creationId xmlns:a16="http://schemas.microsoft.com/office/drawing/2014/main" id="{441C5036-0CFD-48C2-A884-7C1BEE5DFE5E}"/>
              </a:ext>
            </a:extLst>
          </p:cNvPr>
          <p:cNvGrpSpPr/>
          <p:nvPr/>
        </p:nvGrpSpPr>
        <p:grpSpPr>
          <a:xfrm>
            <a:off x="821355" y="2156695"/>
            <a:ext cx="10562541" cy="4585350"/>
            <a:chOff x="267588" y="992890"/>
            <a:chExt cx="8655600" cy="4217835"/>
          </a:xfrm>
        </p:grpSpPr>
        <p:sp>
          <p:nvSpPr>
            <p:cNvPr id="13" name="Google Shape;529;p69">
              <a:extLst>
                <a:ext uri="{FF2B5EF4-FFF2-40B4-BE49-F238E27FC236}">
                  <a16:creationId xmlns:a16="http://schemas.microsoft.com/office/drawing/2014/main" id="{FD272143-F4D1-4272-8FA0-D9421BB812C3}"/>
                </a:ext>
              </a:extLst>
            </p:cNvPr>
            <p:cNvSpPr/>
            <p:nvPr/>
          </p:nvSpPr>
          <p:spPr>
            <a:xfrm>
              <a:off x="8012915" y="2204164"/>
              <a:ext cx="38" cy="754581"/>
            </a:xfrm>
            <a:custGeom>
              <a:avLst/>
              <a:gdLst/>
              <a:ahLst/>
              <a:cxnLst/>
              <a:rect l="l" t="t" r="r" b="b"/>
              <a:pathLst>
                <a:path w="1" h="24135" fill="none" extrusionOk="0">
                  <a:moveTo>
                    <a:pt x="0" y="24134"/>
                  </a:moveTo>
                  <a:lnTo>
                    <a:pt x="0" y="0"/>
                  </a:lnTo>
                </a:path>
              </a:pathLst>
            </a:custGeom>
            <a:noFill/>
            <a:ln w="17850" cap="rnd" cmpd="sng">
              <a:solidFill>
                <a:srgbClr val="9DB6C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14" name="Google Shape;530;p69">
              <a:extLst>
                <a:ext uri="{FF2B5EF4-FFF2-40B4-BE49-F238E27FC236}">
                  <a16:creationId xmlns:a16="http://schemas.microsoft.com/office/drawing/2014/main" id="{0C5D8B15-45B7-4895-B4AC-6FE18C1E88D9}"/>
                </a:ext>
              </a:extLst>
            </p:cNvPr>
            <p:cNvSpPr/>
            <p:nvPr/>
          </p:nvSpPr>
          <p:spPr>
            <a:xfrm>
              <a:off x="7741368" y="2676749"/>
              <a:ext cx="585937" cy="585937"/>
            </a:xfrm>
            <a:custGeom>
              <a:avLst/>
              <a:gdLst/>
              <a:ahLst/>
              <a:cxnLst/>
              <a:rect l="l" t="t" r="r" b="b"/>
              <a:pathLst>
                <a:path w="18741" h="18741" extrusionOk="0">
                  <a:moveTo>
                    <a:pt x="9370" y="0"/>
                  </a:moveTo>
                  <a:cubicBezTo>
                    <a:pt x="4191" y="0"/>
                    <a:pt x="0" y="4191"/>
                    <a:pt x="0" y="9370"/>
                  </a:cubicBezTo>
                  <a:cubicBezTo>
                    <a:pt x="0" y="14538"/>
                    <a:pt x="4191" y="18741"/>
                    <a:pt x="9370" y="18741"/>
                  </a:cubicBezTo>
                  <a:cubicBezTo>
                    <a:pt x="14538" y="18741"/>
                    <a:pt x="18741" y="14538"/>
                    <a:pt x="18741" y="9370"/>
                  </a:cubicBezTo>
                  <a:cubicBezTo>
                    <a:pt x="18741" y="4191"/>
                    <a:pt x="14538" y="0"/>
                    <a:pt x="9370" y="0"/>
                  </a:cubicBezTo>
                  <a:close/>
                </a:path>
              </a:pathLst>
            </a:custGeom>
            <a:solidFill>
              <a:srgbClr val="00A499"/>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15" name="Google Shape;531;p69">
              <a:extLst>
                <a:ext uri="{FF2B5EF4-FFF2-40B4-BE49-F238E27FC236}">
                  <a16:creationId xmlns:a16="http://schemas.microsoft.com/office/drawing/2014/main" id="{BD79023D-5FCC-4A45-980B-52D40FC1DEBF}"/>
                </a:ext>
              </a:extLst>
            </p:cNvPr>
            <p:cNvSpPr/>
            <p:nvPr/>
          </p:nvSpPr>
          <p:spPr>
            <a:xfrm>
              <a:off x="1196508" y="2846316"/>
              <a:ext cx="534944" cy="218918"/>
            </a:xfrm>
            <a:custGeom>
              <a:avLst/>
              <a:gdLst/>
              <a:ahLst/>
              <a:cxnLst/>
              <a:rect l="l" t="t" r="r" b="b"/>
              <a:pathLst>
                <a:path w="17110" h="7002" extrusionOk="0">
                  <a:moveTo>
                    <a:pt x="0" y="1"/>
                  </a:moveTo>
                  <a:lnTo>
                    <a:pt x="2810" y="3501"/>
                  </a:lnTo>
                  <a:lnTo>
                    <a:pt x="0" y="7002"/>
                  </a:lnTo>
                  <a:lnTo>
                    <a:pt x="14300" y="7002"/>
                  </a:lnTo>
                  <a:lnTo>
                    <a:pt x="17110" y="3501"/>
                  </a:lnTo>
                  <a:lnTo>
                    <a:pt x="14300" y="1"/>
                  </a:lnTo>
                  <a:close/>
                </a:path>
              </a:pathLst>
            </a:custGeom>
            <a:solidFill>
              <a:srgbClr val="00A499"/>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16" name="Google Shape;532;p69">
              <a:extLst>
                <a:ext uri="{FF2B5EF4-FFF2-40B4-BE49-F238E27FC236}">
                  <a16:creationId xmlns:a16="http://schemas.microsoft.com/office/drawing/2014/main" id="{135CFE32-0FBE-4701-9D25-990629EF327D}"/>
                </a:ext>
              </a:extLst>
            </p:cNvPr>
            <p:cNvSpPr/>
            <p:nvPr/>
          </p:nvSpPr>
          <p:spPr>
            <a:xfrm>
              <a:off x="1130390" y="2204176"/>
              <a:ext cx="38" cy="754581"/>
            </a:xfrm>
            <a:custGeom>
              <a:avLst/>
              <a:gdLst/>
              <a:ahLst/>
              <a:cxnLst/>
              <a:rect l="l" t="t" r="r" b="b"/>
              <a:pathLst>
                <a:path w="1" h="24135" fill="none" extrusionOk="0">
                  <a:moveTo>
                    <a:pt x="0" y="24134"/>
                  </a:moveTo>
                  <a:lnTo>
                    <a:pt x="0" y="0"/>
                  </a:lnTo>
                </a:path>
              </a:pathLst>
            </a:custGeom>
            <a:noFill/>
            <a:ln w="17850" cap="rnd" cmpd="sng">
              <a:solidFill>
                <a:srgbClr val="9DB6C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17" name="Google Shape;533;p69">
              <a:extLst>
                <a:ext uri="{FF2B5EF4-FFF2-40B4-BE49-F238E27FC236}">
                  <a16:creationId xmlns:a16="http://schemas.microsoft.com/office/drawing/2014/main" id="{7F2F41C3-78A9-4A7A-989B-EE8719D48A05}"/>
                </a:ext>
              </a:extLst>
            </p:cNvPr>
            <p:cNvSpPr/>
            <p:nvPr/>
          </p:nvSpPr>
          <p:spPr>
            <a:xfrm>
              <a:off x="267588" y="1130954"/>
              <a:ext cx="1726971" cy="1370827"/>
            </a:xfrm>
            <a:custGeom>
              <a:avLst/>
              <a:gdLst/>
              <a:ahLst/>
              <a:cxnLst/>
              <a:rect l="l" t="t" r="r" b="b"/>
              <a:pathLst>
                <a:path w="45185" h="31591" extrusionOk="0">
                  <a:moveTo>
                    <a:pt x="2858" y="0"/>
                  </a:moveTo>
                  <a:cubicBezTo>
                    <a:pt x="1274" y="0"/>
                    <a:pt x="0" y="1274"/>
                    <a:pt x="0" y="2846"/>
                  </a:cubicBezTo>
                  <a:lnTo>
                    <a:pt x="0" y="21669"/>
                  </a:lnTo>
                  <a:cubicBezTo>
                    <a:pt x="0" y="25753"/>
                    <a:pt x="3310" y="29063"/>
                    <a:pt x="7394" y="29063"/>
                  </a:cubicBezTo>
                  <a:lnTo>
                    <a:pt x="18121" y="29063"/>
                  </a:lnTo>
                  <a:cubicBezTo>
                    <a:pt x="18157" y="29111"/>
                    <a:pt x="18193" y="29170"/>
                    <a:pt x="18240" y="29206"/>
                  </a:cubicBezTo>
                  <a:lnTo>
                    <a:pt x="19241" y="30206"/>
                  </a:lnTo>
                  <a:cubicBezTo>
                    <a:pt x="20163" y="31129"/>
                    <a:pt x="21375" y="31590"/>
                    <a:pt x="22586" y="31590"/>
                  </a:cubicBezTo>
                  <a:cubicBezTo>
                    <a:pt x="23798" y="31590"/>
                    <a:pt x="25009" y="31129"/>
                    <a:pt x="25932" y="30206"/>
                  </a:cubicBezTo>
                  <a:lnTo>
                    <a:pt x="26932" y="29206"/>
                  </a:lnTo>
                  <a:cubicBezTo>
                    <a:pt x="26980" y="29170"/>
                    <a:pt x="27003" y="29111"/>
                    <a:pt x="27051" y="29063"/>
                  </a:cubicBezTo>
                  <a:lnTo>
                    <a:pt x="37779" y="29063"/>
                  </a:lnTo>
                  <a:cubicBezTo>
                    <a:pt x="41874" y="29063"/>
                    <a:pt x="45184" y="25753"/>
                    <a:pt x="45184" y="21669"/>
                  </a:cubicBezTo>
                  <a:lnTo>
                    <a:pt x="45184" y="2846"/>
                  </a:lnTo>
                  <a:cubicBezTo>
                    <a:pt x="45184" y="1274"/>
                    <a:pt x="43898" y="0"/>
                    <a:pt x="42327" y="0"/>
                  </a:cubicBezTo>
                  <a:close/>
                </a:path>
              </a:pathLst>
            </a:custGeom>
            <a:solidFill>
              <a:srgbClr val="F2F2F2"/>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Pts val="1100"/>
                <a:buFont typeface="Arial"/>
                <a:buNone/>
                <a:tabLst/>
                <a:defRPr/>
              </a:pPr>
              <a:endParaRPr kumimoji="0" sz="12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a:p>
              <a:pPr marL="0" marR="0" lvl="0" indent="0" algn="ctr" defTabSz="914400" eaLnBrk="1" fontAlgn="auto" latinLnBrk="0" hangingPunct="1">
                <a:lnSpc>
                  <a:spcPct val="100000"/>
                </a:lnSpc>
                <a:spcBef>
                  <a:spcPts val="0"/>
                </a:spcBef>
                <a:spcAft>
                  <a:spcPts val="0"/>
                </a:spcAft>
                <a:buClr>
                  <a:srgbClr val="000000"/>
                </a:buClr>
                <a:buSzPts val="1100"/>
                <a:buFont typeface="Arial"/>
                <a:buNone/>
                <a:tabLst/>
                <a:defRPr/>
              </a:pPr>
              <a:endParaRPr kumimoji="0" sz="12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18" name="Google Shape;534;p69">
              <a:extLst>
                <a:ext uri="{FF2B5EF4-FFF2-40B4-BE49-F238E27FC236}">
                  <a16:creationId xmlns:a16="http://schemas.microsoft.com/office/drawing/2014/main" id="{AD8A9CFF-3D58-4548-9E97-EC555EFBF037}"/>
                </a:ext>
              </a:extLst>
            </p:cNvPr>
            <p:cNvSpPr/>
            <p:nvPr/>
          </p:nvSpPr>
          <p:spPr>
            <a:xfrm>
              <a:off x="267588" y="1023462"/>
              <a:ext cx="1726971" cy="336536"/>
            </a:xfrm>
            <a:custGeom>
              <a:avLst/>
              <a:gdLst/>
              <a:ahLst/>
              <a:cxnLst/>
              <a:rect l="l" t="t" r="r" b="b"/>
              <a:pathLst>
                <a:path w="45185" h="10764" extrusionOk="0">
                  <a:moveTo>
                    <a:pt x="2846" y="0"/>
                  </a:moveTo>
                  <a:cubicBezTo>
                    <a:pt x="1274" y="0"/>
                    <a:pt x="0" y="1274"/>
                    <a:pt x="0" y="2846"/>
                  </a:cubicBezTo>
                  <a:lnTo>
                    <a:pt x="0" y="10763"/>
                  </a:lnTo>
                  <a:lnTo>
                    <a:pt x="45184" y="10763"/>
                  </a:lnTo>
                  <a:lnTo>
                    <a:pt x="45184" y="2846"/>
                  </a:lnTo>
                  <a:cubicBezTo>
                    <a:pt x="45184" y="1274"/>
                    <a:pt x="43910" y="0"/>
                    <a:pt x="42339" y="0"/>
                  </a:cubicBezTo>
                  <a:close/>
                </a:path>
              </a:pathLst>
            </a:custGeom>
            <a:solidFill>
              <a:srgbClr val="00A499"/>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r>
                <a:rPr lang="en-GB" sz="1600" b="1" kern="0">
                  <a:solidFill>
                    <a:srgbClr val="FFFFFF"/>
                  </a:solidFill>
                  <a:latin typeface="Arial"/>
                  <a:cs typeface="Arial"/>
                  <a:sym typeface="Arial"/>
                </a:rPr>
                <a:t>2014</a:t>
              </a:r>
              <a:endParaRPr kumimoji="0" sz="1600" b="1" i="0" u="none" strike="noStrike" kern="0" cap="none" spc="0" normalizeH="0" baseline="0" noProof="0">
                <a:ln>
                  <a:noFill/>
                </a:ln>
                <a:solidFill>
                  <a:srgbClr val="FFFFFF"/>
                </a:solidFill>
                <a:effectLst/>
                <a:uLnTx/>
                <a:uFillTx/>
                <a:latin typeface="Arial"/>
                <a:cs typeface="Arial"/>
                <a:sym typeface="Arial"/>
              </a:endParaRPr>
            </a:p>
          </p:txBody>
        </p:sp>
        <p:sp>
          <p:nvSpPr>
            <p:cNvPr id="19" name="Google Shape;535;p69">
              <a:extLst>
                <a:ext uri="{FF2B5EF4-FFF2-40B4-BE49-F238E27FC236}">
                  <a16:creationId xmlns:a16="http://schemas.microsoft.com/office/drawing/2014/main" id="{1A8B4347-A430-4690-997F-B1196BE6244E}"/>
                </a:ext>
              </a:extLst>
            </p:cNvPr>
            <p:cNvSpPr/>
            <p:nvPr/>
          </p:nvSpPr>
          <p:spPr>
            <a:xfrm>
              <a:off x="833167" y="2665786"/>
              <a:ext cx="585969" cy="585937"/>
            </a:xfrm>
            <a:custGeom>
              <a:avLst/>
              <a:gdLst/>
              <a:ahLst/>
              <a:cxnLst/>
              <a:rect l="l" t="t" r="r" b="b"/>
              <a:pathLst>
                <a:path w="18742" h="18741" extrusionOk="0">
                  <a:moveTo>
                    <a:pt x="9371" y="0"/>
                  </a:moveTo>
                  <a:cubicBezTo>
                    <a:pt x="4204" y="0"/>
                    <a:pt x="1" y="4191"/>
                    <a:pt x="1" y="9370"/>
                  </a:cubicBezTo>
                  <a:cubicBezTo>
                    <a:pt x="1" y="14538"/>
                    <a:pt x="4204" y="18741"/>
                    <a:pt x="9371" y="18741"/>
                  </a:cubicBezTo>
                  <a:cubicBezTo>
                    <a:pt x="14550" y="18741"/>
                    <a:pt x="18741" y="14538"/>
                    <a:pt x="18741" y="9370"/>
                  </a:cubicBezTo>
                  <a:cubicBezTo>
                    <a:pt x="18741" y="4191"/>
                    <a:pt x="14550" y="0"/>
                    <a:pt x="9371" y="0"/>
                  </a:cubicBezTo>
                  <a:close/>
                </a:path>
              </a:pathLst>
            </a:custGeom>
            <a:solidFill>
              <a:srgbClr val="00A499"/>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20" name="Google Shape;536;p69">
              <a:extLst>
                <a:ext uri="{FF2B5EF4-FFF2-40B4-BE49-F238E27FC236}">
                  <a16:creationId xmlns:a16="http://schemas.microsoft.com/office/drawing/2014/main" id="{F383D180-7EFC-4D19-BE80-3604648E86DD}"/>
                </a:ext>
              </a:extLst>
            </p:cNvPr>
            <p:cNvSpPr/>
            <p:nvPr/>
          </p:nvSpPr>
          <p:spPr>
            <a:xfrm>
              <a:off x="908392" y="2740606"/>
              <a:ext cx="435928" cy="436303"/>
            </a:xfrm>
            <a:custGeom>
              <a:avLst/>
              <a:gdLst/>
              <a:ahLst/>
              <a:cxnLst/>
              <a:rect l="l" t="t" r="r" b="b"/>
              <a:pathLst>
                <a:path w="13943" h="13955" extrusionOk="0">
                  <a:moveTo>
                    <a:pt x="6965" y="0"/>
                  </a:moveTo>
                  <a:cubicBezTo>
                    <a:pt x="3119" y="0"/>
                    <a:pt x="0" y="3120"/>
                    <a:pt x="0" y="6977"/>
                  </a:cubicBezTo>
                  <a:cubicBezTo>
                    <a:pt x="0" y="10823"/>
                    <a:pt x="3119" y="13954"/>
                    <a:pt x="6965" y="13954"/>
                  </a:cubicBezTo>
                  <a:cubicBezTo>
                    <a:pt x="10823" y="13954"/>
                    <a:pt x="13942" y="10823"/>
                    <a:pt x="13942" y="6977"/>
                  </a:cubicBezTo>
                  <a:cubicBezTo>
                    <a:pt x="13942" y="3120"/>
                    <a:pt x="10823" y="0"/>
                    <a:pt x="696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21" name="Google Shape;537;p69">
              <a:extLst>
                <a:ext uri="{FF2B5EF4-FFF2-40B4-BE49-F238E27FC236}">
                  <a16:creationId xmlns:a16="http://schemas.microsoft.com/office/drawing/2014/main" id="{65B9E8AF-D476-4EB3-BEDD-ADBE8C6CD9CB}"/>
                </a:ext>
              </a:extLst>
            </p:cNvPr>
            <p:cNvSpPr txBox="1"/>
            <p:nvPr/>
          </p:nvSpPr>
          <p:spPr>
            <a:xfrm>
              <a:off x="391506" y="1403945"/>
              <a:ext cx="1502741" cy="1163161"/>
            </a:xfrm>
            <a:prstGeom prst="rect">
              <a:avLst/>
            </a:prstGeom>
            <a:noFill/>
            <a:ln>
              <a:noFill/>
            </a:ln>
          </p:spPr>
          <p:txBody>
            <a:bodyPr spcFirstLastPara="1" wrap="square" lIns="18000" tIns="54000" rIns="18000" bIns="54000" anchor="t" anchorCtr="0">
              <a:noAutofit/>
            </a:bodyPr>
            <a:lstStyle/>
            <a:p>
              <a:pPr lvl="0">
                <a:buClr>
                  <a:srgbClr val="000000"/>
                </a:buClr>
              </a:pPr>
              <a:r>
                <a:rPr lang="en-US" sz="1200">
                  <a:latin typeface="Arial"/>
                  <a:ea typeface="Calibri" panose="020F0502020204030204" pitchFamily="34" charset="0"/>
                  <a:cs typeface="Arial"/>
                </a:rPr>
                <a:t>NHS and local government leaders set out a vision of more collaboration in </a:t>
              </a:r>
              <a:r>
                <a:rPr lang="en-US" sz="1200" i="1">
                  <a:latin typeface="Arial"/>
                  <a:ea typeface="Calibri" panose="020F0502020204030204" pitchFamily="34" charset="0"/>
                  <a:cs typeface="Arial"/>
                </a:rPr>
                <a:t>NHS Five Year Forward View.</a:t>
              </a:r>
              <a:endParaRPr kumimoji="0" sz="1200" b="0" i="0" u="none" strike="noStrike" kern="0" cap="none" spc="0" normalizeH="0" baseline="0" noProof="0">
                <a:ln>
                  <a:noFill/>
                </a:ln>
                <a:solidFill>
                  <a:srgbClr val="434343"/>
                </a:solidFill>
                <a:effectLst/>
                <a:uLnTx/>
                <a:uFillTx/>
                <a:latin typeface="Arial"/>
                <a:cs typeface="Arial"/>
                <a:sym typeface="Arial"/>
              </a:endParaRPr>
            </a:p>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200" b="0" i="0" u="none" strike="noStrike" kern="0" cap="none" spc="0" normalizeH="0" baseline="0" noProof="0">
                <a:ln>
                  <a:noFill/>
                </a:ln>
                <a:solidFill>
                  <a:srgbClr val="434343"/>
                </a:solidFill>
                <a:effectLst/>
                <a:uLnTx/>
                <a:uFillTx/>
                <a:latin typeface="Arial"/>
                <a:cs typeface="Arial"/>
                <a:sym typeface="Arial"/>
              </a:endParaRPr>
            </a:p>
          </p:txBody>
        </p:sp>
        <p:sp>
          <p:nvSpPr>
            <p:cNvPr id="22" name="Google Shape;538;p69">
              <a:extLst>
                <a:ext uri="{FF2B5EF4-FFF2-40B4-BE49-F238E27FC236}">
                  <a16:creationId xmlns:a16="http://schemas.microsoft.com/office/drawing/2014/main" id="{120EF8D7-1124-4989-92EB-327300057D40}"/>
                </a:ext>
              </a:extLst>
            </p:cNvPr>
            <p:cNvSpPr/>
            <p:nvPr/>
          </p:nvSpPr>
          <p:spPr>
            <a:xfrm>
              <a:off x="3376460" y="2204164"/>
              <a:ext cx="38" cy="754581"/>
            </a:xfrm>
            <a:custGeom>
              <a:avLst/>
              <a:gdLst/>
              <a:ahLst/>
              <a:cxnLst/>
              <a:rect l="l" t="t" r="r" b="b"/>
              <a:pathLst>
                <a:path w="1" h="24135" fill="none" extrusionOk="0">
                  <a:moveTo>
                    <a:pt x="0" y="24134"/>
                  </a:moveTo>
                  <a:lnTo>
                    <a:pt x="0" y="0"/>
                  </a:lnTo>
                </a:path>
              </a:pathLst>
            </a:custGeom>
            <a:noFill/>
            <a:ln w="17850" cap="rnd" cmpd="sng">
              <a:solidFill>
                <a:srgbClr val="9DB6C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23" name="Google Shape;539;p69">
              <a:extLst>
                <a:ext uri="{FF2B5EF4-FFF2-40B4-BE49-F238E27FC236}">
                  <a16:creationId xmlns:a16="http://schemas.microsoft.com/office/drawing/2014/main" id="{D1F14456-4B67-4C4E-B683-9D829CCA2064}"/>
                </a:ext>
              </a:extLst>
            </p:cNvPr>
            <p:cNvSpPr/>
            <p:nvPr/>
          </p:nvSpPr>
          <p:spPr>
            <a:xfrm>
              <a:off x="2434933" y="1273855"/>
              <a:ext cx="1898553" cy="1194161"/>
            </a:xfrm>
            <a:custGeom>
              <a:avLst/>
              <a:gdLst/>
              <a:ahLst/>
              <a:cxnLst/>
              <a:rect l="l" t="t" r="r" b="b"/>
              <a:pathLst>
                <a:path w="45173" h="31591" extrusionOk="0">
                  <a:moveTo>
                    <a:pt x="2846" y="0"/>
                  </a:moveTo>
                  <a:cubicBezTo>
                    <a:pt x="1274" y="0"/>
                    <a:pt x="0" y="1274"/>
                    <a:pt x="0" y="2846"/>
                  </a:cubicBezTo>
                  <a:lnTo>
                    <a:pt x="0" y="21669"/>
                  </a:lnTo>
                  <a:cubicBezTo>
                    <a:pt x="0" y="25753"/>
                    <a:pt x="3310" y="29063"/>
                    <a:pt x="7394" y="29063"/>
                  </a:cubicBezTo>
                  <a:lnTo>
                    <a:pt x="18121" y="29063"/>
                  </a:lnTo>
                  <a:cubicBezTo>
                    <a:pt x="18157" y="29111"/>
                    <a:pt x="18193" y="29170"/>
                    <a:pt x="18241" y="29206"/>
                  </a:cubicBezTo>
                  <a:lnTo>
                    <a:pt x="19229" y="30206"/>
                  </a:lnTo>
                  <a:cubicBezTo>
                    <a:pt x="20157" y="31129"/>
                    <a:pt x="21369" y="31590"/>
                    <a:pt x="22580" y="31590"/>
                  </a:cubicBezTo>
                  <a:cubicBezTo>
                    <a:pt x="23792" y="31590"/>
                    <a:pt x="25003" y="31129"/>
                    <a:pt x="25932" y="30206"/>
                  </a:cubicBezTo>
                  <a:lnTo>
                    <a:pt x="26920" y="29206"/>
                  </a:lnTo>
                  <a:cubicBezTo>
                    <a:pt x="26968" y="29170"/>
                    <a:pt x="27004" y="29111"/>
                    <a:pt x="27039" y="29063"/>
                  </a:cubicBezTo>
                  <a:lnTo>
                    <a:pt x="37779" y="29063"/>
                  </a:lnTo>
                  <a:cubicBezTo>
                    <a:pt x="41863" y="29063"/>
                    <a:pt x="45172" y="25753"/>
                    <a:pt x="45172" y="21669"/>
                  </a:cubicBezTo>
                  <a:lnTo>
                    <a:pt x="45172" y="2846"/>
                  </a:lnTo>
                  <a:cubicBezTo>
                    <a:pt x="45172" y="1274"/>
                    <a:pt x="43899" y="0"/>
                    <a:pt x="42327" y="0"/>
                  </a:cubicBezTo>
                  <a:close/>
                </a:path>
              </a:pathLst>
            </a:custGeom>
            <a:solidFill>
              <a:srgbClr val="F2F2F2"/>
            </a:solidFill>
            <a:ln>
              <a:noFill/>
            </a:ln>
          </p:spPr>
          <p:txBody>
            <a:bodyPr spcFirstLastPara="1" wrap="square" lIns="91425" tIns="91425" rIns="91425" bIns="91425" anchor="ctr" anchorCtr="0">
              <a:noAutofit/>
            </a:bodyPr>
            <a:lstStyle/>
            <a:p>
              <a:pPr defTabSz="914400">
                <a:buClr>
                  <a:srgbClr val="000000"/>
                </a:buClr>
                <a:defRPr/>
              </a:pPr>
              <a:r>
                <a:rPr lang="en-US" sz="1200">
                  <a:latin typeface="Arial"/>
                  <a:ea typeface="Calibri" panose="020F0502020204030204" pitchFamily="34" charset="0"/>
                  <a:cs typeface="Arial"/>
                </a:rPr>
                <a:t>Some more mature partnerships began to take on more responsibility by becoming integrated care systems.</a:t>
              </a:r>
              <a:endParaRPr lang="en-GB" sz="1200" strike="sngStrike">
                <a:latin typeface="Arial"/>
                <a:ea typeface="Calibri" panose="020F0502020204030204" pitchFamily="34" charset="0"/>
                <a:cs typeface="Arial"/>
              </a:endParaRPr>
            </a:p>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25" name="Google Shape;541;p69">
              <a:extLst>
                <a:ext uri="{FF2B5EF4-FFF2-40B4-BE49-F238E27FC236}">
                  <a16:creationId xmlns:a16="http://schemas.microsoft.com/office/drawing/2014/main" id="{4788152C-3FA1-46D7-BE37-99D070D27B04}"/>
                </a:ext>
              </a:extLst>
            </p:cNvPr>
            <p:cNvSpPr/>
            <p:nvPr/>
          </p:nvSpPr>
          <p:spPr>
            <a:xfrm>
              <a:off x="2436857" y="1017638"/>
              <a:ext cx="1898553" cy="336536"/>
            </a:xfrm>
            <a:custGeom>
              <a:avLst/>
              <a:gdLst/>
              <a:ahLst/>
              <a:cxnLst/>
              <a:rect l="l" t="t" r="r" b="b"/>
              <a:pathLst>
                <a:path w="45173" h="10764" extrusionOk="0">
                  <a:moveTo>
                    <a:pt x="2846" y="0"/>
                  </a:moveTo>
                  <a:cubicBezTo>
                    <a:pt x="1274" y="0"/>
                    <a:pt x="0" y="1274"/>
                    <a:pt x="0" y="2846"/>
                  </a:cubicBezTo>
                  <a:lnTo>
                    <a:pt x="0" y="10763"/>
                  </a:lnTo>
                  <a:lnTo>
                    <a:pt x="45172" y="10763"/>
                  </a:lnTo>
                  <a:lnTo>
                    <a:pt x="45172" y="2846"/>
                  </a:lnTo>
                  <a:cubicBezTo>
                    <a:pt x="45172" y="1274"/>
                    <a:pt x="43899" y="0"/>
                    <a:pt x="42327" y="0"/>
                  </a:cubicBezTo>
                  <a:close/>
                </a:path>
              </a:pathLst>
            </a:custGeom>
            <a:solidFill>
              <a:srgbClr val="41B6E6"/>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r>
                <a:rPr lang="en-GB" sz="1600" b="1" kern="0">
                  <a:solidFill>
                    <a:srgbClr val="FFFFFF"/>
                  </a:solidFill>
                  <a:latin typeface="Arial" panose="020B0604020202020204" pitchFamily="34" charset="0"/>
                  <a:cs typeface="Arial" panose="020B0604020202020204" pitchFamily="34" charset="0"/>
                  <a:sym typeface="Fira Sans Extra Condensed Medium"/>
                </a:rPr>
                <a:t>2018</a:t>
              </a:r>
              <a:endParaRPr kumimoji="0" sz="1600" b="1" i="0" u="none" strike="noStrike" kern="0" cap="none" spc="0" normalizeH="0" baseline="0" noProof="0">
                <a:ln>
                  <a:noFill/>
                </a:ln>
                <a:solidFill>
                  <a:srgbClr val="FFFFFF"/>
                </a:solidFill>
                <a:effectLst/>
                <a:uLnTx/>
                <a:uFillTx/>
                <a:latin typeface="Arial" panose="020B0604020202020204" pitchFamily="34" charset="0"/>
                <a:cs typeface="Arial" panose="020B0604020202020204" pitchFamily="34" charset="0"/>
                <a:sym typeface="Arial"/>
              </a:endParaRPr>
            </a:p>
          </p:txBody>
        </p:sp>
        <p:sp>
          <p:nvSpPr>
            <p:cNvPr id="26" name="Google Shape;542;p69">
              <a:extLst>
                <a:ext uri="{FF2B5EF4-FFF2-40B4-BE49-F238E27FC236}">
                  <a16:creationId xmlns:a16="http://schemas.microsoft.com/office/drawing/2014/main" id="{450A1D9B-6421-479E-8AD6-60F3CA57E450}"/>
                </a:ext>
              </a:extLst>
            </p:cNvPr>
            <p:cNvSpPr/>
            <p:nvPr/>
          </p:nvSpPr>
          <p:spPr>
            <a:xfrm>
              <a:off x="2773779" y="2846316"/>
              <a:ext cx="534569" cy="218918"/>
            </a:xfrm>
            <a:custGeom>
              <a:avLst/>
              <a:gdLst/>
              <a:ahLst/>
              <a:cxnLst/>
              <a:rect l="l" t="t" r="r" b="b"/>
              <a:pathLst>
                <a:path w="17098" h="7002" extrusionOk="0">
                  <a:moveTo>
                    <a:pt x="0" y="1"/>
                  </a:moveTo>
                  <a:lnTo>
                    <a:pt x="2798" y="3501"/>
                  </a:lnTo>
                  <a:lnTo>
                    <a:pt x="0" y="7002"/>
                  </a:lnTo>
                  <a:lnTo>
                    <a:pt x="14288" y="7002"/>
                  </a:lnTo>
                  <a:lnTo>
                    <a:pt x="17098" y="3501"/>
                  </a:lnTo>
                  <a:lnTo>
                    <a:pt x="14288" y="1"/>
                  </a:lnTo>
                  <a:close/>
                </a:path>
              </a:pathLst>
            </a:custGeom>
            <a:solidFill>
              <a:srgbClr val="41B6E6"/>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27" name="Google Shape;543;p69">
              <a:extLst>
                <a:ext uri="{FF2B5EF4-FFF2-40B4-BE49-F238E27FC236}">
                  <a16:creationId xmlns:a16="http://schemas.microsoft.com/office/drawing/2014/main" id="{6F505492-5700-4136-8A6D-D4336D567BE5}"/>
                </a:ext>
              </a:extLst>
            </p:cNvPr>
            <p:cNvSpPr/>
            <p:nvPr/>
          </p:nvSpPr>
          <p:spPr>
            <a:xfrm>
              <a:off x="3481630" y="2846316"/>
              <a:ext cx="534569" cy="218918"/>
            </a:xfrm>
            <a:custGeom>
              <a:avLst/>
              <a:gdLst/>
              <a:ahLst/>
              <a:cxnLst/>
              <a:rect l="l" t="t" r="r" b="b"/>
              <a:pathLst>
                <a:path w="17098" h="7002" extrusionOk="0">
                  <a:moveTo>
                    <a:pt x="0" y="1"/>
                  </a:moveTo>
                  <a:lnTo>
                    <a:pt x="2798" y="3501"/>
                  </a:lnTo>
                  <a:lnTo>
                    <a:pt x="0" y="7002"/>
                  </a:lnTo>
                  <a:lnTo>
                    <a:pt x="14288" y="7002"/>
                  </a:lnTo>
                  <a:lnTo>
                    <a:pt x="17098" y="3501"/>
                  </a:lnTo>
                  <a:lnTo>
                    <a:pt x="14288" y="1"/>
                  </a:lnTo>
                  <a:close/>
                </a:path>
              </a:pathLst>
            </a:custGeom>
            <a:solidFill>
              <a:srgbClr val="41B6E6"/>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28" name="Google Shape;544;p69">
              <a:extLst>
                <a:ext uri="{FF2B5EF4-FFF2-40B4-BE49-F238E27FC236}">
                  <a16:creationId xmlns:a16="http://schemas.microsoft.com/office/drawing/2014/main" id="{2B20F5B9-ADA7-420D-A2AA-C86461B54AEF}"/>
                </a:ext>
              </a:extLst>
            </p:cNvPr>
            <p:cNvSpPr/>
            <p:nvPr/>
          </p:nvSpPr>
          <p:spPr>
            <a:xfrm>
              <a:off x="3087970" y="2665786"/>
              <a:ext cx="585937" cy="585937"/>
            </a:xfrm>
            <a:custGeom>
              <a:avLst/>
              <a:gdLst/>
              <a:ahLst/>
              <a:cxnLst/>
              <a:rect l="l" t="t" r="r" b="b"/>
              <a:pathLst>
                <a:path w="18741" h="18741" extrusionOk="0">
                  <a:moveTo>
                    <a:pt x="9370" y="0"/>
                  </a:moveTo>
                  <a:cubicBezTo>
                    <a:pt x="4191" y="0"/>
                    <a:pt x="0" y="4191"/>
                    <a:pt x="0" y="9370"/>
                  </a:cubicBezTo>
                  <a:cubicBezTo>
                    <a:pt x="0" y="14538"/>
                    <a:pt x="4191" y="18741"/>
                    <a:pt x="9370" y="18741"/>
                  </a:cubicBezTo>
                  <a:cubicBezTo>
                    <a:pt x="14550" y="18741"/>
                    <a:pt x="18741" y="14538"/>
                    <a:pt x="18741" y="9370"/>
                  </a:cubicBezTo>
                  <a:cubicBezTo>
                    <a:pt x="18741" y="4191"/>
                    <a:pt x="14550" y="0"/>
                    <a:pt x="9370" y="0"/>
                  </a:cubicBezTo>
                  <a:close/>
                </a:path>
              </a:pathLst>
            </a:custGeom>
            <a:solidFill>
              <a:srgbClr val="41B6E6"/>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29" name="Google Shape;545;p69">
              <a:extLst>
                <a:ext uri="{FF2B5EF4-FFF2-40B4-BE49-F238E27FC236}">
                  <a16:creationId xmlns:a16="http://schemas.microsoft.com/office/drawing/2014/main" id="{EB02C01B-2E92-4272-9D7B-E6F59A822194}"/>
                </a:ext>
              </a:extLst>
            </p:cNvPr>
            <p:cNvSpPr/>
            <p:nvPr/>
          </p:nvSpPr>
          <p:spPr>
            <a:xfrm>
              <a:off x="3162790" y="2740606"/>
              <a:ext cx="436303" cy="436303"/>
            </a:xfrm>
            <a:custGeom>
              <a:avLst/>
              <a:gdLst/>
              <a:ahLst/>
              <a:cxnLst/>
              <a:rect l="l" t="t" r="r" b="b"/>
              <a:pathLst>
                <a:path w="13955" h="13955" extrusionOk="0">
                  <a:moveTo>
                    <a:pt x="6977" y="0"/>
                  </a:moveTo>
                  <a:cubicBezTo>
                    <a:pt x="3120" y="0"/>
                    <a:pt x="0" y="3120"/>
                    <a:pt x="0" y="6977"/>
                  </a:cubicBezTo>
                  <a:cubicBezTo>
                    <a:pt x="0" y="10823"/>
                    <a:pt x="3120" y="13954"/>
                    <a:pt x="6977" y="13954"/>
                  </a:cubicBezTo>
                  <a:cubicBezTo>
                    <a:pt x="10823" y="13954"/>
                    <a:pt x="13954" y="10823"/>
                    <a:pt x="13954" y="6977"/>
                  </a:cubicBezTo>
                  <a:cubicBezTo>
                    <a:pt x="13954" y="3120"/>
                    <a:pt x="10823" y="0"/>
                    <a:pt x="6977"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30" name="Google Shape;546;p69">
              <a:extLst>
                <a:ext uri="{FF2B5EF4-FFF2-40B4-BE49-F238E27FC236}">
                  <a16:creationId xmlns:a16="http://schemas.microsoft.com/office/drawing/2014/main" id="{DE84FE37-8455-4704-9A5F-0DFCC9F73726}"/>
                </a:ext>
              </a:extLst>
            </p:cNvPr>
            <p:cNvSpPr/>
            <p:nvPr/>
          </p:nvSpPr>
          <p:spPr>
            <a:xfrm>
              <a:off x="5033023" y="2846316"/>
              <a:ext cx="534569" cy="218918"/>
            </a:xfrm>
            <a:custGeom>
              <a:avLst/>
              <a:gdLst/>
              <a:ahLst/>
              <a:cxnLst/>
              <a:rect l="l" t="t" r="r" b="b"/>
              <a:pathLst>
                <a:path w="17098" h="7002" extrusionOk="0">
                  <a:moveTo>
                    <a:pt x="0" y="1"/>
                  </a:moveTo>
                  <a:lnTo>
                    <a:pt x="2798" y="3501"/>
                  </a:lnTo>
                  <a:lnTo>
                    <a:pt x="0" y="7002"/>
                  </a:lnTo>
                  <a:lnTo>
                    <a:pt x="14288" y="7002"/>
                  </a:lnTo>
                  <a:lnTo>
                    <a:pt x="17098" y="3501"/>
                  </a:lnTo>
                  <a:lnTo>
                    <a:pt x="14288" y="1"/>
                  </a:lnTo>
                  <a:close/>
                </a:path>
              </a:pathLst>
            </a:custGeom>
            <a:solidFill>
              <a:srgbClr val="005EB8"/>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31" name="Google Shape;547;p69">
              <a:extLst>
                <a:ext uri="{FF2B5EF4-FFF2-40B4-BE49-F238E27FC236}">
                  <a16:creationId xmlns:a16="http://schemas.microsoft.com/office/drawing/2014/main" id="{1CD7BC74-F627-4D3F-B291-38B37437ACAA}"/>
                </a:ext>
              </a:extLst>
            </p:cNvPr>
            <p:cNvSpPr/>
            <p:nvPr/>
          </p:nvSpPr>
          <p:spPr>
            <a:xfrm>
              <a:off x="5708304" y="2846316"/>
              <a:ext cx="534569" cy="218918"/>
            </a:xfrm>
            <a:custGeom>
              <a:avLst/>
              <a:gdLst/>
              <a:ahLst/>
              <a:cxnLst/>
              <a:rect l="l" t="t" r="r" b="b"/>
              <a:pathLst>
                <a:path w="17098" h="7002" extrusionOk="0">
                  <a:moveTo>
                    <a:pt x="0" y="1"/>
                  </a:moveTo>
                  <a:lnTo>
                    <a:pt x="2798" y="3501"/>
                  </a:lnTo>
                  <a:lnTo>
                    <a:pt x="0" y="7002"/>
                  </a:lnTo>
                  <a:lnTo>
                    <a:pt x="14288" y="7002"/>
                  </a:lnTo>
                  <a:lnTo>
                    <a:pt x="17098" y="3501"/>
                  </a:lnTo>
                  <a:lnTo>
                    <a:pt x="14288" y="1"/>
                  </a:lnTo>
                  <a:close/>
                </a:path>
              </a:pathLst>
            </a:custGeom>
            <a:solidFill>
              <a:srgbClr val="005EB8"/>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32" name="Google Shape;548;p69">
              <a:extLst>
                <a:ext uri="{FF2B5EF4-FFF2-40B4-BE49-F238E27FC236}">
                  <a16:creationId xmlns:a16="http://schemas.microsoft.com/office/drawing/2014/main" id="{3CA679CA-BDC4-46B0-865E-31618186595F}"/>
                </a:ext>
              </a:extLst>
            </p:cNvPr>
            <p:cNvSpPr/>
            <p:nvPr/>
          </p:nvSpPr>
          <p:spPr>
            <a:xfrm>
              <a:off x="5621514" y="2204164"/>
              <a:ext cx="38" cy="754581"/>
            </a:xfrm>
            <a:custGeom>
              <a:avLst/>
              <a:gdLst/>
              <a:ahLst/>
              <a:cxnLst/>
              <a:rect l="l" t="t" r="r" b="b"/>
              <a:pathLst>
                <a:path w="1" h="24135" fill="none" extrusionOk="0">
                  <a:moveTo>
                    <a:pt x="0" y="24134"/>
                  </a:moveTo>
                  <a:lnTo>
                    <a:pt x="0" y="0"/>
                  </a:lnTo>
                </a:path>
              </a:pathLst>
            </a:custGeom>
            <a:noFill/>
            <a:ln w="17850" cap="rnd" cmpd="sng">
              <a:solidFill>
                <a:srgbClr val="9DB6C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33" name="Google Shape;549;p69">
              <a:extLst>
                <a:ext uri="{FF2B5EF4-FFF2-40B4-BE49-F238E27FC236}">
                  <a16:creationId xmlns:a16="http://schemas.microsoft.com/office/drawing/2014/main" id="{8F40F6B1-D297-482E-B8FB-617D1F8AD079}"/>
                </a:ext>
              </a:extLst>
            </p:cNvPr>
            <p:cNvSpPr/>
            <p:nvPr/>
          </p:nvSpPr>
          <p:spPr>
            <a:xfrm>
              <a:off x="4622216" y="1130954"/>
              <a:ext cx="2054892" cy="1464323"/>
            </a:xfrm>
            <a:custGeom>
              <a:avLst/>
              <a:gdLst/>
              <a:ahLst/>
              <a:cxnLst/>
              <a:rect l="l" t="t" r="r" b="b"/>
              <a:pathLst>
                <a:path w="45185" h="31591" extrusionOk="0">
                  <a:moveTo>
                    <a:pt x="2858" y="0"/>
                  </a:moveTo>
                  <a:cubicBezTo>
                    <a:pt x="1286" y="0"/>
                    <a:pt x="0" y="1274"/>
                    <a:pt x="0" y="2846"/>
                  </a:cubicBezTo>
                  <a:lnTo>
                    <a:pt x="0" y="21669"/>
                  </a:lnTo>
                  <a:cubicBezTo>
                    <a:pt x="0" y="25753"/>
                    <a:pt x="3310" y="29063"/>
                    <a:pt x="7406" y="29063"/>
                  </a:cubicBezTo>
                  <a:lnTo>
                    <a:pt x="18122" y="29063"/>
                  </a:lnTo>
                  <a:cubicBezTo>
                    <a:pt x="18169" y="29111"/>
                    <a:pt x="18193" y="29170"/>
                    <a:pt x="18241" y="29206"/>
                  </a:cubicBezTo>
                  <a:lnTo>
                    <a:pt x="19241" y="30206"/>
                  </a:lnTo>
                  <a:cubicBezTo>
                    <a:pt x="20164" y="31129"/>
                    <a:pt x="21375" y="31590"/>
                    <a:pt x="22587" y="31590"/>
                  </a:cubicBezTo>
                  <a:cubicBezTo>
                    <a:pt x="23798" y="31590"/>
                    <a:pt x="25009" y="31129"/>
                    <a:pt x="25932" y="30206"/>
                  </a:cubicBezTo>
                  <a:lnTo>
                    <a:pt x="26932" y="29206"/>
                  </a:lnTo>
                  <a:cubicBezTo>
                    <a:pt x="26980" y="29170"/>
                    <a:pt x="27016" y="29111"/>
                    <a:pt x="27051" y="29063"/>
                  </a:cubicBezTo>
                  <a:lnTo>
                    <a:pt x="37791" y="29063"/>
                  </a:lnTo>
                  <a:cubicBezTo>
                    <a:pt x="41875" y="29063"/>
                    <a:pt x="45185" y="25753"/>
                    <a:pt x="45185" y="21669"/>
                  </a:cubicBezTo>
                  <a:lnTo>
                    <a:pt x="45185" y="2846"/>
                  </a:lnTo>
                  <a:cubicBezTo>
                    <a:pt x="45185" y="1274"/>
                    <a:pt x="43911" y="0"/>
                    <a:pt x="42327" y="0"/>
                  </a:cubicBezTo>
                  <a:close/>
                </a:path>
              </a:pathLst>
            </a:custGeom>
            <a:solidFill>
              <a:srgbClr val="F2F2F2"/>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34" name="Google Shape;550;p69">
              <a:extLst>
                <a:ext uri="{FF2B5EF4-FFF2-40B4-BE49-F238E27FC236}">
                  <a16:creationId xmlns:a16="http://schemas.microsoft.com/office/drawing/2014/main" id="{2F48E91B-EF6B-43E5-A0BB-9D495FAAE854}"/>
                </a:ext>
              </a:extLst>
            </p:cNvPr>
            <p:cNvSpPr/>
            <p:nvPr/>
          </p:nvSpPr>
          <p:spPr>
            <a:xfrm>
              <a:off x="4622216" y="992890"/>
              <a:ext cx="2046987" cy="336536"/>
            </a:xfrm>
            <a:custGeom>
              <a:avLst/>
              <a:gdLst/>
              <a:ahLst/>
              <a:cxnLst/>
              <a:rect l="l" t="t" r="r" b="b"/>
              <a:pathLst>
                <a:path w="45185" h="10764" extrusionOk="0">
                  <a:moveTo>
                    <a:pt x="2846" y="0"/>
                  </a:moveTo>
                  <a:cubicBezTo>
                    <a:pt x="1274" y="0"/>
                    <a:pt x="0" y="1274"/>
                    <a:pt x="0" y="2846"/>
                  </a:cubicBezTo>
                  <a:lnTo>
                    <a:pt x="0" y="10763"/>
                  </a:lnTo>
                  <a:lnTo>
                    <a:pt x="45185" y="10763"/>
                  </a:lnTo>
                  <a:lnTo>
                    <a:pt x="45185" y="2846"/>
                  </a:lnTo>
                  <a:cubicBezTo>
                    <a:pt x="45185" y="1274"/>
                    <a:pt x="43911" y="0"/>
                    <a:pt x="42339" y="0"/>
                  </a:cubicBezTo>
                  <a:close/>
                </a:path>
              </a:pathLst>
            </a:custGeom>
            <a:solidFill>
              <a:srgbClr val="005EB8"/>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r>
                <a:rPr lang="en-GB" sz="1600" b="1" kern="0">
                  <a:solidFill>
                    <a:srgbClr val="FFFFFF"/>
                  </a:solidFill>
                  <a:latin typeface="Arial"/>
                  <a:cs typeface="Arial"/>
                  <a:sym typeface="Arial"/>
                </a:rPr>
                <a:t>2019</a:t>
              </a:r>
              <a:endParaRPr kumimoji="0" sz="1600" b="1" i="0" u="none" strike="noStrike" kern="0" cap="none" spc="0" normalizeH="0" baseline="0" noProof="0">
                <a:ln>
                  <a:noFill/>
                </a:ln>
                <a:solidFill>
                  <a:srgbClr val="FFFFFF"/>
                </a:solidFill>
                <a:effectLst/>
                <a:uLnTx/>
                <a:uFillTx/>
                <a:latin typeface="Arial"/>
                <a:cs typeface="Arial"/>
                <a:sym typeface="Arial"/>
              </a:endParaRPr>
            </a:p>
          </p:txBody>
        </p:sp>
        <p:sp>
          <p:nvSpPr>
            <p:cNvPr id="35" name="Google Shape;551;p69">
              <a:extLst>
                <a:ext uri="{FF2B5EF4-FFF2-40B4-BE49-F238E27FC236}">
                  <a16:creationId xmlns:a16="http://schemas.microsoft.com/office/drawing/2014/main" id="{F12F209C-358D-4CFD-9FBF-3B714402C496}"/>
                </a:ext>
              </a:extLst>
            </p:cNvPr>
            <p:cNvSpPr/>
            <p:nvPr/>
          </p:nvSpPr>
          <p:spPr>
            <a:xfrm>
              <a:off x="5342743" y="2665786"/>
              <a:ext cx="585937" cy="585937"/>
            </a:xfrm>
            <a:custGeom>
              <a:avLst/>
              <a:gdLst/>
              <a:ahLst/>
              <a:cxnLst/>
              <a:rect l="l" t="t" r="r" b="b"/>
              <a:pathLst>
                <a:path w="18741" h="18741" extrusionOk="0">
                  <a:moveTo>
                    <a:pt x="9370" y="0"/>
                  </a:moveTo>
                  <a:cubicBezTo>
                    <a:pt x="4191" y="0"/>
                    <a:pt x="0" y="4191"/>
                    <a:pt x="0" y="9370"/>
                  </a:cubicBezTo>
                  <a:cubicBezTo>
                    <a:pt x="0" y="14538"/>
                    <a:pt x="4191" y="18741"/>
                    <a:pt x="9370" y="18741"/>
                  </a:cubicBezTo>
                  <a:cubicBezTo>
                    <a:pt x="14538" y="18741"/>
                    <a:pt x="18741" y="14538"/>
                    <a:pt x="18741" y="9370"/>
                  </a:cubicBezTo>
                  <a:cubicBezTo>
                    <a:pt x="18741" y="4191"/>
                    <a:pt x="14538" y="0"/>
                    <a:pt x="9370" y="0"/>
                  </a:cubicBezTo>
                  <a:close/>
                </a:path>
              </a:pathLst>
            </a:custGeom>
            <a:solidFill>
              <a:srgbClr val="005EB8"/>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36" name="Google Shape;552;p69">
              <a:extLst>
                <a:ext uri="{FF2B5EF4-FFF2-40B4-BE49-F238E27FC236}">
                  <a16:creationId xmlns:a16="http://schemas.microsoft.com/office/drawing/2014/main" id="{45E424A1-0094-4EBB-BA62-F76EE928EA3C}"/>
                </a:ext>
              </a:extLst>
            </p:cNvPr>
            <p:cNvSpPr/>
            <p:nvPr/>
          </p:nvSpPr>
          <p:spPr>
            <a:xfrm>
              <a:off x="5417562" y="2740606"/>
              <a:ext cx="435928" cy="436303"/>
            </a:xfrm>
            <a:custGeom>
              <a:avLst/>
              <a:gdLst/>
              <a:ahLst/>
              <a:cxnLst/>
              <a:rect l="l" t="t" r="r" b="b"/>
              <a:pathLst>
                <a:path w="13943" h="13955" extrusionOk="0">
                  <a:moveTo>
                    <a:pt x="6977" y="0"/>
                  </a:moveTo>
                  <a:cubicBezTo>
                    <a:pt x="3120" y="0"/>
                    <a:pt x="0" y="3120"/>
                    <a:pt x="0" y="6977"/>
                  </a:cubicBezTo>
                  <a:cubicBezTo>
                    <a:pt x="0" y="10823"/>
                    <a:pt x="3120" y="13954"/>
                    <a:pt x="6977" y="13954"/>
                  </a:cubicBezTo>
                  <a:cubicBezTo>
                    <a:pt x="10823" y="13954"/>
                    <a:pt x="13943" y="10823"/>
                    <a:pt x="13943" y="6977"/>
                  </a:cubicBezTo>
                  <a:cubicBezTo>
                    <a:pt x="13943" y="3120"/>
                    <a:pt x="10823" y="0"/>
                    <a:pt x="6977"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37" name="Google Shape;553;p69">
              <a:extLst>
                <a:ext uri="{FF2B5EF4-FFF2-40B4-BE49-F238E27FC236}">
                  <a16:creationId xmlns:a16="http://schemas.microsoft.com/office/drawing/2014/main" id="{A8348D55-4613-4D2D-AAB0-9F5C964B34E5}"/>
                </a:ext>
              </a:extLst>
            </p:cNvPr>
            <p:cNvSpPr txBox="1"/>
            <p:nvPr/>
          </p:nvSpPr>
          <p:spPr>
            <a:xfrm>
              <a:off x="4713156" y="1381301"/>
              <a:ext cx="1956046" cy="1183248"/>
            </a:xfrm>
            <a:prstGeom prst="rect">
              <a:avLst/>
            </a:prstGeom>
            <a:noFill/>
            <a:ln>
              <a:noFill/>
            </a:ln>
          </p:spPr>
          <p:txBody>
            <a:bodyPr spcFirstLastPara="1" wrap="square" lIns="18000" tIns="54000" rIns="18000" bIns="54000" anchor="t" anchorCtr="0">
              <a:noAutofit/>
            </a:bodyPr>
            <a:lstStyle/>
            <a:p>
              <a:pPr>
                <a:buClr>
                  <a:srgbClr val="000000"/>
                </a:buClr>
              </a:pPr>
              <a:r>
                <a:rPr kumimoji="0" lang="en-US" sz="1200" b="0" u="none" strike="noStrike" kern="0" cap="none" spc="0" normalizeH="0" baseline="0" noProof="0">
                  <a:ln>
                    <a:noFill/>
                  </a:ln>
                  <a:solidFill>
                    <a:srgbClr val="434343"/>
                  </a:solidFill>
                  <a:effectLst/>
                  <a:uLnTx/>
                  <a:uFillTx/>
                  <a:latin typeface="Arial"/>
                  <a:cs typeface="Arial"/>
                  <a:sym typeface="Arial"/>
                </a:rPr>
                <a:t>Following period of engagement </a:t>
              </a:r>
              <a:r>
                <a:rPr lang="en-US" sz="1200" kern="0">
                  <a:solidFill>
                    <a:srgbClr val="434343"/>
                  </a:solidFill>
                  <a:latin typeface="Arial"/>
                  <a:cs typeface="Arial"/>
                  <a:sym typeface="Arial"/>
                </a:rPr>
                <a:t>(192,806 responses), </a:t>
              </a:r>
              <a:r>
                <a:rPr lang="en-US" sz="1200" b="1" kern="0">
                  <a:solidFill>
                    <a:srgbClr val="434343"/>
                  </a:solidFill>
                  <a:latin typeface="Arial"/>
                  <a:cs typeface="Arial"/>
                  <a:sym typeface="Arial"/>
                </a:rPr>
                <a:t>NHSEI publishes its legislative recommendations to Government </a:t>
              </a:r>
              <a:r>
                <a:rPr lang="en-US" sz="1200" kern="0">
                  <a:solidFill>
                    <a:srgbClr val="434343"/>
                  </a:solidFill>
                  <a:latin typeface="Arial"/>
                  <a:cs typeface="Arial"/>
                  <a:sym typeface="Arial"/>
                </a:rPr>
                <a:t>in September 2019</a:t>
              </a:r>
              <a:endParaRPr kumimoji="0" sz="1200" b="0" u="none" strike="noStrike" kern="0" cap="none" spc="0" normalizeH="0" baseline="0" noProof="0">
                <a:ln>
                  <a:noFill/>
                </a:ln>
                <a:solidFill>
                  <a:srgbClr val="434343"/>
                </a:solidFill>
                <a:effectLst/>
                <a:uLnTx/>
                <a:uFillTx/>
                <a:latin typeface="Arial"/>
                <a:cs typeface="Arial"/>
                <a:sym typeface="Arial"/>
              </a:endParaRPr>
            </a:p>
          </p:txBody>
        </p:sp>
        <p:sp>
          <p:nvSpPr>
            <p:cNvPr id="38" name="Google Shape;554;p69">
              <a:extLst>
                <a:ext uri="{FF2B5EF4-FFF2-40B4-BE49-F238E27FC236}">
                  <a16:creationId xmlns:a16="http://schemas.microsoft.com/office/drawing/2014/main" id="{CF890EE8-BAE8-4448-937D-9388C518F15B}"/>
                </a:ext>
              </a:extLst>
            </p:cNvPr>
            <p:cNvSpPr/>
            <p:nvPr/>
          </p:nvSpPr>
          <p:spPr>
            <a:xfrm>
              <a:off x="1643954" y="2846316"/>
              <a:ext cx="534944" cy="218918"/>
            </a:xfrm>
            <a:custGeom>
              <a:avLst/>
              <a:gdLst/>
              <a:ahLst/>
              <a:cxnLst/>
              <a:rect l="l" t="t" r="r" b="b"/>
              <a:pathLst>
                <a:path w="17110" h="7002" extrusionOk="0">
                  <a:moveTo>
                    <a:pt x="1" y="1"/>
                  </a:moveTo>
                  <a:lnTo>
                    <a:pt x="2811" y="3501"/>
                  </a:lnTo>
                  <a:lnTo>
                    <a:pt x="1" y="7002"/>
                  </a:lnTo>
                  <a:lnTo>
                    <a:pt x="14300" y="7002"/>
                  </a:lnTo>
                  <a:lnTo>
                    <a:pt x="17110" y="3501"/>
                  </a:lnTo>
                  <a:lnTo>
                    <a:pt x="14300" y="1"/>
                  </a:lnTo>
                  <a:close/>
                </a:path>
              </a:pathLst>
            </a:custGeom>
            <a:solidFill>
              <a:srgbClr val="005EB8"/>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39" name="Google Shape;555;p69">
              <a:extLst>
                <a:ext uri="{FF2B5EF4-FFF2-40B4-BE49-F238E27FC236}">
                  <a16:creationId xmlns:a16="http://schemas.microsoft.com/office/drawing/2014/main" id="{04C3D5A4-4451-4163-BC97-893839B87897}"/>
                </a:ext>
              </a:extLst>
            </p:cNvPr>
            <p:cNvSpPr/>
            <p:nvPr/>
          </p:nvSpPr>
          <p:spPr>
            <a:xfrm>
              <a:off x="2326301" y="2846316"/>
              <a:ext cx="534600" cy="218918"/>
            </a:xfrm>
            <a:custGeom>
              <a:avLst/>
              <a:gdLst/>
              <a:ahLst/>
              <a:cxnLst/>
              <a:rect l="l" t="t" r="r" b="b"/>
              <a:pathLst>
                <a:path w="17099" h="7002" extrusionOk="0">
                  <a:moveTo>
                    <a:pt x="1" y="1"/>
                  </a:moveTo>
                  <a:lnTo>
                    <a:pt x="2799" y="3501"/>
                  </a:lnTo>
                  <a:lnTo>
                    <a:pt x="1" y="7002"/>
                  </a:lnTo>
                  <a:lnTo>
                    <a:pt x="14288" y="7002"/>
                  </a:lnTo>
                  <a:lnTo>
                    <a:pt x="17098" y="3501"/>
                  </a:lnTo>
                  <a:lnTo>
                    <a:pt x="14288" y="1"/>
                  </a:lnTo>
                  <a:close/>
                </a:path>
              </a:pathLst>
            </a:custGeom>
            <a:solidFill>
              <a:srgbClr val="005EB8"/>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40" name="Google Shape;556;p69">
              <a:extLst>
                <a:ext uri="{FF2B5EF4-FFF2-40B4-BE49-F238E27FC236}">
                  <a16:creationId xmlns:a16="http://schemas.microsoft.com/office/drawing/2014/main" id="{AA05CD37-2E8A-4336-91EE-2E3072DFEE4A}"/>
                </a:ext>
              </a:extLst>
            </p:cNvPr>
            <p:cNvSpPr/>
            <p:nvPr/>
          </p:nvSpPr>
          <p:spPr>
            <a:xfrm>
              <a:off x="2255151" y="2964313"/>
              <a:ext cx="38" cy="754206"/>
            </a:xfrm>
            <a:custGeom>
              <a:avLst/>
              <a:gdLst/>
              <a:ahLst/>
              <a:cxnLst/>
              <a:rect l="l" t="t" r="r" b="b"/>
              <a:pathLst>
                <a:path w="1" h="24123" fill="none" extrusionOk="0">
                  <a:moveTo>
                    <a:pt x="0" y="1"/>
                  </a:moveTo>
                  <a:lnTo>
                    <a:pt x="0" y="24123"/>
                  </a:lnTo>
                </a:path>
              </a:pathLst>
            </a:custGeom>
            <a:noFill/>
            <a:ln w="17850" cap="rnd" cmpd="sng">
              <a:solidFill>
                <a:srgbClr val="9DB6C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41" name="Google Shape;557;p69">
              <a:extLst>
                <a:ext uri="{FF2B5EF4-FFF2-40B4-BE49-F238E27FC236}">
                  <a16:creationId xmlns:a16="http://schemas.microsoft.com/office/drawing/2014/main" id="{D9AF8EB4-D1E5-4035-A3AC-739625ED9970}"/>
                </a:ext>
              </a:extLst>
            </p:cNvPr>
            <p:cNvSpPr/>
            <p:nvPr/>
          </p:nvSpPr>
          <p:spPr>
            <a:xfrm>
              <a:off x="1378568" y="3718269"/>
              <a:ext cx="1725635" cy="1340343"/>
            </a:xfrm>
            <a:custGeom>
              <a:avLst/>
              <a:gdLst/>
              <a:ahLst/>
              <a:cxnLst/>
              <a:rect l="l" t="t" r="r" b="b"/>
              <a:pathLst>
                <a:path w="45185" h="31600" extrusionOk="0">
                  <a:moveTo>
                    <a:pt x="22598" y="0"/>
                  </a:moveTo>
                  <a:cubicBezTo>
                    <a:pt x="21387" y="0"/>
                    <a:pt x="20175" y="464"/>
                    <a:pt x="19253" y="1393"/>
                  </a:cubicBezTo>
                  <a:lnTo>
                    <a:pt x="18252" y="2381"/>
                  </a:lnTo>
                  <a:cubicBezTo>
                    <a:pt x="18205" y="2429"/>
                    <a:pt x="18181" y="2477"/>
                    <a:pt x="18133" y="2524"/>
                  </a:cubicBezTo>
                  <a:lnTo>
                    <a:pt x="7406" y="2524"/>
                  </a:lnTo>
                  <a:cubicBezTo>
                    <a:pt x="3310" y="2524"/>
                    <a:pt x="0" y="5846"/>
                    <a:pt x="0" y="9930"/>
                  </a:cubicBezTo>
                  <a:lnTo>
                    <a:pt x="0" y="28742"/>
                  </a:lnTo>
                  <a:cubicBezTo>
                    <a:pt x="0" y="30325"/>
                    <a:pt x="1286" y="31599"/>
                    <a:pt x="2858" y="31599"/>
                  </a:cubicBezTo>
                  <a:lnTo>
                    <a:pt x="42327" y="31599"/>
                  </a:lnTo>
                  <a:cubicBezTo>
                    <a:pt x="43910" y="31599"/>
                    <a:pt x="45184" y="30325"/>
                    <a:pt x="45184" y="28742"/>
                  </a:cubicBezTo>
                  <a:lnTo>
                    <a:pt x="45184" y="9930"/>
                  </a:lnTo>
                  <a:cubicBezTo>
                    <a:pt x="45184" y="5846"/>
                    <a:pt x="41874" y="2524"/>
                    <a:pt x="37791" y="2524"/>
                  </a:cubicBezTo>
                  <a:lnTo>
                    <a:pt x="27063" y="2524"/>
                  </a:lnTo>
                  <a:cubicBezTo>
                    <a:pt x="27027" y="2477"/>
                    <a:pt x="26992" y="2429"/>
                    <a:pt x="26944" y="2381"/>
                  </a:cubicBezTo>
                  <a:lnTo>
                    <a:pt x="25944" y="1393"/>
                  </a:lnTo>
                  <a:cubicBezTo>
                    <a:pt x="25021" y="464"/>
                    <a:pt x="23810" y="0"/>
                    <a:pt x="22598" y="0"/>
                  </a:cubicBezTo>
                  <a:close/>
                </a:path>
              </a:pathLst>
            </a:custGeom>
            <a:solidFill>
              <a:srgbClr val="F2F2F2"/>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42" name="Google Shape;558;p69">
              <a:extLst>
                <a:ext uri="{FF2B5EF4-FFF2-40B4-BE49-F238E27FC236}">
                  <a16:creationId xmlns:a16="http://schemas.microsoft.com/office/drawing/2014/main" id="{BBD3742C-46B2-41F1-A290-6849C4094045}"/>
                </a:ext>
              </a:extLst>
            </p:cNvPr>
            <p:cNvSpPr/>
            <p:nvPr/>
          </p:nvSpPr>
          <p:spPr>
            <a:xfrm>
              <a:off x="1384052" y="4860052"/>
              <a:ext cx="1720758" cy="336568"/>
            </a:xfrm>
            <a:custGeom>
              <a:avLst/>
              <a:gdLst/>
              <a:ahLst/>
              <a:cxnLst/>
              <a:rect l="l" t="t" r="r" b="b"/>
              <a:pathLst>
                <a:path w="45185" h="10765" extrusionOk="0">
                  <a:moveTo>
                    <a:pt x="0" y="1"/>
                  </a:moveTo>
                  <a:lnTo>
                    <a:pt x="0" y="7919"/>
                  </a:lnTo>
                  <a:cubicBezTo>
                    <a:pt x="0" y="9490"/>
                    <a:pt x="1274" y="10764"/>
                    <a:pt x="2846" y="10764"/>
                  </a:cubicBezTo>
                  <a:lnTo>
                    <a:pt x="42339" y="10764"/>
                  </a:lnTo>
                  <a:cubicBezTo>
                    <a:pt x="43910" y="10764"/>
                    <a:pt x="45184" y="9490"/>
                    <a:pt x="45184" y="7919"/>
                  </a:cubicBezTo>
                  <a:lnTo>
                    <a:pt x="45184" y="1"/>
                  </a:lnTo>
                  <a:close/>
                </a:path>
              </a:pathLst>
            </a:custGeom>
            <a:solidFill>
              <a:srgbClr val="005EB8"/>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r>
                <a:rPr kumimoji="0" lang="en-GB" sz="1600" b="1" i="0" u="none" strike="noStrike" kern="0" cap="none" spc="0" normalizeH="0" baseline="0" noProof="0">
                  <a:ln>
                    <a:noFill/>
                  </a:ln>
                  <a:solidFill>
                    <a:srgbClr val="FFFFFF"/>
                  </a:solidFill>
                  <a:effectLst/>
                  <a:uLnTx/>
                  <a:uFillTx/>
                  <a:latin typeface="Arial"/>
                  <a:cs typeface="Arial"/>
                  <a:sym typeface="Arial"/>
                </a:rPr>
                <a:t>2015</a:t>
              </a:r>
              <a:endParaRPr kumimoji="0" sz="1600" b="1" i="0" u="none" strike="noStrike" kern="0" cap="none" spc="0" normalizeH="0" baseline="0" noProof="0">
                <a:ln>
                  <a:noFill/>
                </a:ln>
                <a:solidFill>
                  <a:srgbClr val="FFFFFF"/>
                </a:solidFill>
                <a:effectLst/>
                <a:uLnTx/>
                <a:uFillTx/>
                <a:latin typeface="Arial"/>
                <a:cs typeface="Arial"/>
                <a:sym typeface="Arial"/>
              </a:endParaRPr>
            </a:p>
          </p:txBody>
        </p:sp>
        <p:sp>
          <p:nvSpPr>
            <p:cNvPr id="43" name="Google Shape;559;p69">
              <a:extLst>
                <a:ext uri="{FF2B5EF4-FFF2-40B4-BE49-F238E27FC236}">
                  <a16:creationId xmlns:a16="http://schemas.microsoft.com/office/drawing/2014/main" id="{93C66D26-5F1E-406E-8CCC-C3EB922B5E54}"/>
                </a:ext>
              </a:extLst>
            </p:cNvPr>
            <p:cNvSpPr/>
            <p:nvPr/>
          </p:nvSpPr>
          <p:spPr>
            <a:xfrm>
              <a:off x="1960740" y="2665786"/>
              <a:ext cx="585969" cy="585937"/>
            </a:xfrm>
            <a:custGeom>
              <a:avLst/>
              <a:gdLst/>
              <a:ahLst/>
              <a:cxnLst/>
              <a:rect l="l" t="t" r="r" b="b"/>
              <a:pathLst>
                <a:path w="18742" h="18741" extrusionOk="0">
                  <a:moveTo>
                    <a:pt x="9371" y="0"/>
                  </a:moveTo>
                  <a:cubicBezTo>
                    <a:pt x="4192" y="0"/>
                    <a:pt x="1" y="4191"/>
                    <a:pt x="1" y="9370"/>
                  </a:cubicBezTo>
                  <a:cubicBezTo>
                    <a:pt x="1" y="14538"/>
                    <a:pt x="4192" y="18741"/>
                    <a:pt x="9371" y="18741"/>
                  </a:cubicBezTo>
                  <a:cubicBezTo>
                    <a:pt x="14539" y="18741"/>
                    <a:pt x="18741" y="14538"/>
                    <a:pt x="18741" y="9370"/>
                  </a:cubicBezTo>
                  <a:cubicBezTo>
                    <a:pt x="18741" y="4191"/>
                    <a:pt x="14539" y="0"/>
                    <a:pt x="9371" y="0"/>
                  </a:cubicBezTo>
                  <a:close/>
                </a:path>
              </a:pathLst>
            </a:custGeom>
            <a:solidFill>
              <a:srgbClr val="005EB8"/>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44" name="Google Shape;560;p69">
              <a:extLst>
                <a:ext uri="{FF2B5EF4-FFF2-40B4-BE49-F238E27FC236}">
                  <a16:creationId xmlns:a16="http://schemas.microsoft.com/office/drawing/2014/main" id="{A5548CCB-994C-466A-8ED0-E0CCE8E09C29}"/>
                </a:ext>
              </a:extLst>
            </p:cNvPr>
            <p:cNvSpPr/>
            <p:nvPr/>
          </p:nvSpPr>
          <p:spPr>
            <a:xfrm>
              <a:off x="2035591" y="2740606"/>
              <a:ext cx="435928" cy="436303"/>
            </a:xfrm>
            <a:custGeom>
              <a:avLst/>
              <a:gdLst/>
              <a:ahLst/>
              <a:cxnLst/>
              <a:rect l="l" t="t" r="r" b="b"/>
              <a:pathLst>
                <a:path w="13943" h="13955" extrusionOk="0">
                  <a:moveTo>
                    <a:pt x="6977" y="0"/>
                  </a:moveTo>
                  <a:cubicBezTo>
                    <a:pt x="3120" y="0"/>
                    <a:pt x="0" y="3120"/>
                    <a:pt x="0" y="6977"/>
                  </a:cubicBezTo>
                  <a:cubicBezTo>
                    <a:pt x="0" y="10823"/>
                    <a:pt x="3120" y="13954"/>
                    <a:pt x="6977" y="13954"/>
                  </a:cubicBezTo>
                  <a:cubicBezTo>
                    <a:pt x="10823" y="13954"/>
                    <a:pt x="13942" y="10823"/>
                    <a:pt x="13942" y="6977"/>
                  </a:cubicBezTo>
                  <a:cubicBezTo>
                    <a:pt x="13942" y="3120"/>
                    <a:pt x="10823" y="0"/>
                    <a:pt x="6977"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45" name="Google Shape;561;p69">
              <a:extLst>
                <a:ext uri="{FF2B5EF4-FFF2-40B4-BE49-F238E27FC236}">
                  <a16:creationId xmlns:a16="http://schemas.microsoft.com/office/drawing/2014/main" id="{3335FB66-2BA8-40B4-BDF7-ADEF5F3523AF}"/>
                </a:ext>
              </a:extLst>
            </p:cNvPr>
            <p:cNvSpPr txBox="1"/>
            <p:nvPr/>
          </p:nvSpPr>
          <p:spPr>
            <a:xfrm>
              <a:off x="1521792" y="4008236"/>
              <a:ext cx="1339109" cy="797852"/>
            </a:xfrm>
            <a:prstGeom prst="rect">
              <a:avLst/>
            </a:prstGeom>
            <a:noFill/>
            <a:ln>
              <a:noFill/>
            </a:ln>
          </p:spPr>
          <p:txBody>
            <a:bodyPr spcFirstLastPara="1" wrap="square" lIns="18000" tIns="54000" rIns="18000" bIns="54000" anchor="t" anchorCtr="0">
              <a:noAutofit/>
            </a:bodyPr>
            <a:lstStyle/>
            <a:p>
              <a:pPr>
                <a:buClr>
                  <a:srgbClr val="000000"/>
                </a:buClr>
              </a:pPr>
              <a:r>
                <a:rPr lang="en-US" sz="1200">
                  <a:latin typeface="Arial" panose="020B0604020202020204" pitchFamily="34" charset="0"/>
                  <a:ea typeface="Calibri" panose="020F0502020204030204" pitchFamily="34" charset="0"/>
                  <a:cs typeface="Arial" panose="020B0604020202020204" pitchFamily="34" charset="0"/>
                </a:rPr>
                <a:t>Vanguard sites in 50 areas began to develop and test new models of care. </a:t>
              </a:r>
              <a:endParaRPr kumimoji="0" sz="1200" i="0" u="none" strike="noStrike" kern="0" cap="none" spc="0" normalizeH="0" baseline="0" noProof="0">
                <a:ln>
                  <a:noFill/>
                </a:ln>
                <a:solidFill>
                  <a:srgbClr val="434343"/>
                </a:solidFill>
                <a:effectLst/>
                <a:uLnTx/>
                <a:uFillTx/>
                <a:latin typeface="Arial"/>
                <a:cs typeface="Arial"/>
                <a:sym typeface="Arial"/>
              </a:endParaRPr>
            </a:p>
          </p:txBody>
        </p:sp>
        <p:sp>
          <p:nvSpPr>
            <p:cNvPr id="46" name="Google Shape;562;p69">
              <a:extLst>
                <a:ext uri="{FF2B5EF4-FFF2-40B4-BE49-F238E27FC236}">
                  <a16:creationId xmlns:a16="http://schemas.microsoft.com/office/drawing/2014/main" id="{2279B2C5-089C-4DCF-A7DE-CF467ED4F109}"/>
                </a:ext>
              </a:extLst>
            </p:cNvPr>
            <p:cNvSpPr/>
            <p:nvPr/>
          </p:nvSpPr>
          <p:spPr>
            <a:xfrm>
              <a:off x="3903948" y="2846316"/>
              <a:ext cx="534569" cy="218918"/>
            </a:xfrm>
            <a:custGeom>
              <a:avLst/>
              <a:gdLst/>
              <a:ahLst/>
              <a:cxnLst/>
              <a:rect l="l" t="t" r="r" b="b"/>
              <a:pathLst>
                <a:path w="17098" h="7002" extrusionOk="0">
                  <a:moveTo>
                    <a:pt x="1" y="1"/>
                  </a:moveTo>
                  <a:lnTo>
                    <a:pt x="2799" y="3501"/>
                  </a:lnTo>
                  <a:lnTo>
                    <a:pt x="1" y="7002"/>
                  </a:lnTo>
                  <a:lnTo>
                    <a:pt x="14288" y="7002"/>
                  </a:lnTo>
                  <a:lnTo>
                    <a:pt x="17098" y="3501"/>
                  </a:lnTo>
                  <a:lnTo>
                    <a:pt x="14288" y="1"/>
                  </a:lnTo>
                  <a:close/>
                </a:path>
              </a:pathLst>
            </a:custGeom>
            <a:solidFill>
              <a:srgbClr val="00A499"/>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47" name="Google Shape;563;p69">
              <a:extLst>
                <a:ext uri="{FF2B5EF4-FFF2-40B4-BE49-F238E27FC236}">
                  <a16:creationId xmlns:a16="http://schemas.microsoft.com/office/drawing/2014/main" id="{88B99B7F-6BE5-454A-B719-56C6C05BFF2B}"/>
                </a:ext>
              </a:extLst>
            </p:cNvPr>
            <p:cNvSpPr/>
            <p:nvPr/>
          </p:nvSpPr>
          <p:spPr>
            <a:xfrm>
              <a:off x="4585545" y="2846316"/>
              <a:ext cx="534600" cy="218918"/>
            </a:xfrm>
            <a:custGeom>
              <a:avLst/>
              <a:gdLst/>
              <a:ahLst/>
              <a:cxnLst/>
              <a:rect l="l" t="t" r="r" b="b"/>
              <a:pathLst>
                <a:path w="17099" h="7002" extrusionOk="0">
                  <a:moveTo>
                    <a:pt x="1" y="1"/>
                  </a:moveTo>
                  <a:lnTo>
                    <a:pt x="2799" y="3501"/>
                  </a:lnTo>
                  <a:lnTo>
                    <a:pt x="1" y="7002"/>
                  </a:lnTo>
                  <a:lnTo>
                    <a:pt x="14288" y="7002"/>
                  </a:lnTo>
                  <a:lnTo>
                    <a:pt x="17098" y="3501"/>
                  </a:lnTo>
                  <a:lnTo>
                    <a:pt x="14288" y="1"/>
                  </a:lnTo>
                  <a:close/>
                </a:path>
              </a:pathLst>
            </a:custGeom>
            <a:solidFill>
              <a:srgbClr val="00A499"/>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48" name="Google Shape;564;p69">
              <a:extLst>
                <a:ext uri="{FF2B5EF4-FFF2-40B4-BE49-F238E27FC236}">
                  <a16:creationId xmlns:a16="http://schemas.microsoft.com/office/drawing/2014/main" id="{D84D079F-18A7-4F0C-8FA0-2BE758FCA57C}"/>
                </a:ext>
              </a:extLst>
            </p:cNvPr>
            <p:cNvSpPr/>
            <p:nvPr/>
          </p:nvSpPr>
          <p:spPr>
            <a:xfrm>
              <a:off x="4518682" y="2964313"/>
              <a:ext cx="38" cy="754206"/>
            </a:xfrm>
            <a:custGeom>
              <a:avLst/>
              <a:gdLst/>
              <a:ahLst/>
              <a:cxnLst/>
              <a:rect l="l" t="t" r="r" b="b"/>
              <a:pathLst>
                <a:path w="1" h="24123" fill="none" extrusionOk="0">
                  <a:moveTo>
                    <a:pt x="0" y="1"/>
                  </a:moveTo>
                  <a:lnTo>
                    <a:pt x="0" y="24123"/>
                  </a:lnTo>
                </a:path>
              </a:pathLst>
            </a:custGeom>
            <a:noFill/>
            <a:ln w="17850" cap="rnd" cmpd="sng">
              <a:solidFill>
                <a:srgbClr val="9DB6C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49" name="Google Shape;565;p69">
              <a:extLst>
                <a:ext uri="{FF2B5EF4-FFF2-40B4-BE49-F238E27FC236}">
                  <a16:creationId xmlns:a16="http://schemas.microsoft.com/office/drawing/2014/main" id="{A8F99ED5-6661-4748-9D88-F4E75F3B10BA}"/>
                </a:ext>
              </a:extLst>
            </p:cNvPr>
            <p:cNvSpPr/>
            <p:nvPr/>
          </p:nvSpPr>
          <p:spPr>
            <a:xfrm>
              <a:off x="3649914" y="3610460"/>
              <a:ext cx="1718806" cy="1448153"/>
            </a:xfrm>
            <a:custGeom>
              <a:avLst/>
              <a:gdLst/>
              <a:ahLst/>
              <a:cxnLst/>
              <a:rect l="l" t="t" r="r" b="b"/>
              <a:pathLst>
                <a:path w="45185" h="31600" extrusionOk="0">
                  <a:moveTo>
                    <a:pt x="22597" y="0"/>
                  </a:moveTo>
                  <a:cubicBezTo>
                    <a:pt x="21384" y="0"/>
                    <a:pt x="20169" y="464"/>
                    <a:pt x="19241" y="1393"/>
                  </a:cubicBezTo>
                  <a:lnTo>
                    <a:pt x="18253" y="2381"/>
                  </a:lnTo>
                  <a:cubicBezTo>
                    <a:pt x="18205" y="2429"/>
                    <a:pt x="18169" y="2477"/>
                    <a:pt x="18134" y="2524"/>
                  </a:cubicBezTo>
                  <a:lnTo>
                    <a:pt x="7394" y="2524"/>
                  </a:lnTo>
                  <a:cubicBezTo>
                    <a:pt x="3310" y="2524"/>
                    <a:pt x="0" y="5846"/>
                    <a:pt x="0" y="9930"/>
                  </a:cubicBezTo>
                  <a:lnTo>
                    <a:pt x="0" y="28742"/>
                  </a:lnTo>
                  <a:cubicBezTo>
                    <a:pt x="0" y="30325"/>
                    <a:pt x="1274" y="31599"/>
                    <a:pt x="2858" y="31599"/>
                  </a:cubicBezTo>
                  <a:lnTo>
                    <a:pt x="42327" y="31599"/>
                  </a:lnTo>
                  <a:cubicBezTo>
                    <a:pt x="43899" y="31599"/>
                    <a:pt x="45185" y="30325"/>
                    <a:pt x="45185" y="28742"/>
                  </a:cubicBezTo>
                  <a:lnTo>
                    <a:pt x="45185" y="9930"/>
                  </a:lnTo>
                  <a:cubicBezTo>
                    <a:pt x="45185" y="5846"/>
                    <a:pt x="41863" y="2524"/>
                    <a:pt x="37779" y="2524"/>
                  </a:cubicBezTo>
                  <a:lnTo>
                    <a:pt x="27051" y="2524"/>
                  </a:lnTo>
                  <a:cubicBezTo>
                    <a:pt x="27016" y="2477"/>
                    <a:pt x="26980" y="2429"/>
                    <a:pt x="26944" y="2381"/>
                  </a:cubicBezTo>
                  <a:lnTo>
                    <a:pt x="25944" y="1393"/>
                  </a:lnTo>
                  <a:cubicBezTo>
                    <a:pt x="25021" y="464"/>
                    <a:pt x="23810" y="0"/>
                    <a:pt x="22597" y="0"/>
                  </a:cubicBezTo>
                  <a:close/>
                </a:path>
              </a:pathLst>
            </a:custGeom>
            <a:solidFill>
              <a:srgbClr val="F2F2F2"/>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50" name="Google Shape;566;p69">
              <a:extLst>
                <a:ext uri="{FF2B5EF4-FFF2-40B4-BE49-F238E27FC236}">
                  <a16:creationId xmlns:a16="http://schemas.microsoft.com/office/drawing/2014/main" id="{559B5C75-F93C-43FC-B106-047011CB5BC8}"/>
                </a:ext>
              </a:extLst>
            </p:cNvPr>
            <p:cNvSpPr/>
            <p:nvPr/>
          </p:nvSpPr>
          <p:spPr>
            <a:xfrm>
              <a:off x="3650841" y="4874157"/>
              <a:ext cx="1720758" cy="336568"/>
            </a:xfrm>
            <a:custGeom>
              <a:avLst/>
              <a:gdLst/>
              <a:ahLst/>
              <a:cxnLst/>
              <a:rect l="l" t="t" r="r" b="b"/>
              <a:pathLst>
                <a:path w="45185" h="10765" extrusionOk="0">
                  <a:moveTo>
                    <a:pt x="0" y="1"/>
                  </a:moveTo>
                  <a:lnTo>
                    <a:pt x="0" y="7919"/>
                  </a:lnTo>
                  <a:cubicBezTo>
                    <a:pt x="0" y="9490"/>
                    <a:pt x="1274" y="10764"/>
                    <a:pt x="2846" y="10764"/>
                  </a:cubicBezTo>
                  <a:lnTo>
                    <a:pt x="42327" y="10764"/>
                  </a:lnTo>
                  <a:cubicBezTo>
                    <a:pt x="43911" y="10764"/>
                    <a:pt x="45185" y="9490"/>
                    <a:pt x="45185" y="7919"/>
                  </a:cubicBezTo>
                  <a:lnTo>
                    <a:pt x="45185" y="1"/>
                  </a:lnTo>
                  <a:close/>
                </a:path>
              </a:pathLst>
            </a:custGeom>
            <a:solidFill>
              <a:srgbClr val="00A499"/>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r>
                <a:rPr lang="en-GB" sz="1600" b="1" kern="0">
                  <a:solidFill>
                    <a:srgbClr val="FFFFFF"/>
                  </a:solidFill>
                  <a:latin typeface="Arial"/>
                  <a:cs typeface="Arial"/>
                  <a:sym typeface="Arial"/>
                </a:rPr>
                <a:t>2019</a:t>
              </a:r>
              <a:endParaRPr kumimoji="0" sz="1600" b="1" i="0" u="none" strike="noStrike" kern="0" cap="none" spc="0" normalizeH="0" baseline="0" noProof="0">
                <a:ln>
                  <a:noFill/>
                </a:ln>
                <a:solidFill>
                  <a:srgbClr val="FFFFFF"/>
                </a:solidFill>
                <a:effectLst/>
                <a:uLnTx/>
                <a:uFillTx/>
                <a:latin typeface="Arial"/>
                <a:cs typeface="Arial"/>
                <a:sym typeface="Arial"/>
              </a:endParaRPr>
            </a:p>
          </p:txBody>
        </p:sp>
        <p:sp>
          <p:nvSpPr>
            <p:cNvPr id="51" name="Google Shape;567;p69">
              <a:extLst>
                <a:ext uri="{FF2B5EF4-FFF2-40B4-BE49-F238E27FC236}">
                  <a16:creationId xmlns:a16="http://schemas.microsoft.com/office/drawing/2014/main" id="{0B1C8A2F-2716-4EFD-B6E2-B30AFB14B77D}"/>
                </a:ext>
              </a:extLst>
            </p:cNvPr>
            <p:cNvSpPr/>
            <p:nvPr/>
          </p:nvSpPr>
          <p:spPr>
            <a:xfrm>
              <a:off x="4215169" y="2665786"/>
              <a:ext cx="585937" cy="585937"/>
            </a:xfrm>
            <a:custGeom>
              <a:avLst/>
              <a:gdLst/>
              <a:ahLst/>
              <a:cxnLst/>
              <a:rect l="l" t="t" r="r" b="b"/>
              <a:pathLst>
                <a:path w="18741" h="18741" extrusionOk="0">
                  <a:moveTo>
                    <a:pt x="9370" y="0"/>
                  </a:moveTo>
                  <a:cubicBezTo>
                    <a:pt x="4203" y="0"/>
                    <a:pt x="0" y="4191"/>
                    <a:pt x="0" y="9370"/>
                  </a:cubicBezTo>
                  <a:cubicBezTo>
                    <a:pt x="0" y="14538"/>
                    <a:pt x="4203" y="18741"/>
                    <a:pt x="9370" y="18741"/>
                  </a:cubicBezTo>
                  <a:cubicBezTo>
                    <a:pt x="14550" y="18741"/>
                    <a:pt x="18741" y="14538"/>
                    <a:pt x="18741" y="9370"/>
                  </a:cubicBezTo>
                  <a:cubicBezTo>
                    <a:pt x="18741" y="4191"/>
                    <a:pt x="14550" y="0"/>
                    <a:pt x="9370" y="0"/>
                  </a:cubicBezTo>
                  <a:close/>
                </a:path>
              </a:pathLst>
            </a:custGeom>
            <a:solidFill>
              <a:srgbClr val="00A499"/>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52" name="Google Shape;568;p69">
              <a:extLst>
                <a:ext uri="{FF2B5EF4-FFF2-40B4-BE49-F238E27FC236}">
                  <a16:creationId xmlns:a16="http://schemas.microsoft.com/office/drawing/2014/main" id="{DE2FC415-F3EA-4B63-8255-43066D2EEF03}"/>
                </a:ext>
              </a:extLst>
            </p:cNvPr>
            <p:cNvSpPr/>
            <p:nvPr/>
          </p:nvSpPr>
          <p:spPr>
            <a:xfrm>
              <a:off x="4290364" y="2740606"/>
              <a:ext cx="435928" cy="436303"/>
            </a:xfrm>
            <a:custGeom>
              <a:avLst/>
              <a:gdLst/>
              <a:ahLst/>
              <a:cxnLst/>
              <a:rect l="l" t="t" r="r" b="b"/>
              <a:pathLst>
                <a:path w="13943" h="13955" extrusionOk="0">
                  <a:moveTo>
                    <a:pt x="6965" y="0"/>
                  </a:moveTo>
                  <a:cubicBezTo>
                    <a:pt x="3120" y="0"/>
                    <a:pt x="0" y="3120"/>
                    <a:pt x="0" y="6977"/>
                  </a:cubicBezTo>
                  <a:cubicBezTo>
                    <a:pt x="0" y="10823"/>
                    <a:pt x="3120" y="13954"/>
                    <a:pt x="6965" y="13954"/>
                  </a:cubicBezTo>
                  <a:cubicBezTo>
                    <a:pt x="10823" y="13954"/>
                    <a:pt x="13943" y="10823"/>
                    <a:pt x="13943" y="6977"/>
                  </a:cubicBezTo>
                  <a:cubicBezTo>
                    <a:pt x="13943" y="3120"/>
                    <a:pt x="10823" y="0"/>
                    <a:pt x="696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53" name="Google Shape;569;p69">
              <a:extLst>
                <a:ext uri="{FF2B5EF4-FFF2-40B4-BE49-F238E27FC236}">
                  <a16:creationId xmlns:a16="http://schemas.microsoft.com/office/drawing/2014/main" id="{278A23D5-5E95-455C-B9BB-085B95459F38}"/>
                </a:ext>
              </a:extLst>
            </p:cNvPr>
            <p:cNvSpPr txBox="1"/>
            <p:nvPr/>
          </p:nvSpPr>
          <p:spPr>
            <a:xfrm>
              <a:off x="3757943" y="3821593"/>
              <a:ext cx="1542364" cy="1147912"/>
            </a:xfrm>
            <a:prstGeom prst="rect">
              <a:avLst/>
            </a:prstGeom>
            <a:noFill/>
            <a:ln>
              <a:noFill/>
            </a:ln>
          </p:spPr>
          <p:txBody>
            <a:bodyPr spcFirstLastPara="1" wrap="square" lIns="18000" tIns="54000" rIns="18000" bIns="54000" anchor="t" anchorCtr="0">
              <a:noAutofit/>
            </a:bodyPr>
            <a:lstStyle/>
            <a:p>
              <a:pPr>
                <a:buClr>
                  <a:srgbClr val="000000"/>
                </a:buClr>
              </a:pPr>
              <a:r>
                <a:rPr lang="en-US" sz="1200" i="1">
                  <a:latin typeface="Arial"/>
                  <a:ea typeface="Calibri" panose="020F0502020204030204" pitchFamily="34" charset="0"/>
                  <a:cs typeface="Arial"/>
                </a:rPr>
                <a:t>Long Term Plan</a:t>
              </a:r>
              <a:r>
                <a:rPr lang="en-US" sz="1200">
                  <a:latin typeface="Arial"/>
                  <a:ea typeface="Calibri" panose="020F0502020204030204" pitchFamily="34" charset="0"/>
                  <a:cs typeface="Arial"/>
                </a:rPr>
                <a:t> confirms every area will be served by an ICS by 2021; </a:t>
              </a:r>
              <a:r>
                <a:rPr lang="en-US" sz="1200" b="1">
                  <a:latin typeface="Arial"/>
                  <a:ea typeface="Calibri" panose="020F0502020204030204" pitchFamily="34" charset="0"/>
                  <a:cs typeface="Arial"/>
                </a:rPr>
                <a:t>NHS invited by Government to make legislative recommendations</a:t>
              </a:r>
              <a:endParaRPr kumimoji="0" sz="1200" b="1" i="0" u="none" strike="noStrike" kern="0" cap="none" spc="0" normalizeH="0" baseline="0" noProof="0">
                <a:ln>
                  <a:noFill/>
                </a:ln>
                <a:solidFill>
                  <a:srgbClr val="434343"/>
                </a:solidFill>
                <a:effectLst/>
                <a:uLnTx/>
                <a:uFillTx/>
                <a:latin typeface="Arial"/>
                <a:cs typeface="Arial"/>
                <a:sym typeface="Arial"/>
              </a:endParaRPr>
            </a:p>
          </p:txBody>
        </p:sp>
        <p:sp>
          <p:nvSpPr>
            <p:cNvPr id="54" name="Google Shape;570;p69">
              <a:extLst>
                <a:ext uri="{FF2B5EF4-FFF2-40B4-BE49-F238E27FC236}">
                  <a16:creationId xmlns:a16="http://schemas.microsoft.com/office/drawing/2014/main" id="{BCE885F0-8E83-48AD-BDE1-7ED56AEF0B29}"/>
                </a:ext>
              </a:extLst>
            </p:cNvPr>
            <p:cNvSpPr/>
            <p:nvPr/>
          </p:nvSpPr>
          <p:spPr>
            <a:xfrm>
              <a:off x="6956846" y="2846316"/>
              <a:ext cx="534600" cy="218918"/>
            </a:xfrm>
            <a:custGeom>
              <a:avLst/>
              <a:gdLst/>
              <a:ahLst/>
              <a:cxnLst/>
              <a:rect l="l" t="t" r="r" b="b"/>
              <a:pathLst>
                <a:path w="17099" h="7002" extrusionOk="0">
                  <a:moveTo>
                    <a:pt x="1" y="1"/>
                  </a:moveTo>
                  <a:lnTo>
                    <a:pt x="2811" y="3501"/>
                  </a:lnTo>
                  <a:lnTo>
                    <a:pt x="1" y="7002"/>
                  </a:lnTo>
                  <a:lnTo>
                    <a:pt x="14300" y="7002"/>
                  </a:lnTo>
                  <a:lnTo>
                    <a:pt x="17098" y="3501"/>
                  </a:lnTo>
                  <a:lnTo>
                    <a:pt x="14300" y="1"/>
                  </a:lnTo>
                  <a:close/>
                </a:path>
              </a:pathLst>
            </a:custGeom>
            <a:solidFill>
              <a:srgbClr val="41B6E6"/>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55" name="Google Shape;571;p69">
              <a:extLst>
                <a:ext uri="{FF2B5EF4-FFF2-40B4-BE49-F238E27FC236}">
                  <a16:creationId xmlns:a16="http://schemas.microsoft.com/office/drawing/2014/main" id="{DE2D3753-135C-4323-A12B-A1AC34C41579}"/>
                </a:ext>
              </a:extLst>
            </p:cNvPr>
            <p:cNvSpPr/>
            <p:nvPr/>
          </p:nvSpPr>
          <p:spPr>
            <a:xfrm>
              <a:off x="6155750" y="2846316"/>
              <a:ext cx="534569" cy="218918"/>
            </a:xfrm>
            <a:custGeom>
              <a:avLst/>
              <a:gdLst/>
              <a:ahLst/>
              <a:cxnLst/>
              <a:rect l="l" t="t" r="r" b="b"/>
              <a:pathLst>
                <a:path w="17098" h="7002" extrusionOk="0">
                  <a:moveTo>
                    <a:pt x="0" y="1"/>
                  </a:moveTo>
                  <a:lnTo>
                    <a:pt x="2798" y="3501"/>
                  </a:lnTo>
                  <a:lnTo>
                    <a:pt x="0" y="7002"/>
                  </a:lnTo>
                  <a:lnTo>
                    <a:pt x="14288" y="7002"/>
                  </a:lnTo>
                  <a:lnTo>
                    <a:pt x="17098" y="3501"/>
                  </a:lnTo>
                  <a:lnTo>
                    <a:pt x="14288" y="1"/>
                  </a:lnTo>
                  <a:close/>
                </a:path>
              </a:pathLst>
            </a:custGeom>
            <a:solidFill>
              <a:srgbClr val="41B6E6"/>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56" name="Google Shape;572;p69">
              <a:extLst>
                <a:ext uri="{FF2B5EF4-FFF2-40B4-BE49-F238E27FC236}">
                  <a16:creationId xmlns:a16="http://schemas.microsoft.com/office/drawing/2014/main" id="{2EFE1B0A-24FB-4476-A95B-5F26FFED7627}"/>
                </a:ext>
              </a:extLst>
            </p:cNvPr>
            <p:cNvSpPr/>
            <p:nvPr/>
          </p:nvSpPr>
          <p:spPr>
            <a:xfrm>
              <a:off x="6782669" y="2964313"/>
              <a:ext cx="38" cy="754206"/>
            </a:xfrm>
            <a:custGeom>
              <a:avLst/>
              <a:gdLst/>
              <a:ahLst/>
              <a:cxnLst/>
              <a:rect l="l" t="t" r="r" b="b"/>
              <a:pathLst>
                <a:path w="1" h="24123" fill="none" extrusionOk="0">
                  <a:moveTo>
                    <a:pt x="1" y="1"/>
                  </a:moveTo>
                  <a:lnTo>
                    <a:pt x="1" y="24123"/>
                  </a:lnTo>
                </a:path>
              </a:pathLst>
            </a:custGeom>
            <a:noFill/>
            <a:ln w="17850" cap="rnd" cmpd="sng">
              <a:solidFill>
                <a:srgbClr val="9DB6C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57" name="Google Shape;573;p69">
              <a:extLst>
                <a:ext uri="{FF2B5EF4-FFF2-40B4-BE49-F238E27FC236}">
                  <a16:creationId xmlns:a16="http://schemas.microsoft.com/office/drawing/2014/main" id="{7F2AC2C3-3EB5-4499-94F9-252D05E78F42}"/>
                </a:ext>
              </a:extLst>
            </p:cNvPr>
            <p:cNvSpPr/>
            <p:nvPr/>
          </p:nvSpPr>
          <p:spPr>
            <a:xfrm>
              <a:off x="5813352" y="3513726"/>
              <a:ext cx="1948730" cy="1631990"/>
            </a:xfrm>
            <a:custGeom>
              <a:avLst/>
              <a:gdLst/>
              <a:ahLst/>
              <a:cxnLst/>
              <a:rect l="l" t="t" r="r" b="b"/>
              <a:pathLst>
                <a:path w="45185" h="31600" extrusionOk="0">
                  <a:moveTo>
                    <a:pt x="22600" y="0"/>
                  </a:moveTo>
                  <a:cubicBezTo>
                    <a:pt x="21387" y="0"/>
                    <a:pt x="20175" y="464"/>
                    <a:pt x="19252" y="1393"/>
                  </a:cubicBezTo>
                  <a:lnTo>
                    <a:pt x="18264" y="2381"/>
                  </a:lnTo>
                  <a:cubicBezTo>
                    <a:pt x="18217" y="2429"/>
                    <a:pt x="18181" y="2477"/>
                    <a:pt x="18145" y="2524"/>
                  </a:cubicBezTo>
                  <a:lnTo>
                    <a:pt x="7406" y="2524"/>
                  </a:lnTo>
                  <a:cubicBezTo>
                    <a:pt x="3322" y="2524"/>
                    <a:pt x="0" y="5846"/>
                    <a:pt x="0" y="9930"/>
                  </a:cubicBezTo>
                  <a:lnTo>
                    <a:pt x="0" y="28742"/>
                  </a:lnTo>
                  <a:cubicBezTo>
                    <a:pt x="0" y="30325"/>
                    <a:pt x="1286" y="31599"/>
                    <a:pt x="2857" y="31599"/>
                  </a:cubicBezTo>
                  <a:lnTo>
                    <a:pt x="42327" y="31599"/>
                  </a:lnTo>
                  <a:cubicBezTo>
                    <a:pt x="43910" y="31599"/>
                    <a:pt x="45184" y="30325"/>
                    <a:pt x="45184" y="28742"/>
                  </a:cubicBezTo>
                  <a:lnTo>
                    <a:pt x="45184" y="9930"/>
                  </a:lnTo>
                  <a:cubicBezTo>
                    <a:pt x="45184" y="5846"/>
                    <a:pt x="41874" y="2524"/>
                    <a:pt x="37790" y="2524"/>
                  </a:cubicBezTo>
                  <a:lnTo>
                    <a:pt x="27063" y="2524"/>
                  </a:lnTo>
                  <a:cubicBezTo>
                    <a:pt x="27027" y="2477"/>
                    <a:pt x="26991" y="2429"/>
                    <a:pt x="26944" y="2381"/>
                  </a:cubicBezTo>
                  <a:lnTo>
                    <a:pt x="25956" y="1393"/>
                  </a:lnTo>
                  <a:cubicBezTo>
                    <a:pt x="25027" y="464"/>
                    <a:pt x="23812" y="0"/>
                    <a:pt x="22600" y="0"/>
                  </a:cubicBezTo>
                  <a:close/>
                </a:path>
              </a:pathLst>
            </a:custGeom>
            <a:solidFill>
              <a:srgbClr val="F2F2F2"/>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58" name="Google Shape;574;p69">
              <a:extLst>
                <a:ext uri="{FF2B5EF4-FFF2-40B4-BE49-F238E27FC236}">
                  <a16:creationId xmlns:a16="http://schemas.microsoft.com/office/drawing/2014/main" id="{34790899-EAAD-4F6B-8DB7-C4EE4D4245E8}"/>
                </a:ext>
              </a:extLst>
            </p:cNvPr>
            <p:cNvSpPr/>
            <p:nvPr/>
          </p:nvSpPr>
          <p:spPr>
            <a:xfrm>
              <a:off x="5814278" y="4866391"/>
              <a:ext cx="1954407" cy="336568"/>
            </a:xfrm>
            <a:custGeom>
              <a:avLst/>
              <a:gdLst/>
              <a:ahLst/>
              <a:cxnLst/>
              <a:rect l="l" t="t" r="r" b="b"/>
              <a:pathLst>
                <a:path w="45185" h="10765" extrusionOk="0">
                  <a:moveTo>
                    <a:pt x="0" y="1"/>
                  </a:moveTo>
                  <a:lnTo>
                    <a:pt x="0" y="7919"/>
                  </a:lnTo>
                  <a:cubicBezTo>
                    <a:pt x="0" y="9490"/>
                    <a:pt x="1286" y="10764"/>
                    <a:pt x="2857" y="10764"/>
                  </a:cubicBezTo>
                  <a:lnTo>
                    <a:pt x="42339" y="10764"/>
                  </a:lnTo>
                  <a:cubicBezTo>
                    <a:pt x="43910" y="10764"/>
                    <a:pt x="45184" y="9490"/>
                    <a:pt x="45184" y="7919"/>
                  </a:cubicBezTo>
                  <a:lnTo>
                    <a:pt x="45184" y="1"/>
                  </a:lnTo>
                  <a:close/>
                </a:path>
              </a:pathLst>
            </a:custGeom>
            <a:solidFill>
              <a:srgbClr val="41B6E6"/>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r>
                <a:rPr lang="en-GB" sz="1600" b="1" kern="0">
                  <a:solidFill>
                    <a:srgbClr val="FFFFFF"/>
                  </a:solidFill>
                  <a:latin typeface="Arial"/>
                  <a:cs typeface="Arial"/>
                  <a:sym typeface="Arial"/>
                </a:rPr>
                <a:t>2020</a:t>
              </a:r>
              <a:endParaRPr kumimoji="0" sz="1600" b="1" i="0" u="none" strike="noStrike" kern="0" cap="none" spc="0" normalizeH="0" baseline="0" noProof="0">
                <a:ln>
                  <a:noFill/>
                </a:ln>
                <a:solidFill>
                  <a:srgbClr val="FFFFFF"/>
                </a:solidFill>
                <a:effectLst/>
                <a:uLnTx/>
                <a:uFillTx/>
                <a:latin typeface="Arial"/>
                <a:cs typeface="Arial"/>
                <a:sym typeface="Arial"/>
              </a:endParaRPr>
            </a:p>
          </p:txBody>
        </p:sp>
        <p:sp>
          <p:nvSpPr>
            <p:cNvPr id="59" name="Google Shape;575;p69">
              <a:extLst>
                <a:ext uri="{FF2B5EF4-FFF2-40B4-BE49-F238E27FC236}">
                  <a16:creationId xmlns:a16="http://schemas.microsoft.com/office/drawing/2014/main" id="{63846365-3759-4982-B8E2-26A285C0AFEB}"/>
                </a:ext>
              </a:extLst>
            </p:cNvPr>
            <p:cNvSpPr/>
            <p:nvPr/>
          </p:nvSpPr>
          <p:spPr>
            <a:xfrm>
              <a:off x="6469942" y="2665786"/>
              <a:ext cx="585937" cy="585937"/>
            </a:xfrm>
            <a:custGeom>
              <a:avLst/>
              <a:gdLst/>
              <a:ahLst/>
              <a:cxnLst/>
              <a:rect l="l" t="t" r="r" b="b"/>
              <a:pathLst>
                <a:path w="18741" h="18741" extrusionOk="0">
                  <a:moveTo>
                    <a:pt x="9371" y="0"/>
                  </a:moveTo>
                  <a:cubicBezTo>
                    <a:pt x="4191" y="0"/>
                    <a:pt x="0" y="4191"/>
                    <a:pt x="0" y="9370"/>
                  </a:cubicBezTo>
                  <a:cubicBezTo>
                    <a:pt x="0" y="14538"/>
                    <a:pt x="4191" y="18741"/>
                    <a:pt x="9371" y="18741"/>
                  </a:cubicBezTo>
                  <a:cubicBezTo>
                    <a:pt x="14550" y="18741"/>
                    <a:pt x="18741" y="14538"/>
                    <a:pt x="18741" y="9370"/>
                  </a:cubicBezTo>
                  <a:cubicBezTo>
                    <a:pt x="18741" y="4191"/>
                    <a:pt x="14550" y="0"/>
                    <a:pt x="9371" y="0"/>
                  </a:cubicBezTo>
                  <a:close/>
                </a:path>
              </a:pathLst>
            </a:custGeom>
            <a:solidFill>
              <a:srgbClr val="41B6E6"/>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60" name="Google Shape;576;p69">
              <a:extLst>
                <a:ext uri="{FF2B5EF4-FFF2-40B4-BE49-F238E27FC236}">
                  <a16:creationId xmlns:a16="http://schemas.microsoft.com/office/drawing/2014/main" id="{4AB22C2F-A3F8-44A8-B62B-B031B9EDEC5D}"/>
                </a:ext>
              </a:extLst>
            </p:cNvPr>
            <p:cNvSpPr/>
            <p:nvPr/>
          </p:nvSpPr>
          <p:spPr>
            <a:xfrm>
              <a:off x="6544761" y="2740606"/>
              <a:ext cx="436303" cy="436303"/>
            </a:xfrm>
            <a:custGeom>
              <a:avLst/>
              <a:gdLst/>
              <a:ahLst/>
              <a:cxnLst/>
              <a:rect l="l" t="t" r="r" b="b"/>
              <a:pathLst>
                <a:path w="13955" h="13955" extrusionOk="0">
                  <a:moveTo>
                    <a:pt x="6978" y="0"/>
                  </a:moveTo>
                  <a:cubicBezTo>
                    <a:pt x="3120" y="0"/>
                    <a:pt x="1" y="3120"/>
                    <a:pt x="1" y="6977"/>
                  </a:cubicBezTo>
                  <a:cubicBezTo>
                    <a:pt x="1" y="10823"/>
                    <a:pt x="3120" y="13954"/>
                    <a:pt x="6978" y="13954"/>
                  </a:cubicBezTo>
                  <a:cubicBezTo>
                    <a:pt x="10823" y="13954"/>
                    <a:pt x="13955" y="10823"/>
                    <a:pt x="13955" y="6977"/>
                  </a:cubicBezTo>
                  <a:cubicBezTo>
                    <a:pt x="13955" y="3120"/>
                    <a:pt x="10823" y="0"/>
                    <a:pt x="6978"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61" name="Google Shape;577;p69">
              <a:extLst>
                <a:ext uri="{FF2B5EF4-FFF2-40B4-BE49-F238E27FC236}">
                  <a16:creationId xmlns:a16="http://schemas.microsoft.com/office/drawing/2014/main" id="{ADCF9E20-82BF-474C-A6C9-7C248588F28F}"/>
                </a:ext>
              </a:extLst>
            </p:cNvPr>
            <p:cNvSpPr txBox="1"/>
            <p:nvPr/>
          </p:nvSpPr>
          <p:spPr>
            <a:xfrm>
              <a:off x="5884711" y="3730188"/>
              <a:ext cx="1883974" cy="1480537"/>
            </a:xfrm>
            <a:prstGeom prst="rect">
              <a:avLst/>
            </a:prstGeom>
            <a:noFill/>
            <a:ln>
              <a:noFill/>
            </a:ln>
          </p:spPr>
          <p:txBody>
            <a:bodyPr spcFirstLastPara="1" wrap="square" lIns="18000" tIns="54000" rIns="18000" bIns="54000" anchor="t" anchorCtr="0">
              <a:noAutofit/>
            </a:bodyPr>
            <a:lstStyle/>
            <a:p>
              <a:pPr>
                <a:buClr>
                  <a:srgbClr val="000000"/>
                </a:buClr>
              </a:pPr>
              <a:r>
                <a:rPr lang="en-US" sz="1200">
                  <a:latin typeface="Arial"/>
                  <a:ea typeface="Calibri" panose="020F0502020204030204" pitchFamily="34" charset="0"/>
                  <a:cs typeface="Arial"/>
                </a:rPr>
                <a:t>After further engagement, NHSEI describe how systems will operate in future years and </a:t>
              </a:r>
              <a:r>
                <a:rPr lang="en-US" sz="1200" b="1">
                  <a:latin typeface="Arial"/>
                  <a:ea typeface="Calibri" panose="020F0502020204030204" pitchFamily="34" charset="0"/>
                  <a:cs typeface="Arial"/>
                </a:rPr>
                <a:t>begin engagement on creation of statutory ICSs </a:t>
              </a:r>
              <a:r>
                <a:rPr lang="en-US" sz="1200">
                  <a:latin typeface="Arial"/>
                  <a:ea typeface="Calibri" panose="020F0502020204030204" pitchFamily="34" charset="0"/>
                  <a:cs typeface="Arial"/>
                </a:rPr>
                <a:t>(7,167 responses).</a:t>
              </a:r>
              <a:endParaRPr lang="en-GB" sz="1200">
                <a:latin typeface="Arial"/>
                <a:ea typeface="Calibri" panose="020F0502020204030204" pitchFamily="34" charset="0"/>
                <a:cs typeface="Arial"/>
              </a:endParaRPr>
            </a:p>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200" b="0" i="0" u="none" strike="noStrike" kern="0" cap="none" spc="0" normalizeH="0" baseline="0" noProof="0">
                <a:ln>
                  <a:noFill/>
                </a:ln>
                <a:solidFill>
                  <a:srgbClr val="434343"/>
                </a:solidFill>
                <a:effectLst/>
                <a:uLnTx/>
                <a:uFillTx/>
                <a:latin typeface="Arial"/>
                <a:cs typeface="Arial"/>
                <a:sym typeface="Arial"/>
              </a:endParaRPr>
            </a:p>
          </p:txBody>
        </p:sp>
        <p:sp>
          <p:nvSpPr>
            <p:cNvPr id="62" name="Google Shape;578;p69">
              <a:extLst>
                <a:ext uri="{FF2B5EF4-FFF2-40B4-BE49-F238E27FC236}">
                  <a16:creationId xmlns:a16="http://schemas.microsoft.com/office/drawing/2014/main" id="{39667F2A-6B9F-40CE-B6C9-4EFF4199FB24}"/>
                </a:ext>
              </a:extLst>
            </p:cNvPr>
            <p:cNvSpPr/>
            <p:nvPr/>
          </p:nvSpPr>
          <p:spPr>
            <a:xfrm>
              <a:off x="7403523" y="2846316"/>
              <a:ext cx="534569" cy="218918"/>
            </a:xfrm>
            <a:custGeom>
              <a:avLst/>
              <a:gdLst/>
              <a:ahLst/>
              <a:cxnLst/>
              <a:rect l="l" t="t" r="r" b="b"/>
              <a:pathLst>
                <a:path w="17098" h="7002" extrusionOk="0">
                  <a:moveTo>
                    <a:pt x="0" y="1"/>
                  </a:moveTo>
                  <a:lnTo>
                    <a:pt x="2798" y="3501"/>
                  </a:lnTo>
                  <a:lnTo>
                    <a:pt x="0" y="7002"/>
                  </a:lnTo>
                  <a:lnTo>
                    <a:pt x="14288" y="7002"/>
                  </a:lnTo>
                  <a:lnTo>
                    <a:pt x="17098" y="3501"/>
                  </a:lnTo>
                  <a:lnTo>
                    <a:pt x="14288" y="1"/>
                  </a:lnTo>
                  <a:close/>
                </a:path>
              </a:pathLst>
            </a:custGeom>
            <a:solidFill>
              <a:srgbClr val="00A499"/>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63" name="Google Shape;579;p69">
              <a:extLst>
                <a:ext uri="{FF2B5EF4-FFF2-40B4-BE49-F238E27FC236}">
                  <a16:creationId xmlns:a16="http://schemas.microsoft.com/office/drawing/2014/main" id="{03464FE0-E23F-46AA-AAEA-53E7CD3F24BA}"/>
                </a:ext>
              </a:extLst>
            </p:cNvPr>
            <p:cNvSpPr/>
            <p:nvPr/>
          </p:nvSpPr>
          <p:spPr>
            <a:xfrm>
              <a:off x="7103739" y="1177952"/>
              <a:ext cx="1816970" cy="1461387"/>
            </a:xfrm>
            <a:custGeom>
              <a:avLst/>
              <a:gdLst/>
              <a:ahLst/>
              <a:cxnLst/>
              <a:rect l="l" t="t" r="r" b="b"/>
              <a:pathLst>
                <a:path w="45185" h="31591" extrusionOk="0">
                  <a:moveTo>
                    <a:pt x="2858" y="0"/>
                  </a:moveTo>
                  <a:cubicBezTo>
                    <a:pt x="1286" y="0"/>
                    <a:pt x="0" y="1274"/>
                    <a:pt x="0" y="2846"/>
                  </a:cubicBezTo>
                  <a:lnTo>
                    <a:pt x="0" y="21669"/>
                  </a:lnTo>
                  <a:cubicBezTo>
                    <a:pt x="0" y="25753"/>
                    <a:pt x="3310" y="29063"/>
                    <a:pt x="7406" y="29063"/>
                  </a:cubicBezTo>
                  <a:lnTo>
                    <a:pt x="18122" y="29063"/>
                  </a:lnTo>
                  <a:cubicBezTo>
                    <a:pt x="18169" y="29111"/>
                    <a:pt x="18193" y="29170"/>
                    <a:pt x="18241" y="29206"/>
                  </a:cubicBezTo>
                  <a:lnTo>
                    <a:pt x="19241" y="30206"/>
                  </a:lnTo>
                  <a:cubicBezTo>
                    <a:pt x="20164" y="31129"/>
                    <a:pt x="21375" y="31590"/>
                    <a:pt x="22587" y="31590"/>
                  </a:cubicBezTo>
                  <a:cubicBezTo>
                    <a:pt x="23798" y="31590"/>
                    <a:pt x="25009" y="31129"/>
                    <a:pt x="25932" y="30206"/>
                  </a:cubicBezTo>
                  <a:lnTo>
                    <a:pt x="26932" y="29206"/>
                  </a:lnTo>
                  <a:cubicBezTo>
                    <a:pt x="26980" y="29170"/>
                    <a:pt x="27016" y="29111"/>
                    <a:pt x="27051" y="29063"/>
                  </a:cubicBezTo>
                  <a:lnTo>
                    <a:pt x="37791" y="29063"/>
                  </a:lnTo>
                  <a:cubicBezTo>
                    <a:pt x="41875" y="29063"/>
                    <a:pt x="45185" y="25753"/>
                    <a:pt x="45185" y="21669"/>
                  </a:cubicBezTo>
                  <a:lnTo>
                    <a:pt x="45185" y="2846"/>
                  </a:lnTo>
                  <a:cubicBezTo>
                    <a:pt x="45185" y="1274"/>
                    <a:pt x="43911" y="0"/>
                    <a:pt x="42327" y="0"/>
                  </a:cubicBezTo>
                  <a:close/>
                </a:path>
              </a:pathLst>
            </a:custGeom>
            <a:solidFill>
              <a:srgbClr val="F2F2F2"/>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64" name="Google Shape;580;p69">
              <a:extLst>
                <a:ext uri="{FF2B5EF4-FFF2-40B4-BE49-F238E27FC236}">
                  <a16:creationId xmlns:a16="http://schemas.microsoft.com/office/drawing/2014/main" id="{9E9CFF0D-B712-4128-ADE4-A054AF09568B}"/>
                </a:ext>
              </a:extLst>
            </p:cNvPr>
            <p:cNvSpPr/>
            <p:nvPr/>
          </p:nvSpPr>
          <p:spPr>
            <a:xfrm>
              <a:off x="7102642" y="1007902"/>
              <a:ext cx="1820546" cy="336536"/>
            </a:xfrm>
            <a:custGeom>
              <a:avLst/>
              <a:gdLst/>
              <a:ahLst/>
              <a:cxnLst/>
              <a:rect l="l" t="t" r="r" b="b"/>
              <a:pathLst>
                <a:path w="45185" h="10764" extrusionOk="0">
                  <a:moveTo>
                    <a:pt x="2846" y="0"/>
                  </a:moveTo>
                  <a:cubicBezTo>
                    <a:pt x="1274" y="0"/>
                    <a:pt x="0" y="1274"/>
                    <a:pt x="0" y="2846"/>
                  </a:cubicBezTo>
                  <a:lnTo>
                    <a:pt x="0" y="10763"/>
                  </a:lnTo>
                  <a:lnTo>
                    <a:pt x="45185" y="10763"/>
                  </a:lnTo>
                  <a:lnTo>
                    <a:pt x="45185" y="2846"/>
                  </a:lnTo>
                  <a:cubicBezTo>
                    <a:pt x="45185" y="1274"/>
                    <a:pt x="43911" y="0"/>
                    <a:pt x="42339" y="0"/>
                  </a:cubicBezTo>
                  <a:close/>
                </a:path>
              </a:pathLst>
            </a:custGeom>
            <a:solidFill>
              <a:srgbClr val="00A499"/>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r>
                <a:rPr lang="en-GB" sz="1600" b="1" kern="0">
                  <a:solidFill>
                    <a:srgbClr val="FFFFFF"/>
                  </a:solidFill>
                  <a:latin typeface="Arial"/>
                  <a:cs typeface="Arial"/>
                  <a:sym typeface="Arial"/>
                </a:rPr>
                <a:t>2021</a:t>
              </a:r>
              <a:endParaRPr kumimoji="0" sz="1600" b="1" i="0" u="none" strike="noStrike" kern="0" cap="none" spc="0" normalizeH="0" baseline="0" noProof="0">
                <a:ln>
                  <a:noFill/>
                </a:ln>
                <a:solidFill>
                  <a:srgbClr val="FFFFFF"/>
                </a:solidFill>
                <a:effectLst/>
                <a:uLnTx/>
                <a:uFillTx/>
                <a:latin typeface="Arial"/>
                <a:cs typeface="Arial"/>
                <a:sym typeface="Arial"/>
              </a:endParaRPr>
            </a:p>
          </p:txBody>
        </p:sp>
        <p:sp>
          <p:nvSpPr>
            <p:cNvPr id="65" name="Google Shape;581;p69">
              <a:extLst>
                <a:ext uri="{FF2B5EF4-FFF2-40B4-BE49-F238E27FC236}">
                  <a16:creationId xmlns:a16="http://schemas.microsoft.com/office/drawing/2014/main" id="{BAEEB91C-D325-4CEF-892A-E9778BE061D2}"/>
                </a:ext>
              </a:extLst>
            </p:cNvPr>
            <p:cNvSpPr/>
            <p:nvPr/>
          </p:nvSpPr>
          <p:spPr>
            <a:xfrm>
              <a:off x="7816375" y="2751568"/>
              <a:ext cx="435928" cy="436303"/>
            </a:xfrm>
            <a:custGeom>
              <a:avLst/>
              <a:gdLst/>
              <a:ahLst/>
              <a:cxnLst/>
              <a:rect l="l" t="t" r="r" b="b"/>
              <a:pathLst>
                <a:path w="13943" h="13955" extrusionOk="0">
                  <a:moveTo>
                    <a:pt x="6977" y="0"/>
                  </a:moveTo>
                  <a:cubicBezTo>
                    <a:pt x="3120" y="0"/>
                    <a:pt x="0" y="3120"/>
                    <a:pt x="0" y="6977"/>
                  </a:cubicBezTo>
                  <a:cubicBezTo>
                    <a:pt x="0" y="10823"/>
                    <a:pt x="3120" y="13954"/>
                    <a:pt x="6977" y="13954"/>
                  </a:cubicBezTo>
                  <a:cubicBezTo>
                    <a:pt x="10823" y="13954"/>
                    <a:pt x="13943" y="10823"/>
                    <a:pt x="13943" y="6977"/>
                  </a:cubicBezTo>
                  <a:cubicBezTo>
                    <a:pt x="13943" y="3120"/>
                    <a:pt x="10823" y="0"/>
                    <a:pt x="6977"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66" name="Google Shape;582;p69">
              <a:extLst>
                <a:ext uri="{FF2B5EF4-FFF2-40B4-BE49-F238E27FC236}">
                  <a16:creationId xmlns:a16="http://schemas.microsoft.com/office/drawing/2014/main" id="{ECF78870-D4AE-4B05-91A3-E24983908D52}"/>
                </a:ext>
              </a:extLst>
            </p:cNvPr>
            <p:cNvSpPr txBox="1"/>
            <p:nvPr/>
          </p:nvSpPr>
          <p:spPr>
            <a:xfrm>
              <a:off x="7209418" y="1420425"/>
              <a:ext cx="1619195" cy="1181509"/>
            </a:xfrm>
            <a:prstGeom prst="rect">
              <a:avLst/>
            </a:prstGeom>
            <a:noFill/>
            <a:ln>
              <a:noFill/>
            </a:ln>
          </p:spPr>
          <p:txBody>
            <a:bodyPr spcFirstLastPara="1" wrap="square" lIns="18000" tIns="54000" rIns="18000" bIns="54000" anchor="t" anchorCtr="0">
              <a:noAutofit/>
            </a:bodyPr>
            <a:lstStyle/>
            <a:p>
              <a:pPr lvl="0">
                <a:buClr>
                  <a:srgbClr val="000000"/>
                </a:buClr>
              </a:pPr>
              <a:r>
                <a:rPr lang="en-US" sz="1200">
                  <a:latin typeface="Arial"/>
                  <a:ea typeface="Calibri" panose="020F0502020204030204" pitchFamily="34" charset="0"/>
                  <a:cs typeface="Arial"/>
                </a:rPr>
                <a:t>England covered by 42 ICSs; NHSEI recommends ICSs are created in law to inform DHSC’s White Paper; </a:t>
              </a:r>
              <a:r>
                <a:rPr lang="en-US" sz="1200" b="1">
                  <a:latin typeface="Arial"/>
                  <a:ea typeface="Calibri" panose="020F0502020204030204" pitchFamily="34" charset="0"/>
                  <a:cs typeface="Arial"/>
                </a:rPr>
                <a:t>Health and Care Bill introduced to Parliament</a:t>
              </a:r>
              <a:r>
                <a:rPr lang="en-US" sz="1200">
                  <a:latin typeface="Arial"/>
                  <a:ea typeface="Calibri" panose="020F0502020204030204" pitchFamily="34" charset="0"/>
                  <a:cs typeface="Arial"/>
                </a:rPr>
                <a:t>.</a:t>
              </a:r>
              <a:endParaRPr kumimoji="0" sz="1200" b="0" i="0" u="none" strike="noStrike" kern="0" cap="none" spc="0" normalizeH="0" baseline="0" noProof="0">
                <a:ln>
                  <a:noFill/>
                </a:ln>
                <a:solidFill>
                  <a:srgbClr val="434343"/>
                </a:solidFill>
                <a:effectLst/>
                <a:uLnTx/>
                <a:uFillTx/>
                <a:latin typeface="Arial"/>
                <a:cs typeface="Arial"/>
                <a:sym typeface="Arial"/>
              </a:endParaRPr>
            </a:p>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200" b="0" i="0" u="none" strike="noStrike" kern="0" cap="none" spc="0" normalizeH="0" baseline="0" noProof="0">
                <a:ln>
                  <a:noFill/>
                </a:ln>
                <a:solidFill>
                  <a:srgbClr val="434343"/>
                </a:solidFill>
                <a:effectLst/>
                <a:uLnTx/>
                <a:uFillTx/>
                <a:latin typeface="Arial"/>
                <a:cs typeface="Arial"/>
                <a:sym typeface="Arial"/>
              </a:endParaRPr>
            </a:p>
          </p:txBody>
        </p:sp>
      </p:grpSp>
      <p:pic>
        <p:nvPicPr>
          <p:cNvPr id="67" name="Google Shape;583;p69">
            <a:extLst>
              <a:ext uri="{FF2B5EF4-FFF2-40B4-BE49-F238E27FC236}">
                <a16:creationId xmlns:a16="http://schemas.microsoft.com/office/drawing/2014/main" id="{077B781E-2316-4923-B1C3-3D810027FBB4}"/>
              </a:ext>
            </a:extLst>
          </p:cNvPr>
          <p:cNvPicPr preferRelativeResize="0"/>
          <p:nvPr/>
        </p:nvPicPr>
        <p:blipFill>
          <a:blip r:embed="rId2">
            <a:alphaModFix/>
          </a:blip>
          <a:stretch>
            <a:fillRect/>
          </a:stretch>
        </p:blipFill>
        <p:spPr>
          <a:xfrm>
            <a:off x="1637480" y="4101813"/>
            <a:ext cx="408310" cy="414859"/>
          </a:xfrm>
          <a:prstGeom prst="rect">
            <a:avLst/>
          </a:prstGeom>
          <a:noFill/>
          <a:ln>
            <a:noFill/>
          </a:ln>
        </p:spPr>
      </p:pic>
      <p:pic>
        <p:nvPicPr>
          <p:cNvPr id="68" name="Google Shape;584;p69">
            <a:extLst>
              <a:ext uri="{FF2B5EF4-FFF2-40B4-BE49-F238E27FC236}">
                <a16:creationId xmlns:a16="http://schemas.microsoft.com/office/drawing/2014/main" id="{307E4D56-98A6-4BD7-82ED-81AD5AA28DAE}"/>
              </a:ext>
            </a:extLst>
          </p:cNvPr>
          <p:cNvPicPr preferRelativeResize="0"/>
          <p:nvPr/>
        </p:nvPicPr>
        <p:blipFill>
          <a:blip r:embed="rId3">
            <a:alphaModFix/>
          </a:blip>
          <a:stretch>
            <a:fillRect/>
          </a:stretch>
        </p:blipFill>
        <p:spPr>
          <a:xfrm>
            <a:off x="3014570" y="4101848"/>
            <a:ext cx="408310" cy="414824"/>
          </a:xfrm>
          <a:prstGeom prst="rect">
            <a:avLst/>
          </a:prstGeom>
          <a:noFill/>
          <a:ln>
            <a:noFill/>
          </a:ln>
        </p:spPr>
      </p:pic>
      <p:pic>
        <p:nvPicPr>
          <p:cNvPr id="69" name="Google Shape;585;p69">
            <a:extLst>
              <a:ext uri="{FF2B5EF4-FFF2-40B4-BE49-F238E27FC236}">
                <a16:creationId xmlns:a16="http://schemas.microsoft.com/office/drawing/2014/main" id="{C7ACAB66-9E96-4B14-B539-BC11564DFA7A}"/>
              </a:ext>
            </a:extLst>
          </p:cNvPr>
          <p:cNvPicPr preferRelativeResize="0"/>
          <p:nvPr/>
        </p:nvPicPr>
        <p:blipFill>
          <a:blip r:embed="rId4">
            <a:alphaModFix/>
          </a:blip>
          <a:stretch>
            <a:fillRect/>
          </a:stretch>
        </p:blipFill>
        <p:spPr>
          <a:xfrm>
            <a:off x="4459121" y="4053372"/>
            <a:ext cx="408310" cy="414827"/>
          </a:xfrm>
          <a:prstGeom prst="rect">
            <a:avLst/>
          </a:prstGeom>
          <a:noFill/>
          <a:ln>
            <a:noFill/>
          </a:ln>
        </p:spPr>
      </p:pic>
      <p:pic>
        <p:nvPicPr>
          <p:cNvPr id="70" name="Google Shape;586;p69">
            <a:extLst>
              <a:ext uri="{FF2B5EF4-FFF2-40B4-BE49-F238E27FC236}">
                <a16:creationId xmlns:a16="http://schemas.microsoft.com/office/drawing/2014/main" id="{6F58773F-67C8-4F0A-8096-2996402BB06C}"/>
              </a:ext>
            </a:extLst>
          </p:cNvPr>
          <p:cNvPicPr preferRelativeResize="0"/>
          <p:nvPr/>
        </p:nvPicPr>
        <p:blipFill>
          <a:blip r:embed="rId5">
            <a:alphaModFix/>
          </a:blip>
          <a:stretch>
            <a:fillRect/>
          </a:stretch>
        </p:blipFill>
        <p:spPr>
          <a:xfrm>
            <a:off x="5766929" y="4066107"/>
            <a:ext cx="446165" cy="465007"/>
          </a:xfrm>
          <a:prstGeom prst="rect">
            <a:avLst/>
          </a:prstGeom>
          <a:noFill/>
          <a:ln>
            <a:noFill/>
          </a:ln>
        </p:spPr>
      </p:pic>
      <p:pic>
        <p:nvPicPr>
          <p:cNvPr id="71" name="Google Shape;587;p69">
            <a:extLst>
              <a:ext uri="{FF2B5EF4-FFF2-40B4-BE49-F238E27FC236}">
                <a16:creationId xmlns:a16="http://schemas.microsoft.com/office/drawing/2014/main" id="{721BE1EB-79D4-4A9E-9B38-58A925100445}"/>
              </a:ext>
            </a:extLst>
          </p:cNvPr>
          <p:cNvPicPr preferRelativeResize="0"/>
          <p:nvPr/>
        </p:nvPicPr>
        <p:blipFill>
          <a:blip r:embed="rId6">
            <a:alphaModFix/>
          </a:blip>
          <a:stretch>
            <a:fillRect/>
          </a:stretch>
        </p:blipFill>
        <p:spPr>
          <a:xfrm>
            <a:off x="7145347" y="4112410"/>
            <a:ext cx="408310" cy="414827"/>
          </a:xfrm>
          <a:prstGeom prst="rect">
            <a:avLst/>
          </a:prstGeom>
          <a:noFill/>
          <a:ln>
            <a:noFill/>
          </a:ln>
        </p:spPr>
      </p:pic>
      <p:pic>
        <p:nvPicPr>
          <p:cNvPr id="72" name="Google Shape;588;p69">
            <a:extLst>
              <a:ext uri="{FF2B5EF4-FFF2-40B4-BE49-F238E27FC236}">
                <a16:creationId xmlns:a16="http://schemas.microsoft.com/office/drawing/2014/main" id="{21D6C392-FC1A-4726-A604-87F004045E64}"/>
              </a:ext>
            </a:extLst>
          </p:cNvPr>
          <p:cNvPicPr preferRelativeResize="0"/>
          <p:nvPr/>
        </p:nvPicPr>
        <p:blipFill>
          <a:blip r:embed="rId7">
            <a:alphaModFix/>
          </a:blip>
          <a:stretch>
            <a:fillRect/>
          </a:stretch>
        </p:blipFill>
        <p:spPr>
          <a:xfrm>
            <a:off x="8584101" y="4125737"/>
            <a:ext cx="324568" cy="329749"/>
          </a:xfrm>
          <a:prstGeom prst="rect">
            <a:avLst/>
          </a:prstGeom>
          <a:noFill/>
          <a:ln>
            <a:noFill/>
          </a:ln>
        </p:spPr>
      </p:pic>
      <p:pic>
        <p:nvPicPr>
          <p:cNvPr id="73" name="Google Shape;589;p69">
            <a:extLst>
              <a:ext uri="{FF2B5EF4-FFF2-40B4-BE49-F238E27FC236}">
                <a16:creationId xmlns:a16="http://schemas.microsoft.com/office/drawing/2014/main" id="{ED97AC9D-55DB-4BF3-994F-321FE58DCA6C}"/>
              </a:ext>
            </a:extLst>
          </p:cNvPr>
          <p:cNvPicPr preferRelativeResize="0"/>
          <p:nvPr/>
        </p:nvPicPr>
        <p:blipFill>
          <a:blip r:embed="rId8">
            <a:alphaModFix/>
          </a:blip>
          <a:stretch>
            <a:fillRect/>
          </a:stretch>
        </p:blipFill>
        <p:spPr>
          <a:xfrm>
            <a:off x="10196477" y="4112413"/>
            <a:ext cx="408308" cy="414824"/>
          </a:xfrm>
          <a:prstGeom prst="rect">
            <a:avLst/>
          </a:prstGeom>
          <a:noFill/>
          <a:ln>
            <a:noFill/>
          </a:ln>
        </p:spPr>
      </p:pic>
    </p:spTree>
    <p:extLst>
      <p:ext uri="{BB962C8B-B14F-4D97-AF65-F5344CB8AC3E}">
        <p14:creationId xmlns:p14="http://schemas.microsoft.com/office/powerpoint/2010/main" val="3706133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50D81-46DF-40C4-8731-E3177424DE7F}"/>
              </a:ext>
            </a:extLst>
          </p:cNvPr>
          <p:cNvSpPr>
            <a:spLocks noGrp="1"/>
          </p:cNvSpPr>
          <p:nvPr>
            <p:ph type="title"/>
          </p:nvPr>
        </p:nvSpPr>
        <p:spPr/>
        <p:txBody>
          <a:bodyPr/>
          <a:lstStyle/>
          <a:p>
            <a:r>
              <a:rPr lang="en-GB"/>
              <a:t>NHS’ recommendations to Government Pt 1 (2019)</a:t>
            </a:r>
          </a:p>
        </p:txBody>
      </p:sp>
      <p:sp>
        <p:nvSpPr>
          <p:cNvPr id="3" name="Content Placeholder 2">
            <a:extLst>
              <a:ext uri="{FF2B5EF4-FFF2-40B4-BE49-F238E27FC236}">
                <a16:creationId xmlns:a16="http://schemas.microsoft.com/office/drawing/2014/main" id="{708208ED-73BE-4D89-A89D-F6338E3FB6A6}"/>
              </a:ext>
            </a:extLst>
          </p:cNvPr>
          <p:cNvSpPr>
            <a:spLocks noGrp="1"/>
          </p:cNvSpPr>
          <p:nvPr>
            <p:ph sz="quarter" idx="10"/>
          </p:nvPr>
        </p:nvSpPr>
        <p:spPr>
          <a:xfrm>
            <a:off x="781878" y="1833143"/>
            <a:ext cx="10641498" cy="4487758"/>
          </a:xfrm>
        </p:spPr>
        <p:txBody>
          <a:bodyPr>
            <a:normAutofit fontScale="92500" lnSpcReduction="10000"/>
          </a:bodyPr>
          <a:lstStyle/>
          <a:p>
            <a:pPr marL="0" indent="0">
              <a:buNone/>
            </a:pPr>
            <a:r>
              <a:rPr lang="en-GB"/>
              <a:t>In September 2019, following engagement with </a:t>
            </a:r>
            <a:r>
              <a:rPr lang="en-GB" b="1"/>
              <a:t>192,806</a:t>
            </a:r>
            <a:r>
              <a:rPr lang="en-GB"/>
              <a:t> individuals/organisations, NHSEI made a number of recommendations for an NHS Bill. These aimed to remove current legislative barriers to integration across health and social care bodies, drive collaboration to deliver better care and outcomes for patients, and more formally join up national leadership in support of the ambitions outlined above. Recommendations made included: </a:t>
            </a:r>
          </a:p>
          <a:p>
            <a:endParaRPr lang="en-GB"/>
          </a:p>
          <a:p>
            <a:r>
              <a:rPr lang="en-GB"/>
              <a:t>rebalancing the focus on </a:t>
            </a:r>
            <a:r>
              <a:rPr lang="en-GB" b="1">
                <a:solidFill>
                  <a:schemeClr val="accent1"/>
                </a:solidFill>
              </a:rPr>
              <a:t>competition</a:t>
            </a:r>
            <a:r>
              <a:rPr lang="en-GB"/>
              <a:t> between NHS organisations by reducing the Competition and Markets Authority’s role in the NHS and abolishing Monitor’s role and functions in relation to enforcing competition; </a:t>
            </a:r>
          </a:p>
          <a:p>
            <a:r>
              <a:rPr lang="en-GB"/>
              <a:t>simplifying</a:t>
            </a:r>
            <a:r>
              <a:rPr lang="en-GB" b="1"/>
              <a:t> </a:t>
            </a:r>
            <a:r>
              <a:rPr lang="en-GB" b="1">
                <a:solidFill>
                  <a:schemeClr val="accent1"/>
                </a:solidFill>
              </a:rPr>
              <a:t>procurement </a:t>
            </a:r>
            <a:r>
              <a:rPr lang="en-GB"/>
              <a:t>rules by scrapping section 75 of the 2012 Act and remove the commissioning of NHS healthcare services from the jurisdiction of the Public Contracts Regulations 2015; </a:t>
            </a:r>
          </a:p>
          <a:p>
            <a:r>
              <a:rPr lang="en-GB"/>
              <a:t>providing flexibilities on </a:t>
            </a:r>
            <a:r>
              <a:rPr lang="en-GB" b="1">
                <a:solidFill>
                  <a:schemeClr val="accent1"/>
                </a:solidFill>
              </a:rPr>
              <a:t>tariff</a:t>
            </a:r>
            <a:r>
              <a:rPr lang="en-GB"/>
              <a:t>; </a:t>
            </a:r>
          </a:p>
          <a:p>
            <a:r>
              <a:rPr lang="en-GB"/>
              <a:t>reintroducing the ability to </a:t>
            </a:r>
            <a:r>
              <a:rPr lang="en-GB" b="1">
                <a:solidFill>
                  <a:schemeClr val="accent1"/>
                </a:solidFill>
              </a:rPr>
              <a:t>establish new NHS trusts </a:t>
            </a:r>
            <a:r>
              <a:rPr lang="en-GB"/>
              <a:t>to support the creation of integrated care providers;</a:t>
            </a:r>
          </a:p>
          <a:p>
            <a:r>
              <a:rPr lang="en-GB"/>
              <a:t>ensuring a more coordinated approach to planning capital investment, through the possibility of </a:t>
            </a:r>
            <a:r>
              <a:rPr lang="en-GB" b="1">
                <a:solidFill>
                  <a:srgbClr val="005EB8"/>
                </a:solidFill>
              </a:rPr>
              <a:t>i</a:t>
            </a:r>
            <a:r>
              <a:rPr lang="en-GB" b="1">
                <a:solidFill>
                  <a:schemeClr val="accent1"/>
                </a:solidFill>
              </a:rPr>
              <a:t>ntroducing FT capital spend limits</a:t>
            </a:r>
            <a:r>
              <a:rPr lang="en-GB"/>
              <a:t>; </a:t>
            </a:r>
          </a:p>
          <a:p>
            <a:r>
              <a:rPr lang="en-GB"/>
              <a:t>the ability to establish decision-making </a:t>
            </a:r>
            <a:r>
              <a:rPr lang="en-GB" b="1">
                <a:solidFill>
                  <a:schemeClr val="accent1"/>
                </a:solidFill>
              </a:rPr>
              <a:t>joint committees </a:t>
            </a:r>
            <a:r>
              <a:rPr lang="en-GB"/>
              <a:t>of commissioners and NHS providers and between NHS providers;</a:t>
            </a:r>
          </a:p>
          <a:p>
            <a:r>
              <a:rPr lang="en-GB"/>
              <a:t>enabling </a:t>
            </a:r>
            <a:r>
              <a:rPr lang="en-GB" b="1">
                <a:solidFill>
                  <a:schemeClr val="accent1"/>
                </a:solidFill>
              </a:rPr>
              <a:t>collaborative commissioning </a:t>
            </a:r>
            <a:r>
              <a:rPr lang="en-GB"/>
              <a:t>between NHS bodies – it is currently easier in legislative terms for NHS and LA organisations to work together than NHS bodies.</a:t>
            </a:r>
          </a:p>
          <a:p>
            <a:r>
              <a:rPr lang="en-GB"/>
              <a:t>a </a:t>
            </a:r>
            <a:r>
              <a:rPr lang="en-GB" b="1">
                <a:solidFill>
                  <a:schemeClr val="accent1"/>
                </a:solidFill>
              </a:rPr>
              <a:t>new “triple aim” duty </a:t>
            </a:r>
            <a:r>
              <a:rPr lang="en-GB"/>
              <a:t>for all NHS organisations of ‘better health for the whole population, better quality care for all patients and financially sustainable services for the taxpayer; and</a:t>
            </a:r>
          </a:p>
          <a:p>
            <a:r>
              <a:rPr lang="en-GB" b="1">
                <a:solidFill>
                  <a:schemeClr val="accent1"/>
                </a:solidFill>
              </a:rPr>
              <a:t>merging NHS England and NHS Improvement </a:t>
            </a:r>
            <a:r>
              <a:rPr lang="en-GB"/>
              <a:t>– formalising the work already done to bring the organisations together.</a:t>
            </a:r>
          </a:p>
          <a:p>
            <a:endParaRPr lang="en-GB"/>
          </a:p>
        </p:txBody>
      </p:sp>
    </p:spTree>
    <p:extLst>
      <p:ext uri="{BB962C8B-B14F-4D97-AF65-F5344CB8AC3E}">
        <p14:creationId xmlns:p14="http://schemas.microsoft.com/office/powerpoint/2010/main" val="2442224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50D81-46DF-40C4-8731-E3177424DE7F}"/>
              </a:ext>
            </a:extLst>
          </p:cNvPr>
          <p:cNvSpPr>
            <a:spLocks noGrp="1"/>
          </p:cNvSpPr>
          <p:nvPr>
            <p:ph type="title"/>
          </p:nvPr>
        </p:nvSpPr>
        <p:spPr/>
        <p:txBody>
          <a:bodyPr/>
          <a:lstStyle/>
          <a:p>
            <a:r>
              <a:rPr lang="en-GB"/>
              <a:t>NHS’ recommendations to Government Pt 2 (2021)</a:t>
            </a:r>
          </a:p>
        </p:txBody>
      </p:sp>
      <p:sp>
        <p:nvSpPr>
          <p:cNvPr id="3" name="Content Placeholder 2">
            <a:extLst>
              <a:ext uri="{FF2B5EF4-FFF2-40B4-BE49-F238E27FC236}">
                <a16:creationId xmlns:a16="http://schemas.microsoft.com/office/drawing/2014/main" id="{708208ED-73BE-4D89-A89D-F6338E3FB6A6}"/>
              </a:ext>
            </a:extLst>
          </p:cNvPr>
          <p:cNvSpPr>
            <a:spLocks noGrp="1"/>
          </p:cNvSpPr>
          <p:nvPr>
            <p:ph sz="quarter" idx="10"/>
          </p:nvPr>
        </p:nvSpPr>
        <p:spPr>
          <a:xfrm>
            <a:off x="781878" y="1833143"/>
            <a:ext cx="10641498" cy="4487758"/>
          </a:xfrm>
        </p:spPr>
        <p:txBody>
          <a:bodyPr>
            <a:normAutofit lnSpcReduction="10000"/>
          </a:bodyPr>
          <a:lstStyle/>
          <a:p>
            <a:pPr marL="0" indent="0">
              <a:buNone/>
            </a:pPr>
            <a:r>
              <a:rPr lang="en-GB"/>
              <a:t>Following a further period of engagement, in February 2021 NHSE/I made additional recommendations to Government on legislating for Integrated Care Systems:</a:t>
            </a:r>
          </a:p>
          <a:p>
            <a:endParaRPr lang="en-GB"/>
          </a:p>
          <a:p>
            <a:r>
              <a:rPr lang="en-GB"/>
              <a:t>The Government should set out at the earliest opportunity how it intends to progress the NHS’s own proposals for legislative change</a:t>
            </a:r>
          </a:p>
          <a:p>
            <a:r>
              <a:rPr lang="en-GB" b="1">
                <a:solidFill>
                  <a:srgbClr val="0070C0"/>
                </a:solidFill>
              </a:rPr>
              <a:t>ICSs should be put on a clear statutory footing</a:t>
            </a:r>
            <a:r>
              <a:rPr lang="en-GB"/>
              <a:t>, but with minimum national legislative provision and prescription, and maximum local operational flexibility. </a:t>
            </a:r>
            <a:r>
              <a:rPr lang="en-GB" b="1">
                <a:solidFill>
                  <a:srgbClr val="0070C0"/>
                </a:solidFill>
              </a:rPr>
              <a:t>Legislation should not dictate place-based arrangements</a:t>
            </a:r>
          </a:p>
          <a:p>
            <a:r>
              <a:rPr lang="en-GB"/>
              <a:t>ICSs </a:t>
            </a:r>
            <a:r>
              <a:rPr lang="en-GB" b="1">
                <a:solidFill>
                  <a:srgbClr val="0070C0"/>
                </a:solidFill>
              </a:rPr>
              <a:t>should be underpinned by an NHS ICS statutory body and a wider statutory health and care partnership</a:t>
            </a:r>
            <a:r>
              <a:rPr lang="en-GB"/>
              <a:t>. Explicit provision should also be made for requirements about transparency</a:t>
            </a:r>
          </a:p>
          <a:p>
            <a:r>
              <a:rPr lang="en-GB"/>
              <a:t>There should be maximum local flexibility as to how an ICS health and care partnership is constituted, for example using existing arrangements such as existing ICS partnership boards or health and wellbeing boards where these work well. </a:t>
            </a:r>
            <a:r>
              <a:rPr lang="en-GB" b="1">
                <a:solidFill>
                  <a:srgbClr val="0070C0"/>
                </a:solidFill>
              </a:rPr>
              <a:t>The composition of the board of the NHS ICS body must be sufficiently streamlined to support effective decision-making. </a:t>
            </a:r>
            <a:r>
              <a:rPr lang="en-GB"/>
              <a:t>It must be able to take account of local circumstances as well as statutory national guidance. Legislation should be broadly permissive, mandating only that the members of the NHS ICS Board must include a chair and CEO and as a minimum also draw members nominated by (</a:t>
            </a:r>
            <a:r>
              <a:rPr lang="en-GB" err="1"/>
              <a:t>i</a:t>
            </a:r>
            <a:r>
              <a:rPr lang="en-GB"/>
              <a:t>) NHS trusts and Foundation Trusts, (ii) general practice, and (iii) a local authority. As with CCGs now, NHSE/I should approve all ICS constitutions in line with national statutory guidance.</a:t>
            </a:r>
          </a:p>
          <a:p>
            <a:r>
              <a:rPr lang="en-GB"/>
              <a:t>Provisions should enable the transfer of </a:t>
            </a:r>
            <a:r>
              <a:rPr lang="en-GB" b="1">
                <a:solidFill>
                  <a:srgbClr val="0070C0"/>
                </a:solidFill>
              </a:rPr>
              <a:t>primary medical, dental, ophthalmology and pharmaceutical services </a:t>
            </a:r>
            <a:r>
              <a:rPr lang="en-GB"/>
              <a:t>by NHS England to the NHS ICS body. Provision should also enable the transfer or delegation by NHS England of appropriate specialised and public health services we currently commission. And at the same time, NHS England should also retain the ability to specify national standards or requirements for NHS ICSs in relation to any of these existing direct commissioning functions.</a:t>
            </a:r>
          </a:p>
          <a:p>
            <a:endParaRPr lang="en-GB"/>
          </a:p>
        </p:txBody>
      </p:sp>
    </p:spTree>
    <p:extLst>
      <p:ext uri="{BB962C8B-B14F-4D97-AF65-F5344CB8AC3E}">
        <p14:creationId xmlns:p14="http://schemas.microsoft.com/office/powerpoint/2010/main" val="4135739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F1133-7026-40AB-9E66-635F73307C12}"/>
              </a:ext>
            </a:extLst>
          </p:cNvPr>
          <p:cNvSpPr>
            <a:spLocks noGrp="1"/>
          </p:cNvSpPr>
          <p:nvPr>
            <p:ph type="title"/>
          </p:nvPr>
        </p:nvSpPr>
        <p:spPr/>
        <p:txBody>
          <a:bodyPr/>
          <a:lstStyle/>
          <a:p>
            <a:r>
              <a:rPr lang="en-GB"/>
              <a:t>Establishing Integrated Care Systems</a:t>
            </a:r>
          </a:p>
        </p:txBody>
      </p:sp>
      <p:sp>
        <p:nvSpPr>
          <p:cNvPr id="8" name="TextBox 7">
            <a:extLst>
              <a:ext uri="{FF2B5EF4-FFF2-40B4-BE49-F238E27FC236}">
                <a16:creationId xmlns:a16="http://schemas.microsoft.com/office/drawing/2014/main" id="{ABFD9B37-CCB3-4460-A65C-81E2C1B0EB11}"/>
              </a:ext>
            </a:extLst>
          </p:cNvPr>
          <p:cNvSpPr txBox="1"/>
          <p:nvPr/>
        </p:nvSpPr>
        <p:spPr>
          <a:xfrm>
            <a:off x="716995" y="1569935"/>
            <a:ext cx="11015662" cy="2554545"/>
          </a:xfrm>
          <a:prstGeom prst="rect">
            <a:avLst/>
          </a:prstGeom>
          <a:noFill/>
        </p:spPr>
        <p:txBody>
          <a:bodyPr wrap="square" lIns="91440" tIns="45720" rIns="91440" bIns="45720" rtlCol="0" anchor="t">
            <a:spAutoFit/>
          </a:bodyPr>
          <a:lstStyle/>
          <a:p>
            <a:r>
              <a:rPr lang="en-GB" sz="2000">
                <a:latin typeface="Arial"/>
                <a:cs typeface="Arial"/>
              </a:rPr>
              <a:t>Subject to the passage of legislation, statutory ICSs will include: </a:t>
            </a:r>
          </a:p>
          <a:p>
            <a:endParaRPr lang="en-GB" sz="2000" b="1">
              <a:latin typeface="Arial" panose="020B0604020202020204" pitchFamily="34" charset="0"/>
              <a:cs typeface="Arial" panose="020B0604020202020204" pitchFamily="34" charset="0"/>
            </a:endParaRPr>
          </a:p>
          <a:p>
            <a:pPr>
              <a:spcBef>
                <a:spcPts val="600"/>
              </a:spcBef>
            </a:pPr>
            <a:r>
              <a:rPr lang="en-GB" sz="2000" b="1">
                <a:latin typeface="Arial"/>
                <a:cs typeface="Arial"/>
              </a:rPr>
              <a:t>Integrated Care Board (ICB)</a:t>
            </a:r>
            <a:endParaRPr lang="en-GB" sz="2000">
              <a:latin typeface="Arial"/>
              <a:cs typeface="Arial"/>
            </a:endParaRPr>
          </a:p>
          <a:p>
            <a:pPr marL="285750" indent="-285750">
              <a:spcBef>
                <a:spcPts val="600"/>
              </a:spcBef>
              <a:buFont typeface="Arial" panose="020B0604020202020204" pitchFamily="34" charset="0"/>
              <a:buChar char="•"/>
            </a:pPr>
            <a:r>
              <a:rPr lang="en-GB" sz="2000">
                <a:latin typeface="Arial"/>
                <a:cs typeface="Arial"/>
              </a:rPr>
              <a:t>An </a:t>
            </a:r>
            <a:r>
              <a:rPr lang="en-GB" sz="2000" i="1">
                <a:latin typeface="Arial"/>
                <a:cs typeface="Arial"/>
              </a:rPr>
              <a:t>organisation</a:t>
            </a:r>
            <a:r>
              <a:rPr lang="en-GB" sz="2000">
                <a:latin typeface="Arial"/>
                <a:cs typeface="Arial"/>
              </a:rPr>
              <a:t> with a unitary board</a:t>
            </a:r>
          </a:p>
          <a:p>
            <a:pPr marL="285750" indent="-285750">
              <a:spcBef>
                <a:spcPts val="600"/>
              </a:spcBef>
              <a:buFont typeface="Arial" panose="020B0604020202020204" pitchFamily="34" charset="0"/>
              <a:buChar char="•"/>
            </a:pPr>
            <a:r>
              <a:rPr lang="en-GB" sz="2000">
                <a:latin typeface="Arial"/>
                <a:cs typeface="Arial"/>
              </a:rPr>
              <a:t>Will take on functions of CCGs as well as direct commissioning delegated by NHS England. Can delegate its functions and budgets</a:t>
            </a:r>
          </a:p>
          <a:p>
            <a:pPr marL="285750" indent="-285750">
              <a:spcBef>
                <a:spcPts val="600"/>
              </a:spcBef>
              <a:buFont typeface="Arial" panose="020B0604020202020204" pitchFamily="34" charset="0"/>
              <a:buChar char="•"/>
            </a:pPr>
            <a:r>
              <a:rPr lang="en-GB" sz="2000">
                <a:latin typeface="Arial"/>
                <a:cs typeface="Arial"/>
              </a:rPr>
              <a:t>Must have regard to the integrated care strategy produced by the ICP</a:t>
            </a:r>
          </a:p>
        </p:txBody>
      </p:sp>
      <p:sp>
        <p:nvSpPr>
          <p:cNvPr id="9" name="Rectangle 8">
            <a:extLst>
              <a:ext uri="{FF2B5EF4-FFF2-40B4-BE49-F238E27FC236}">
                <a16:creationId xmlns:a16="http://schemas.microsoft.com/office/drawing/2014/main" id="{6A1CDE12-3196-4DE2-A319-E17FC8FC0B5F}"/>
              </a:ext>
            </a:extLst>
          </p:cNvPr>
          <p:cNvSpPr/>
          <p:nvPr/>
        </p:nvSpPr>
        <p:spPr>
          <a:xfrm>
            <a:off x="716995" y="4257868"/>
            <a:ext cx="7665003" cy="2169825"/>
          </a:xfrm>
          <a:prstGeom prst="rect">
            <a:avLst/>
          </a:prstGeom>
          <a:ln w="28575">
            <a:noFill/>
          </a:ln>
        </p:spPr>
        <p:txBody>
          <a:bodyPr wrap="square" lIns="91440" tIns="45720" rIns="91440" bIns="45720" anchor="t">
            <a:spAutoFit/>
          </a:bodyPr>
          <a:lstStyle/>
          <a:p>
            <a:pPr>
              <a:spcAft>
                <a:spcPts val="600"/>
              </a:spcAft>
            </a:pPr>
            <a:r>
              <a:rPr lang="en-GB" sz="2000" b="1">
                <a:latin typeface="Arial"/>
                <a:cs typeface="Arial"/>
              </a:rPr>
              <a:t>Integrated Care Partnership (ICP)</a:t>
            </a:r>
            <a:endParaRPr lang="en-GB" sz="2000">
              <a:latin typeface="Arial"/>
              <a:cs typeface="Arial"/>
            </a:endParaRPr>
          </a:p>
          <a:p>
            <a:pPr marL="285750" indent="-285750">
              <a:spcAft>
                <a:spcPts val="600"/>
              </a:spcAft>
              <a:buFont typeface="Arial" panose="020B0604020202020204" pitchFamily="34" charset="0"/>
              <a:buChar char="•"/>
            </a:pPr>
            <a:r>
              <a:rPr lang="en-GB" sz="2000">
                <a:latin typeface="Arial"/>
                <a:cs typeface="Arial"/>
              </a:rPr>
              <a:t>A </a:t>
            </a:r>
            <a:r>
              <a:rPr lang="en-GB" sz="2000" i="1">
                <a:latin typeface="Arial"/>
                <a:cs typeface="Arial"/>
              </a:rPr>
              <a:t>committee</a:t>
            </a:r>
            <a:r>
              <a:rPr lang="en-GB" sz="2000">
                <a:latin typeface="Arial"/>
                <a:cs typeface="Arial"/>
              </a:rPr>
              <a:t> formed by the NHS and local government as equal partners</a:t>
            </a:r>
          </a:p>
          <a:p>
            <a:pPr marL="285750" indent="-285750">
              <a:spcAft>
                <a:spcPts val="600"/>
              </a:spcAft>
              <a:buFont typeface="Arial" panose="020B0604020202020204" pitchFamily="34" charset="0"/>
              <a:buChar char="•"/>
            </a:pPr>
            <a:r>
              <a:rPr lang="en-GB" sz="2000">
                <a:latin typeface="Arial"/>
                <a:cs typeface="Arial"/>
              </a:rPr>
              <a:t>Members must include local authorities responsible for social care and the local NHS, with other members agreed locally</a:t>
            </a:r>
          </a:p>
          <a:p>
            <a:pPr marL="285750" indent="-285750">
              <a:spcAft>
                <a:spcPts val="600"/>
              </a:spcAft>
              <a:buFont typeface="Arial" panose="020B0604020202020204" pitchFamily="34" charset="0"/>
              <a:buChar char="•"/>
            </a:pPr>
            <a:r>
              <a:rPr lang="en-GB" sz="2000">
                <a:latin typeface="Arial"/>
                <a:cs typeface="Arial"/>
              </a:rPr>
              <a:t>Will develop an </a:t>
            </a:r>
            <a:r>
              <a:rPr lang="en-GB" sz="2000">
                <a:solidFill>
                  <a:srgbClr val="000000"/>
                </a:solidFill>
                <a:latin typeface="Arial"/>
                <a:cs typeface="Arial"/>
              </a:rPr>
              <a:t>integrated care strategy for its whole population</a:t>
            </a:r>
          </a:p>
        </p:txBody>
      </p:sp>
      <p:pic>
        <p:nvPicPr>
          <p:cNvPr id="10" name="Picture 9" descr="Logo&#10;&#10;Description automatically generated with medium confidence">
            <a:extLst>
              <a:ext uri="{FF2B5EF4-FFF2-40B4-BE49-F238E27FC236}">
                <a16:creationId xmlns:a16="http://schemas.microsoft.com/office/drawing/2014/main" id="{40E55662-B978-4005-9F83-8C8C19B46C96}"/>
              </a:ext>
            </a:extLst>
          </p:cNvPr>
          <p:cNvPicPr>
            <a:picLocks noChangeAspect="1"/>
          </p:cNvPicPr>
          <p:nvPr/>
        </p:nvPicPr>
        <p:blipFill rotWithShape="1">
          <a:blip r:embed="rId2">
            <a:extLst>
              <a:ext uri="{28A0092B-C50C-407E-A947-70E740481C1C}">
                <a14:useLocalDpi xmlns:a14="http://schemas.microsoft.com/office/drawing/2010/main" val="0"/>
              </a:ext>
            </a:extLst>
          </a:blip>
          <a:srcRect l="30171" t="19156" r="28804" b="54188"/>
          <a:stretch/>
        </p:blipFill>
        <p:spPr>
          <a:xfrm>
            <a:off x="8381999" y="4063694"/>
            <a:ext cx="3587261" cy="2330767"/>
          </a:xfrm>
          <a:prstGeom prst="rect">
            <a:avLst/>
          </a:prstGeom>
        </p:spPr>
      </p:pic>
    </p:spTree>
    <p:extLst>
      <p:ext uri="{BB962C8B-B14F-4D97-AF65-F5344CB8AC3E}">
        <p14:creationId xmlns:p14="http://schemas.microsoft.com/office/powerpoint/2010/main" val="3058388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E5869-68AF-49A1-B5B0-CA8B00F4618F}"/>
              </a:ext>
            </a:extLst>
          </p:cNvPr>
          <p:cNvSpPr>
            <a:spLocks noGrp="1"/>
          </p:cNvSpPr>
          <p:nvPr>
            <p:ph type="title"/>
          </p:nvPr>
        </p:nvSpPr>
        <p:spPr/>
        <p:txBody>
          <a:bodyPr/>
          <a:lstStyle/>
          <a:p>
            <a:r>
              <a:rPr lang="en-GB"/>
              <a:t>Other Bill content</a:t>
            </a:r>
          </a:p>
        </p:txBody>
      </p:sp>
      <p:sp>
        <p:nvSpPr>
          <p:cNvPr id="25" name="Speech Bubble: Rectangle 24">
            <a:extLst>
              <a:ext uri="{FF2B5EF4-FFF2-40B4-BE49-F238E27FC236}">
                <a16:creationId xmlns:a16="http://schemas.microsoft.com/office/drawing/2014/main" id="{1990A48A-910F-4892-8200-3118B4BC682C}"/>
              </a:ext>
            </a:extLst>
          </p:cNvPr>
          <p:cNvSpPr/>
          <p:nvPr/>
        </p:nvSpPr>
        <p:spPr>
          <a:xfrm>
            <a:off x="985421" y="2459115"/>
            <a:ext cx="1802167" cy="969885"/>
          </a:xfrm>
          <a:prstGeom prst="wedgeRect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err="1"/>
              <a:t>SofS</a:t>
            </a:r>
            <a:r>
              <a:rPr lang="en-GB"/>
              <a:t> power of direction over NHSE</a:t>
            </a:r>
          </a:p>
        </p:txBody>
      </p:sp>
      <p:sp>
        <p:nvSpPr>
          <p:cNvPr id="26" name="Speech Bubble: Rectangle 25">
            <a:extLst>
              <a:ext uri="{FF2B5EF4-FFF2-40B4-BE49-F238E27FC236}">
                <a16:creationId xmlns:a16="http://schemas.microsoft.com/office/drawing/2014/main" id="{419AA010-C556-44E4-9026-8D53937A0958}"/>
              </a:ext>
            </a:extLst>
          </p:cNvPr>
          <p:cNvSpPr/>
          <p:nvPr/>
        </p:nvSpPr>
        <p:spPr>
          <a:xfrm>
            <a:off x="985420" y="3753544"/>
            <a:ext cx="1802167" cy="969885"/>
          </a:xfrm>
          <a:prstGeom prst="wedgeRect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a:t>Workforce responsibilities duty</a:t>
            </a:r>
          </a:p>
        </p:txBody>
      </p:sp>
      <p:sp>
        <p:nvSpPr>
          <p:cNvPr id="27" name="Speech Bubble: Rectangle 26">
            <a:extLst>
              <a:ext uri="{FF2B5EF4-FFF2-40B4-BE49-F238E27FC236}">
                <a16:creationId xmlns:a16="http://schemas.microsoft.com/office/drawing/2014/main" id="{3950A5C1-5027-466F-AC87-8B05D94A3C88}"/>
              </a:ext>
            </a:extLst>
          </p:cNvPr>
          <p:cNvSpPr/>
          <p:nvPr/>
        </p:nvSpPr>
        <p:spPr>
          <a:xfrm>
            <a:off x="985421" y="5047973"/>
            <a:ext cx="1802167" cy="969885"/>
          </a:xfrm>
          <a:prstGeom prst="wedgeRect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a:t>Hospital discharge</a:t>
            </a:r>
          </a:p>
        </p:txBody>
      </p:sp>
      <p:sp>
        <p:nvSpPr>
          <p:cNvPr id="28" name="Speech Bubble: Rectangle 27">
            <a:extLst>
              <a:ext uri="{FF2B5EF4-FFF2-40B4-BE49-F238E27FC236}">
                <a16:creationId xmlns:a16="http://schemas.microsoft.com/office/drawing/2014/main" id="{FE6B09BE-EFB9-4F83-A518-04FEC7188D77}"/>
              </a:ext>
            </a:extLst>
          </p:cNvPr>
          <p:cNvSpPr/>
          <p:nvPr/>
        </p:nvSpPr>
        <p:spPr>
          <a:xfrm>
            <a:off x="3037643" y="2459114"/>
            <a:ext cx="1802167" cy="969885"/>
          </a:xfrm>
          <a:prstGeom prst="wedgeRectCallou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err="1"/>
              <a:t>SofS</a:t>
            </a:r>
            <a:r>
              <a:rPr lang="en-GB"/>
              <a:t> reconfigurations power</a:t>
            </a:r>
          </a:p>
        </p:txBody>
      </p:sp>
      <p:sp>
        <p:nvSpPr>
          <p:cNvPr id="29" name="Speech Bubble: Rectangle 28">
            <a:extLst>
              <a:ext uri="{FF2B5EF4-FFF2-40B4-BE49-F238E27FC236}">
                <a16:creationId xmlns:a16="http://schemas.microsoft.com/office/drawing/2014/main" id="{BB5CFC56-0B93-4CD1-85B3-A420D0DDA9A0}"/>
              </a:ext>
            </a:extLst>
          </p:cNvPr>
          <p:cNvSpPr/>
          <p:nvPr/>
        </p:nvSpPr>
        <p:spPr>
          <a:xfrm>
            <a:off x="3037642" y="3749915"/>
            <a:ext cx="1802167" cy="969885"/>
          </a:xfrm>
          <a:prstGeom prst="wedgeRectCallou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a:t>HSSIB establishment</a:t>
            </a:r>
          </a:p>
        </p:txBody>
      </p:sp>
      <p:sp>
        <p:nvSpPr>
          <p:cNvPr id="30" name="Speech Bubble: Rectangle 29">
            <a:extLst>
              <a:ext uri="{FF2B5EF4-FFF2-40B4-BE49-F238E27FC236}">
                <a16:creationId xmlns:a16="http://schemas.microsoft.com/office/drawing/2014/main" id="{AB4D5ECE-AA29-4D7D-8F03-8D961F7207BB}"/>
              </a:ext>
            </a:extLst>
          </p:cNvPr>
          <p:cNvSpPr/>
          <p:nvPr/>
        </p:nvSpPr>
        <p:spPr>
          <a:xfrm>
            <a:off x="3037641" y="5040716"/>
            <a:ext cx="1802167" cy="969885"/>
          </a:xfrm>
          <a:prstGeom prst="wedgeRectCallou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a:t>Reciprocal healthcare</a:t>
            </a:r>
          </a:p>
        </p:txBody>
      </p:sp>
      <p:sp>
        <p:nvSpPr>
          <p:cNvPr id="31" name="Speech Bubble: Rectangle 30">
            <a:extLst>
              <a:ext uri="{FF2B5EF4-FFF2-40B4-BE49-F238E27FC236}">
                <a16:creationId xmlns:a16="http://schemas.microsoft.com/office/drawing/2014/main" id="{CB8E2147-E40E-4B1D-88E0-6DAAFBA6615F}"/>
              </a:ext>
            </a:extLst>
          </p:cNvPr>
          <p:cNvSpPr/>
          <p:nvPr/>
        </p:nvSpPr>
        <p:spPr>
          <a:xfrm>
            <a:off x="5089865" y="2461242"/>
            <a:ext cx="1802167" cy="969885"/>
          </a:xfrm>
          <a:prstGeom prst="wedgeRect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1700" err="1"/>
              <a:t>SofS</a:t>
            </a:r>
            <a:r>
              <a:rPr lang="en-GB" sz="1700"/>
              <a:t> power of direction over public health functions</a:t>
            </a:r>
          </a:p>
        </p:txBody>
      </p:sp>
      <p:sp>
        <p:nvSpPr>
          <p:cNvPr id="32" name="Speech Bubble: Rectangle 31">
            <a:extLst>
              <a:ext uri="{FF2B5EF4-FFF2-40B4-BE49-F238E27FC236}">
                <a16:creationId xmlns:a16="http://schemas.microsoft.com/office/drawing/2014/main" id="{18EA37E1-1C09-4264-A023-A82D6EBDE349}"/>
              </a:ext>
            </a:extLst>
          </p:cNvPr>
          <p:cNvSpPr/>
          <p:nvPr/>
        </p:nvSpPr>
        <p:spPr>
          <a:xfrm>
            <a:off x="5089864" y="3749914"/>
            <a:ext cx="1802167" cy="969885"/>
          </a:xfrm>
          <a:prstGeom prst="wedgeRect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a:t>Data sharing</a:t>
            </a:r>
          </a:p>
        </p:txBody>
      </p:sp>
      <p:sp>
        <p:nvSpPr>
          <p:cNvPr id="33" name="Speech Bubble: Rectangle 32">
            <a:extLst>
              <a:ext uri="{FF2B5EF4-FFF2-40B4-BE49-F238E27FC236}">
                <a16:creationId xmlns:a16="http://schemas.microsoft.com/office/drawing/2014/main" id="{0D119712-6B0B-4479-B962-7321457CD24D}"/>
              </a:ext>
            </a:extLst>
          </p:cNvPr>
          <p:cNvSpPr/>
          <p:nvPr/>
        </p:nvSpPr>
        <p:spPr>
          <a:xfrm>
            <a:off x="5089861" y="5038586"/>
            <a:ext cx="1802167" cy="969885"/>
          </a:xfrm>
          <a:prstGeom prst="wedgeRect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a:t>Obesity</a:t>
            </a:r>
          </a:p>
        </p:txBody>
      </p:sp>
      <p:sp>
        <p:nvSpPr>
          <p:cNvPr id="34" name="Speech Bubble: Rectangle 33">
            <a:extLst>
              <a:ext uri="{FF2B5EF4-FFF2-40B4-BE49-F238E27FC236}">
                <a16:creationId xmlns:a16="http://schemas.microsoft.com/office/drawing/2014/main" id="{C3FCA46F-1E46-4F11-93F9-B17084C6AA43}"/>
              </a:ext>
            </a:extLst>
          </p:cNvPr>
          <p:cNvSpPr/>
          <p:nvPr/>
        </p:nvSpPr>
        <p:spPr>
          <a:xfrm>
            <a:off x="7142087" y="2459113"/>
            <a:ext cx="1802167" cy="969885"/>
          </a:xfrm>
          <a:prstGeom prst="wedgeRect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a:t>ALB function transfer power</a:t>
            </a:r>
          </a:p>
        </p:txBody>
      </p:sp>
      <p:sp>
        <p:nvSpPr>
          <p:cNvPr id="35" name="Speech Bubble: Rectangle 34">
            <a:extLst>
              <a:ext uri="{FF2B5EF4-FFF2-40B4-BE49-F238E27FC236}">
                <a16:creationId xmlns:a16="http://schemas.microsoft.com/office/drawing/2014/main" id="{5369C81B-E0E9-4A0C-B3C1-70E865F9A277}"/>
              </a:ext>
            </a:extLst>
          </p:cNvPr>
          <p:cNvSpPr/>
          <p:nvPr/>
        </p:nvSpPr>
        <p:spPr>
          <a:xfrm>
            <a:off x="7142086" y="3714958"/>
            <a:ext cx="1802167" cy="969885"/>
          </a:xfrm>
          <a:prstGeom prst="wedgeRect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a:t>Social care provisions</a:t>
            </a:r>
          </a:p>
        </p:txBody>
      </p:sp>
      <p:sp>
        <p:nvSpPr>
          <p:cNvPr id="36" name="Speech Bubble: Rectangle 35">
            <a:extLst>
              <a:ext uri="{FF2B5EF4-FFF2-40B4-BE49-F238E27FC236}">
                <a16:creationId xmlns:a16="http://schemas.microsoft.com/office/drawing/2014/main" id="{3EC1D435-731D-4F60-BAC9-52EB8B8A62E4}"/>
              </a:ext>
            </a:extLst>
          </p:cNvPr>
          <p:cNvSpPr/>
          <p:nvPr/>
        </p:nvSpPr>
        <p:spPr>
          <a:xfrm>
            <a:off x="7142087" y="5038586"/>
            <a:ext cx="1802167" cy="969885"/>
          </a:xfrm>
          <a:prstGeom prst="wedgeRect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a:t>Hospital food standards</a:t>
            </a:r>
          </a:p>
        </p:txBody>
      </p:sp>
      <p:sp>
        <p:nvSpPr>
          <p:cNvPr id="37" name="Speech Bubble: Rectangle 36">
            <a:extLst>
              <a:ext uri="{FF2B5EF4-FFF2-40B4-BE49-F238E27FC236}">
                <a16:creationId xmlns:a16="http://schemas.microsoft.com/office/drawing/2014/main" id="{9F59199D-8C1A-426F-9B7B-2A00CF9C97DE}"/>
              </a:ext>
            </a:extLst>
          </p:cNvPr>
          <p:cNvSpPr/>
          <p:nvPr/>
        </p:nvSpPr>
        <p:spPr>
          <a:xfrm>
            <a:off x="9265330" y="2459112"/>
            <a:ext cx="1802167" cy="969885"/>
          </a:xfrm>
          <a:prstGeom prst="wedgeRect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a:t>Changes to NHSE mandate setting</a:t>
            </a:r>
          </a:p>
        </p:txBody>
      </p:sp>
      <p:sp>
        <p:nvSpPr>
          <p:cNvPr id="38" name="Speech Bubble: Rectangle 37">
            <a:extLst>
              <a:ext uri="{FF2B5EF4-FFF2-40B4-BE49-F238E27FC236}">
                <a16:creationId xmlns:a16="http://schemas.microsoft.com/office/drawing/2014/main" id="{4D04871E-02BB-43B1-8077-66E1C9947523}"/>
              </a:ext>
            </a:extLst>
          </p:cNvPr>
          <p:cNvSpPr/>
          <p:nvPr/>
        </p:nvSpPr>
        <p:spPr>
          <a:xfrm>
            <a:off x="9265329" y="3714957"/>
            <a:ext cx="1802167" cy="969885"/>
          </a:xfrm>
          <a:prstGeom prst="wedgeRect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a:t>Professional regulation</a:t>
            </a:r>
          </a:p>
        </p:txBody>
      </p:sp>
      <p:sp>
        <p:nvSpPr>
          <p:cNvPr id="39" name="Speech Bubble: Rectangle 38">
            <a:extLst>
              <a:ext uri="{FF2B5EF4-FFF2-40B4-BE49-F238E27FC236}">
                <a16:creationId xmlns:a16="http://schemas.microsoft.com/office/drawing/2014/main" id="{4FACAD45-F541-4416-AE50-72AAFEF2B1FB}"/>
              </a:ext>
            </a:extLst>
          </p:cNvPr>
          <p:cNvSpPr/>
          <p:nvPr/>
        </p:nvSpPr>
        <p:spPr>
          <a:xfrm>
            <a:off x="9265328" y="5047973"/>
            <a:ext cx="1802167" cy="969885"/>
          </a:xfrm>
          <a:prstGeom prst="wedgeRect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a:t>Fluoridation</a:t>
            </a:r>
          </a:p>
        </p:txBody>
      </p:sp>
      <p:sp>
        <p:nvSpPr>
          <p:cNvPr id="40" name="Rectangle 39">
            <a:extLst>
              <a:ext uri="{FF2B5EF4-FFF2-40B4-BE49-F238E27FC236}">
                <a16:creationId xmlns:a16="http://schemas.microsoft.com/office/drawing/2014/main" id="{73C16A96-3015-4A04-862D-F670E4148C4A}"/>
              </a:ext>
            </a:extLst>
          </p:cNvPr>
          <p:cNvSpPr/>
          <p:nvPr/>
        </p:nvSpPr>
        <p:spPr>
          <a:xfrm>
            <a:off x="7142086" y="1685038"/>
            <a:ext cx="1973297" cy="369332"/>
          </a:xfrm>
          <a:prstGeom prst="rect">
            <a:avLst/>
          </a:prstGeom>
        </p:spPr>
        <p:txBody>
          <a:bodyPr wrap="none">
            <a:spAutoFit/>
          </a:bodyPr>
          <a:lstStyle/>
          <a:p>
            <a:r>
              <a:rPr lang="en-GB"/>
              <a:t>(And a few more…)</a:t>
            </a:r>
          </a:p>
        </p:txBody>
      </p:sp>
    </p:spTree>
    <p:extLst>
      <p:ext uri="{BB962C8B-B14F-4D97-AF65-F5344CB8AC3E}">
        <p14:creationId xmlns:p14="http://schemas.microsoft.com/office/powerpoint/2010/main" val="3101468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FC1E2-5033-47BB-B6AA-98EBFA449893}"/>
              </a:ext>
            </a:extLst>
          </p:cNvPr>
          <p:cNvSpPr>
            <a:spLocks noGrp="1"/>
          </p:cNvSpPr>
          <p:nvPr>
            <p:ph type="title"/>
          </p:nvPr>
        </p:nvSpPr>
        <p:spPr/>
        <p:txBody>
          <a:bodyPr/>
          <a:lstStyle/>
          <a:p>
            <a:r>
              <a:rPr lang="en-GB"/>
              <a:t>Aspirations for the legislative process</a:t>
            </a:r>
          </a:p>
        </p:txBody>
      </p:sp>
      <p:sp>
        <p:nvSpPr>
          <p:cNvPr id="3" name="Content Placeholder 2">
            <a:extLst>
              <a:ext uri="{FF2B5EF4-FFF2-40B4-BE49-F238E27FC236}">
                <a16:creationId xmlns:a16="http://schemas.microsoft.com/office/drawing/2014/main" id="{69CCF341-6DEF-4B4F-9C7C-DE7442F33AA9}"/>
              </a:ext>
            </a:extLst>
          </p:cNvPr>
          <p:cNvSpPr>
            <a:spLocks noGrp="1"/>
          </p:cNvSpPr>
          <p:nvPr>
            <p:ph sz="quarter" idx="10"/>
          </p:nvPr>
        </p:nvSpPr>
        <p:spPr>
          <a:xfrm>
            <a:off x="781878" y="1833142"/>
            <a:ext cx="10641498" cy="4505513"/>
          </a:xfrm>
        </p:spPr>
        <p:txBody>
          <a:bodyPr>
            <a:normAutofit/>
          </a:bodyPr>
          <a:lstStyle/>
          <a:p>
            <a:r>
              <a:rPr lang="en-GB" sz="1600"/>
              <a:t>At its June 2021 Board meeting, shortly before the Bill was introduced to Parliament, the NHSE/I board set five high level aspirations for the legislative process:</a:t>
            </a:r>
          </a:p>
          <a:p>
            <a:pPr marL="0" indent="0">
              <a:buNone/>
            </a:pPr>
            <a:endParaRPr lang="en-GB"/>
          </a:p>
          <a:p>
            <a:pPr marL="342900" indent="-342900">
              <a:buFont typeface="+mj-lt"/>
              <a:buAutoNum type="arabicPeriod"/>
            </a:pPr>
            <a:r>
              <a:rPr lang="en-GB" sz="1600"/>
              <a:t>the Bill to progresses the </a:t>
            </a:r>
            <a:r>
              <a:rPr lang="en-GB" sz="1600" b="1">
                <a:solidFill>
                  <a:srgbClr val="0070C0"/>
                </a:solidFill>
              </a:rPr>
              <a:t>recommendations made by the NHS itself</a:t>
            </a:r>
          </a:p>
          <a:p>
            <a:pPr marL="342900" indent="-342900">
              <a:buFont typeface="+mj-lt"/>
              <a:buAutoNum type="arabicPeriod"/>
            </a:pPr>
            <a:r>
              <a:rPr lang="en-GB" sz="1600"/>
              <a:t>the Bill is </a:t>
            </a:r>
            <a:r>
              <a:rPr lang="en-GB" sz="1600" b="1">
                <a:solidFill>
                  <a:srgbClr val="0070C0"/>
                </a:solidFill>
              </a:rPr>
              <a:t>suitably permissive </a:t>
            </a:r>
            <a:r>
              <a:rPr lang="en-GB" sz="1600"/>
              <a:t>and avoids over-prescription</a:t>
            </a:r>
          </a:p>
          <a:p>
            <a:pPr marL="342900" indent="-342900">
              <a:buFont typeface="+mj-lt"/>
              <a:buAutoNum type="arabicPeriod"/>
            </a:pPr>
            <a:r>
              <a:rPr lang="en-GB" sz="1600"/>
              <a:t>the Bill ensures that </a:t>
            </a:r>
            <a:r>
              <a:rPr lang="en-GB" sz="1600" b="1">
                <a:solidFill>
                  <a:srgbClr val="0070C0"/>
                </a:solidFill>
              </a:rPr>
              <a:t>NHS clinical and operational independence </a:t>
            </a:r>
            <a:r>
              <a:rPr lang="en-GB" sz="1600"/>
              <a:t>continues to be adequately and clearly supported</a:t>
            </a:r>
          </a:p>
          <a:p>
            <a:pPr marL="342900" indent="-342900">
              <a:buFont typeface="+mj-lt"/>
              <a:buAutoNum type="arabicPeriod"/>
            </a:pPr>
            <a:r>
              <a:rPr lang="en-GB" sz="1600"/>
              <a:t>the spirit of </a:t>
            </a:r>
            <a:r>
              <a:rPr lang="en-GB" sz="1600" b="1">
                <a:solidFill>
                  <a:srgbClr val="0070C0"/>
                </a:solidFill>
              </a:rPr>
              <a:t>listening to and achieving consensus with NHS organisations staff and patients </a:t>
            </a:r>
            <a:r>
              <a:rPr lang="en-GB" sz="1600"/>
              <a:t>that was the hallmark of the original proposals should hold true for the passage of this Bill</a:t>
            </a:r>
          </a:p>
          <a:p>
            <a:pPr marL="342900" indent="-342900">
              <a:buFont typeface="+mj-lt"/>
              <a:buAutoNum type="arabicPeriod"/>
            </a:pPr>
            <a:r>
              <a:rPr lang="en-GB" sz="1600"/>
              <a:t>the legislative process </a:t>
            </a:r>
            <a:r>
              <a:rPr lang="en-GB" sz="1600" b="1">
                <a:solidFill>
                  <a:srgbClr val="0070C0"/>
                </a:solidFill>
              </a:rPr>
              <a:t>continues to support ICSs taking statutory form </a:t>
            </a:r>
            <a:r>
              <a:rPr lang="en-GB" sz="1600"/>
              <a:t>from 1 April 2022.</a:t>
            </a:r>
          </a:p>
        </p:txBody>
      </p:sp>
    </p:spTree>
    <p:extLst>
      <p:ext uri="{BB962C8B-B14F-4D97-AF65-F5344CB8AC3E}">
        <p14:creationId xmlns:p14="http://schemas.microsoft.com/office/powerpoint/2010/main" val="3822517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82E9B-1851-461B-AD6A-D4A5CCA1BA35}"/>
              </a:ext>
            </a:extLst>
          </p:cNvPr>
          <p:cNvSpPr>
            <a:spLocks noGrp="1"/>
          </p:cNvSpPr>
          <p:nvPr>
            <p:ph type="title"/>
          </p:nvPr>
        </p:nvSpPr>
        <p:spPr/>
        <p:txBody>
          <a:bodyPr/>
          <a:lstStyle/>
          <a:p>
            <a:r>
              <a:rPr lang="en-GB"/>
              <a:t>Health and Care Bill – progress </a:t>
            </a:r>
          </a:p>
        </p:txBody>
      </p:sp>
      <p:graphicFrame>
        <p:nvGraphicFramePr>
          <p:cNvPr id="4" name="Content Placeholder 3">
            <a:extLst>
              <a:ext uri="{FF2B5EF4-FFF2-40B4-BE49-F238E27FC236}">
                <a16:creationId xmlns:a16="http://schemas.microsoft.com/office/drawing/2014/main" id="{1D55B384-9E80-429A-B09E-AB7F3E777D8B}"/>
              </a:ext>
            </a:extLst>
          </p:cNvPr>
          <p:cNvGraphicFramePr>
            <a:graphicFrameLocks noGrp="1"/>
          </p:cNvGraphicFramePr>
          <p:nvPr>
            <p:ph sz="quarter" idx="10"/>
            <p:extLst>
              <p:ext uri="{D42A27DB-BD31-4B8C-83A1-F6EECF244321}">
                <p14:modId xmlns:p14="http://schemas.microsoft.com/office/powerpoint/2010/main" val="3449070118"/>
              </p:ext>
            </p:extLst>
          </p:nvPr>
        </p:nvGraphicFramePr>
        <p:xfrm>
          <a:off x="782638" y="1833563"/>
          <a:ext cx="10641012" cy="3679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97307956"/>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Review_x0020_Date xmlns="3a93f478-3eff-4cbf-b87c-8d63bdd0819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E45D0DDC105E842800ED8FB9C6D8CAD" ma:contentTypeVersion="39" ma:contentTypeDescription="Create a new document." ma:contentTypeScope="" ma:versionID="8ce910f7344013426c6b83fa88e3171c">
  <xsd:schema xmlns:xsd="http://www.w3.org/2001/XMLSchema" xmlns:xs="http://www.w3.org/2001/XMLSchema" xmlns:p="http://schemas.microsoft.com/office/2006/metadata/properties" xmlns:ns1="http://schemas.microsoft.com/sharepoint/v3" xmlns:ns2="97afafe2-dd3b-4027-840c-48f57d58ed90" xmlns:ns3="3a93f478-3eff-4cbf-b87c-8d63bdd08191" xmlns:ns4="6435f83e-f2ef-42f9-890b-f3e7eb7667bd" targetNamespace="http://schemas.microsoft.com/office/2006/metadata/properties" ma:root="true" ma:fieldsID="2fe4ac143dfe243ed4ff0cd213590f98" ns1:_="" ns2:_="" ns3:_="" ns4:_="">
    <xsd:import namespace="http://schemas.microsoft.com/sharepoint/v3"/>
    <xsd:import namespace="97afafe2-dd3b-4027-840c-48f57d58ed90"/>
    <xsd:import namespace="3a93f478-3eff-4cbf-b87c-8d63bdd08191"/>
    <xsd:import namespace="6435f83e-f2ef-42f9-890b-f3e7eb7667bd"/>
    <xsd:element name="properties">
      <xsd:complexType>
        <xsd:sequence>
          <xsd:element name="documentManagement">
            <xsd:complexType>
              <xsd:all>
                <xsd:element ref="ns2:SharedWithUsers" minOccurs="0"/>
                <xsd:element ref="ns2:SharedWithDetails" minOccurs="0"/>
                <xsd:element ref="ns1:_ip_UnifiedCompliancePolicyProperties" minOccurs="0"/>
                <xsd:element ref="ns1:_ip_UnifiedCompliancePolicyUIAction" minOccurs="0"/>
                <xsd:element ref="ns3:Review_x0020_Date"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0" nillable="true" ma:displayName="Unified Compliance Policy Properties" ma:hidden="true" ma:internalName="_ip_UnifiedCompliancePolicyProperties">
      <xsd:simpleType>
        <xsd:restriction base="dms:Note"/>
      </xsd:simpleType>
    </xsd:element>
    <xsd:element name="_ip_UnifiedCompliancePolicyUIAction" ma:index="1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afafe2-dd3b-4027-840c-48f57d58ed9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a93f478-3eff-4cbf-b87c-8d63bdd08191" elementFormDefault="qualified">
    <xsd:import namespace="http://schemas.microsoft.com/office/2006/documentManagement/types"/>
    <xsd:import namespace="http://schemas.microsoft.com/office/infopath/2007/PartnerControls"/>
    <xsd:element name="Review_x0020_Date" ma:index="12" nillable="true" ma:displayName="Review date" ma:indexed="true" ma:internalName="Review_x0020_Dat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435f83e-f2ef-42f9-890b-f3e7eb7667bd"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0"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0"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6333066-D95F-4DC9-8F45-8431A5C3C76B}">
  <ds:schemaRefs>
    <ds:schemaRef ds:uri="http://schemas.microsoft.com/sharepoint/v3/contenttype/forms"/>
  </ds:schemaRefs>
</ds:datastoreItem>
</file>

<file path=customXml/itemProps2.xml><?xml version="1.0" encoding="utf-8"?>
<ds:datastoreItem xmlns:ds="http://schemas.openxmlformats.org/officeDocument/2006/customXml" ds:itemID="{A4D9FD49-C1C5-400A-B04D-90A236984D1F}">
  <ds:schemaRefs>
    <ds:schemaRef ds:uri="3a93f478-3eff-4cbf-b87c-8d63bdd08191"/>
    <ds:schemaRef ds:uri="6435f83e-f2ef-42f9-890b-f3e7eb7667bd"/>
    <ds:schemaRef ds:uri="97afafe2-dd3b-4027-840c-48f57d58ed9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12367380-679C-4A24-AB3B-A43E8DB6CA98}">
  <ds:schemaRefs>
    <ds:schemaRef ds:uri="3a93f478-3eff-4cbf-b87c-8d63bdd08191"/>
    <ds:schemaRef ds:uri="6435f83e-f2ef-42f9-890b-f3e7eb7667bd"/>
    <ds:schemaRef ds:uri="97afafe2-dd3b-4027-840c-48f57d58ed9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11</Slides>
  <Notes>2</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Custom Design</vt:lpstr>
      <vt:lpstr>Implications of the Health and Care Bill</vt:lpstr>
      <vt:lpstr>Contents</vt:lpstr>
      <vt:lpstr>Policy timeline</vt:lpstr>
      <vt:lpstr>NHS’ recommendations to Government Pt 1 (2019)</vt:lpstr>
      <vt:lpstr>NHS’ recommendations to Government Pt 2 (2021)</vt:lpstr>
      <vt:lpstr>Establishing Integrated Care Systems</vt:lpstr>
      <vt:lpstr>Other Bill content</vt:lpstr>
      <vt:lpstr>Aspirations for the legislative process</vt:lpstr>
      <vt:lpstr>Health and Care Bill – progress </vt:lpstr>
      <vt:lpstr>Next steps/horizon scanning</vt:lpstr>
      <vt:lpstr>Online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16.9</dc:title>
  <dc:creator>Craig Sanderson</dc:creator>
  <cp:revision>1</cp:revision>
  <dcterms:created xsi:type="dcterms:W3CDTF">2017-05-03T08:06:17Z</dcterms:created>
  <dcterms:modified xsi:type="dcterms:W3CDTF">2022-04-20T13:43:14Z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0x0101006E45D0DDC105E842800ED8FB9C6D8CAD</vt:lpwstr>
  </property>
  <property fmtid="{D5CDD505-2E9C-101B-9397-08002B2CF9AE}" pid="3" name="TaxKeyword">
    <vt:lpwstr/>
  </property>
  <property fmtid="{D5CDD505-2E9C-101B-9397-08002B2CF9AE}" pid="4" name="Subject0">
    <vt:lpwstr/>
  </property>
  <property fmtid="{D5CDD505-2E9C-101B-9397-08002B2CF9AE}" pid="5" name="Document type0">
    <vt:lpwstr/>
  </property>
  <property fmtid="{D5CDD505-2E9C-101B-9397-08002B2CF9AE}" pid="6" name="WTTeamSiteDocumentType">
    <vt:lpwstr/>
  </property>
  <property fmtid="{D5CDD505-2E9C-101B-9397-08002B2CF9AE}" pid="7" name="WTTeamSiteDocumentTypeTaxHTField0">
    <vt:lpwstr/>
  </property>
  <property fmtid="{D5CDD505-2E9C-101B-9397-08002B2CF9AE}" pid="8" name="cebceaf3e3574cdab9f9dab6bbd34ddb">
    <vt:lpwstr/>
  </property>
  <property fmtid="{D5CDD505-2E9C-101B-9397-08002B2CF9AE}" pid="9" name="n2fe4ed80ae84f2cbc880662fe0a8735">
    <vt:lpwstr/>
  </property>
  <property fmtid="{D5CDD505-2E9C-101B-9397-08002B2CF9AE}" pid="10" name="TaxCatchAll">
    <vt:lpwstr/>
  </property>
  <property fmtid="{D5CDD505-2E9C-101B-9397-08002B2CF9AE}" pid="11" name="TaxKeywordTaxHTField">
    <vt:lpwstr/>
  </property>
  <property fmtid="{D5CDD505-2E9C-101B-9397-08002B2CF9AE}" pid="12" name="_ShortcutWebId">
    <vt:lpwstr/>
  </property>
  <property fmtid="{D5CDD505-2E9C-101B-9397-08002B2CF9AE}" pid="13" name="_ShortcutUniqueId">
    <vt:lpwstr/>
  </property>
  <property fmtid="{D5CDD505-2E9C-101B-9397-08002B2CF9AE}" pid="14" name="_ShortcutSiteId">
    <vt:lpwstr/>
  </property>
  <property fmtid="{D5CDD505-2E9C-101B-9397-08002B2CF9AE}" pid="15" name="_ShortcutUrl">
    <vt:lpwstr/>
  </property>
  <property fmtid="{D5CDD505-2E9C-101B-9397-08002B2CF9AE}" pid="16" name="_ExtendedDescription">
    <vt:lpwstr/>
  </property>
</Properties>
</file>