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entation.xml" ContentType="application/vnd.openxmlformats-officedocument.presentationml.presentation.main+xml"/>
  <Override PartName="/ppt/slides/slide15.xml" ContentType="application/vnd.openxmlformats-officedocument.presentationml.slide+xml"/>
  <Override PartName="/ppt/slides/slide14.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4.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4" r:id="rId2"/>
  </p:sldMasterIdLst>
  <p:notesMasterIdLst>
    <p:notesMasterId r:id="rId18"/>
  </p:notesMasterIdLst>
  <p:handoutMasterIdLst>
    <p:handoutMasterId r:id="rId19"/>
  </p:handoutMasterIdLst>
  <p:sldIdLst>
    <p:sldId id="256" r:id="rId3"/>
    <p:sldId id="459" r:id="rId4"/>
    <p:sldId id="460" r:id="rId5"/>
    <p:sldId id="461" r:id="rId6"/>
    <p:sldId id="462" r:id="rId7"/>
    <p:sldId id="463" r:id="rId8"/>
    <p:sldId id="464" r:id="rId9"/>
    <p:sldId id="465" r:id="rId10"/>
    <p:sldId id="466" r:id="rId11"/>
    <p:sldId id="467" r:id="rId12"/>
    <p:sldId id="468" r:id="rId13"/>
    <p:sldId id="469" r:id="rId14"/>
    <p:sldId id="470" r:id="rId15"/>
    <p:sldId id="471" r:id="rId16"/>
    <p:sldId id="334"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4309"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0E6F"/>
    <a:srgbClr val="4F2971"/>
    <a:srgbClr val="947DB2"/>
    <a:srgbClr val="EF11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00" autoAdjust="0"/>
    <p:restoredTop sz="78709" autoAdjust="0"/>
  </p:normalViewPr>
  <p:slideViewPr>
    <p:cSldViewPr snapToGrid="0" snapToObjects="1">
      <p:cViewPr varScale="1">
        <p:scale>
          <a:sx n="98" d="100"/>
          <a:sy n="98" d="100"/>
        </p:scale>
        <p:origin x="1056" y="52"/>
      </p:cViewPr>
      <p:guideLst>
        <p:guide pos="4309"/>
        <p:guide orient="horz"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0F951E54-1291-9444-A6DB-0EB877408B4D}" type="datetimeFigureOut">
              <a:rPr lang="en-US" smtClean="0"/>
              <a:pPr/>
              <a:t>6/10/2022</a:t>
            </a:fld>
            <a:endParaRPr lang="en-US" dirty="0"/>
          </a:p>
        </p:txBody>
      </p:sp>
      <p:sp>
        <p:nvSpPr>
          <p:cNvPr id="4" name="Footer Placeholder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8EEC43EA-4944-C044-BB2D-7F05E9454702}" type="slidenum">
              <a:rPr lang="en-US" smtClean="0"/>
              <a:pPr/>
              <a:t>‹#›</a:t>
            </a:fld>
            <a:endParaRPr lang="en-US" dirty="0"/>
          </a:p>
        </p:txBody>
      </p:sp>
    </p:spTree>
    <p:extLst>
      <p:ext uri="{BB962C8B-B14F-4D97-AF65-F5344CB8AC3E}">
        <p14:creationId xmlns:p14="http://schemas.microsoft.com/office/powerpoint/2010/main" val="8726107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C08756FD-17E7-5248-98ED-274FF04EC3A9}" type="datetimeFigureOut">
              <a:rPr lang="en-US" smtClean="0"/>
              <a:pPr/>
              <a:t>6/10/2022</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2A1D3462-6F40-FD46-A389-31DAF9A5EE47}" type="slidenum">
              <a:rPr lang="en-US" smtClean="0"/>
              <a:pPr/>
              <a:t>‹#›</a:t>
            </a:fld>
            <a:endParaRPr lang="en-US" dirty="0"/>
          </a:p>
        </p:txBody>
      </p:sp>
    </p:spTree>
    <p:extLst>
      <p:ext uri="{BB962C8B-B14F-4D97-AF65-F5344CB8AC3E}">
        <p14:creationId xmlns:p14="http://schemas.microsoft.com/office/powerpoint/2010/main" val="205744702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0663" y="679450"/>
            <a:ext cx="6365875" cy="4775200"/>
          </a:xfrm>
        </p:spPr>
      </p:sp>
      <p:sp>
        <p:nvSpPr>
          <p:cNvPr id="3" name="Notes Placeholder 2"/>
          <p:cNvSpPr>
            <a:spLocks noGrp="1"/>
          </p:cNvSpPr>
          <p:nvPr>
            <p:ph type="body" idx="1"/>
          </p:nvPr>
        </p:nvSpPr>
        <p:spPr/>
        <p:txBody>
          <a:bodyPr/>
          <a:lstStyle/>
          <a:p>
            <a:pPr marL="172582" indent="-172582">
              <a:buFont typeface="Arial" panose="020B0604020202020204" pitchFamily="34" charset="0"/>
              <a:buChar char="•"/>
            </a:pPr>
            <a:r>
              <a:rPr lang="en-GB" dirty="0">
                <a:latin typeface="+mn-lt"/>
              </a:rPr>
              <a:t>For more than 10 years the NHS and social care has had a policy of integration- yet this winter the experience of most care is disjointed</a:t>
            </a:r>
          </a:p>
          <a:p>
            <a:pPr marL="172582" indent="-172582">
              <a:buFont typeface="Arial" panose="020B0604020202020204" pitchFamily="34" charset="0"/>
              <a:buChar char="•"/>
            </a:pPr>
            <a:r>
              <a:rPr lang="en-GB" dirty="0">
                <a:latin typeface="+mn-lt"/>
              </a:rPr>
              <a:t>It is proving to be much harder to achieve than anyone thought</a:t>
            </a:r>
          </a:p>
          <a:p>
            <a:pPr marL="172582" indent="-172582">
              <a:buFont typeface="Arial" panose="020B0604020202020204" pitchFamily="34" charset="0"/>
              <a:buChar char="•"/>
            </a:pPr>
            <a:r>
              <a:rPr lang="en-GB" dirty="0">
                <a:latin typeface="+mn-lt"/>
              </a:rPr>
              <a:t>If you and colleagues want to achieve something hard its very important to have a good reason for change that pulls you through the hard bits. This needs to be there all the time</a:t>
            </a:r>
          </a:p>
          <a:p>
            <a:pPr marL="172582" indent="-172582">
              <a:buFont typeface="Arial" panose="020B0604020202020204" pitchFamily="34" charset="0"/>
              <a:buChar char="•"/>
            </a:pPr>
            <a:r>
              <a:rPr lang="en-GB" dirty="0">
                <a:latin typeface="+mn-lt"/>
              </a:rPr>
              <a:t>In most successful change a clear ‘narrative’ in favour of that change exists which is shared with all staff and the public and acts as a major driver for change</a:t>
            </a:r>
          </a:p>
          <a:p>
            <a:pPr marL="172582" indent="-172582">
              <a:buFont typeface="Arial" panose="020B0604020202020204" pitchFamily="34" charset="0"/>
              <a:buChar char="•"/>
            </a:pPr>
            <a:r>
              <a:rPr lang="en-GB" dirty="0">
                <a:latin typeface="+mn-lt"/>
              </a:rPr>
              <a:t>When integrating care this is clearly about improving patient care and the National Voices that clearly</a:t>
            </a:r>
          </a:p>
          <a:p>
            <a:pPr marL="172582" indent="-172582">
              <a:buFont typeface="Arial" panose="020B0604020202020204" pitchFamily="34" charset="0"/>
              <a:buChar char="•"/>
            </a:pPr>
            <a:r>
              <a:rPr lang="en-GB" dirty="0">
                <a:latin typeface="+mn-lt"/>
              </a:rPr>
              <a:t>Many locations personalise this around an individual who they talk about all the time. Is this better for Mary?    </a:t>
            </a:r>
          </a:p>
          <a:p>
            <a:endParaRPr lang="en-GB" dirty="0"/>
          </a:p>
        </p:txBody>
      </p:sp>
      <p:sp>
        <p:nvSpPr>
          <p:cNvPr id="4" name="Slide Number Placeholder 3"/>
          <p:cNvSpPr>
            <a:spLocks noGrp="1"/>
          </p:cNvSpPr>
          <p:nvPr>
            <p:ph type="sldNum" sz="quarter" idx="10"/>
          </p:nvPr>
        </p:nvSpPr>
        <p:spPr/>
        <p:txBody>
          <a:bodyPr/>
          <a:lstStyle/>
          <a:p>
            <a:fld id="{FAEC7F52-37B0-4F3E-B2D5-A0A76503715B}" type="slidenum">
              <a:rPr lang="en-GB" smtClean="0"/>
              <a:t>7</a:t>
            </a:fld>
            <a:endParaRPr lang="en-GB" dirty="0"/>
          </a:p>
        </p:txBody>
      </p:sp>
    </p:spTree>
    <p:extLst>
      <p:ext uri="{BB962C8B-B14F-4D97-AF65-F5344CB8AC3E}">
        <p14:creationId xmlns:p14="http://schemas.microsoft.com/office/powerpoint/2010/main" val="17505053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4063" y="2130425"/>
            <a:ext cx="6400800" cy="1470025"/>
          </a:xfrm>
        </p:spPr>
        <p:txBody>
          <a:bodyPr>
            <a:normAutofit/>
          </a:bodyPr>
          <a:lstStyle>
            <a:lvl1pPr algn="l">
              <a:defRPr sz="3600">
                <a:solidFill>
                  <a:schemeClr val="bg1"/>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364063" y="3600449"/>
            <a:ext cx="6400800" cy="505883"/>
          </a:xfrm>
        </p:spPr>
        <p:txBody>
          <a:bodyPr>
            <a:normAutofit/>
          </a:bodyPr>
          <a:lstStyle>
            <a:lvl1pPr marL="0" indent="0" algn="l">
              <a:buNone/>
              <a:defRPr sz="1600">
                <a:solidFill>
                  <a:srgbClr val="947DB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pic>
        <p:nvPicPr>
          <p:cNvPr id="7" name="Picture 6" descr="PPL Logo_Rev.png"/>
          <p:cNvPicPr>
            <a:picLocks noChangeAspect="1"/>
          </p:cNvPicPr>
          <p:nvPr userDrawn="1"/>
        </p:nvPicPr>
        <p:blipFill>
          <a:blip r:embed="rId2"/>
          <a:stretch>
            <a:fillRect/>
          </a:stretch>
        </p:blipFill>
        <p:spPr>
          <a:xfrm>
            <a:off x="457200" y="5560910"/>
            <a:ext cx="1854200" cy="833540"/>
          </a:xfrm>
          <a:prstGeom prst="rect">
            <a:avLst/>
          </a:prstGeom>
        </p:spPr>
      </p:pic>
      <p:sp>
        <p:nvSpPr>
          <p:cNvPr id="8" name="Date Placeholder 3"/>
          <p:cNvSpPr>
            <a:spLocks noGrp="1"/>
          </p:cNvSpPr>
          <p:nvPr>
            <p:ph type="dt" sz="half" idx="2"/>
          </p:nvPr>
        </p:nvSpPr>
        <p:spPr>
          <a:xfrm>
            <a:off x="6675963" y="6118225"/>
            <a:ext cx="2133600" cy="365125"/>
          </a:xfrm>
          <a:prstGeom prst="rect">
            <a:avLst/>
          </a:prstGeom>
        </p:spPr>
        <p:txBody>
          <a:bodyPr vert="horz" lIns="91440" tIns="45720" rIns="91440" bIns="45720" rtlCol="0" anchor="ctr"/>
          <a:lstStyle>
            <a:lvl1pPr algn="r">
              <a:defRPr sz="1600">
                <a:ln>
                  <a:solidFill>
                    <a:srgbClr val="947DB2"/>
                  </a:solidFill>
                </a:ln>
                <a:solidFill>
                  <a:schemeClr val="tx1">
                    <a:tint val="75000"/>
                  </a:schemeClr>
                </a:solidFill>
                <a:latin typeface="Arial"/>
                <a:cs typeface="Arial"/>
              </a:defRPr>
            </a:lvl1pPr>
          </a:lstStyle>
          <a:p>
            <a:fld id="{C1D5F50C-26B7-634F-AA72-738A156723D2}" type="datetime1">
              <a:rPr lang="en-US" smtClean="0"/>
              <a:pPr/>
              <a:t>6/10/2022</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3265EB5-8E5E-1E47-A73C-8F2DEDB8B676}" type="datetime1">
              <a:rPr lang="en-US" smtClean="0"/>
              <a:pPr/>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83A545D-F0F6-ED47-89D1-7C85BCD3FD46}" type="datetime1">
              <a:rPr lang="en-US" smtClean="0"/>
              <a:pPr/>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042E503-F0CE-4845-80F2-CA2436CF3048}" type="datetime1">
              <a:rPr lang="en-US" smtClean="0"/>
              <a:pPr/>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689055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E8A3926-4BFF-BB45-8C27-2B332949A60B}" type="datetime1">
              <a:rPr lang="en-US" smtClean="0"/>
              <a:pPr/>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1413579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6"/>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BBEF1AA-446C-B849-80F2-8C2AF0929890}" type="datetime1">
              <a:rPr lang="en-US" smtClean="0"/>
              <a:pPr/>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733339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5ACB96F-A6C4-7C4D-B18A-957CE884B7C7}" type="datetime1">
              <a:rPr lang="en-US" smtClean="0"/>
              <a:pPr/>
              <a:t>6/10/2022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3448637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6EED076-DF7D-944D-A039-F8BAC70EA6B4}" type="datetime1">
              <a:rPr lang="en-US" smtClean="0"/>
              <a:pPr/>
              <a:t>6/10/2022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2207665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AA3C2E10-7D7F-DA46-AE20-2DB30ACCBA21}" type="datetime1">
              <a:rPr lang="en-US" smtClean="0"/>
              <a:pPr/>
              <a:t>6/10/2022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30734765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975A6-E222-6B42-B790-9553DC109165}" type="datetime1">
              <a:rPr lang="en-US" smtClean="0"/>
              <a:pPr/>
              <a:t>6/10/2022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12332146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1"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D12FC4C-8EED-E748-9D11-011E924844D5}" type="datetime1">
              <a:rPr lang="en-US" smtClean="0"/>
              <a:pPr/>
              <a:t>6/10/2022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171826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7CE2283-0C66-704B-8135-EBECA476AA77}" type="datetime1">
              <a:rPr lang="en-US" smtClean="0"/>
              <a:pPr/>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E48DA0E-C045-6E48-A35B-A0E9D1CA2B3C}" type="datetime1">
              <a:rPr lang="en-US" smtClean="0"/>
              <a:pPr/>
              <a:t>6/10/2022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20114704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CC23A8A-51E5-3846-9B7D-BAC389D27D76}" type="datetime1">
              <a:rPr lang="en-US" smtClean="0"/>
              <a:pPr/>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26564997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4"/>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54"/>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482F0FD-E294-7340-8FFD-B2115F4BDAE0}" type="datetime1">
              <a:rPr lang="en-US" smtClean="0"/>
              <a:pPr/>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DE87F8-03D8-7E41-9BB7-96BC9A6A9AB0}" type="slidenum">
              <a:rPr lang="en-US" smtClean="0"/>
              <a:pPr/>
              <a:t>‹#›</a:t>
            </a:fld>
            <a:endParaRPr lang="en-US" dirty="0"/>
          </a:p>
        </p:txBody>
      </p:sp>
    </p:spTree>
    <p:extLst>
      <p:ext uri="{BB962C8B-B14F-4D97-AF65-F5344CB8AC3E}">
        <p14:creationId xmlns:p14="http://schemas.microsoft.com/office/powerpoint/2010/main" val="32906224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7" name="Picture 6" descr="IC Logo_RGB.jpg"/>
          <p:cNvPicPr>
            <a:picLocks noChangeAspect="1"/>
          </p:cNvPicPr>
          <p:nvPr userDrawn="1"/>
        </p:nvPicPr>
        <p:blipFill>
          <a:blip r:embed="rId2" cstate="print"/>
          <a:stretch>
            <a:fillRect/>
          </a:stretch>
        </p:blipFill>
        <p:spPr>
          <a:xfrm>
            <a:off x="7560922" y="6166685"/>
            <a:ext cx="1428904" cy="572902"/>
          </a:xfrm>
          <a:prstGeom prst="rect">
            <a:avLst/>
          </a:prstGeom>
        </p:spPr>
      </p:pic>
      <p:sp>
        <p:nvSpPr>
          <p:cNvPr id="2" name="Title 1"/>
          <p:cNvSpPr>
            <a:spLocks noGrp="1"/>
          </p:cNvSpPr>
          <p:nvPr>
            <p:ph type="title"/>
          </p:nvPr>
        </p:nvSpPr>
        <p:spPr>
          <a:xfrm>
            <a:off x="82301" y="116632"/>
            <a:ext cx="7813146" cy="813534"/>
          </a:xfrm>
          <a:prstGeom prst="rect">
            <a:avLst/>
          </a:prstGeom>
          <a:noFill/>
        </p:spPr>
        <p:txBody>
          <a:bodyPr vert="horz" lIns="72000" tIns="72000" rIns="72000" bIns="72000" rtlCol="0" anchor="ctr" anchorCtr="0">
            <a:normAutofit/>
          </a:bodyPr>
          <a:lstStyle>
            <a:lvl1pPr>
              <a:defRPr lang="en-GB" sz="1846" b="1" dirty="0">
                <a:solidFill>
                  <a:srgbClr val="7030A0"/>
                </a:solidFill>
                <a:latin typeface="Arial" pitchFamily="34" charset="0"/>
                <a:ea typeface="+mn-ea"/>
                <a:cs typeface="Arial" pitchFamily="34" charset="0"/>
              </a:defRPr>
            </a:lvl1pPr>
          </a:lstStyle>
          <a:p>
            <a:pPr lvl="0"/>
            <a:r>
              <a:rPr lang="en-US" dirty="0"/>
              <a:t>Click to edit Master title style</a:t>
            </a:r>
            <a:endParaRPr lang="en-GB" dirty="0"/>
          </a:p>
        </p:txBody>
      </p:sp>
      <p:cxnSp>
        <p:nvCxnSpPr>
          <p:cNvPr id="8" name="Straight Connector 7"/>
          <p:cNvCxnSpPr/>
          <p:nvPr userDrawn="1"/>
        </p:nvCxnSpPr>
        <p:spPr>
          <a:xfrm rot="10800000">
            <a:off x="0" y="960263"/>
            <a:ext cx="9144000" cy="0"/>
          </a:xfrm>
          <a:prstGeom prst="line">
            <a:avLst/>
          </a:prstGeom>
          <a:ln>
            <a:solidFill>
              <a:srgbClr val="00A9AA"/>
            </a:solidFill>
          </a:ln>
          <a:effectLst/>
        </p:spPr>
        <p:style>
          <a:lnRef idx="3">
            <a:schemeClr val="accent1"/>
          </a:lnRef>
          <a:fillRef idx="0">
            <a:schemeClr val="accent1"/>
          </a:fillRef>
          <a:effectRef idx="2">
            <a:schemeClr val="accent1"/>
          </a:effectRef>
          <a:fontRef idx="minor">
            <a:schemeClr val="tx1"/>
          </a:fontRef>
        </p:style>
      </p:cxnSp>
      <p:sp>
        <p:nvSpPr>
          <p:cNvPr id="9" name="TextBox 8"/>
          <p:cNvSpPr txBox="1"/>
          <p:nvPr userDrawn="1"/>
        </p:nvSpPr>
        <p:spPr>
          <a:xfrm>
            <a:off x="7" y="6604379"/>
            <a:ext cx="3155795" cy="262701"/>
          </a:xfrm>
          <a:prstGeom prst="rect">
            <a:avLst/>
          </a:prstGeom>
          <a:noFill/>
        </p:spPr>
        <p:txBody>
          <a:bodyPr wrap="square" rtlCol="0">
            <a:spAutoFit/>
          </a:bodyPr>
          <a:lstStyle/>
          <a:p>
            <a:pPr marL="402958" indent="-402958" defTabSz="804448" fontAlgn="base">
              <a:lnSpc>
                <a:spcPct val="150000"/>
              </a:lnSpc>
              <a:spcBef>
                <a:spcPct val="0"/>
              </a:spcBef>
              <a:spcAft>
                <a:spcPct val="0"/>
              </a:spcAft>
            </a:pPr>
            <a:r>
              <a:rPr lang="en-GB" sz="738" dirty="0">
                <a:solidFill>
                  <a:srgbClr val="000000"/>
                </a:solidFill>
                <a:latin typeface="Arial" charset="0"/>
                <a:cs typeface="Arial" charset="0"/>
              </a:rPr>
              <a:t>Copyright ©2013 Integrating Care &amp; the Local Government Association</a:t>
            </a:r>
          </a:p>
        </p:txBody>
      </p:sp>
      <p:sp>
        <p:nvSpPr>
          <p:cNvPr id="10" name="TextBox 9"/>
          <p:cNvSpPr txBox="1"/>
          <p:nvPr userDrawn="1"/>
        </p:nvSpPr>
        <p:spPr>
          <a:xfrm>
            <a:off x="7565681" y="6604379"/>
            <a:ext cx="1578327" cy="262701"/>
          </a:xfrm>
          <a:prstGeom prst="rect">
            <a:avLst/>
          </a:prstGeom>
          <a:noFill/>
        </p:spPr>
        <p:txBody>
          <a:bodyPr wrap="square" rtlCol="0">
            <a:spAutoFit/>
          </a:bodyPr>
          <a:lstStyle/>
          <a:p>
            <a:pPr marL="402958" indent="-402958" algn="r" defTabSz="804448" fontAlgn="base">
              <a:lnSpc>
                <a:spcPct val="150000"/>
              </a:lnSpc>
              <a:spcBef>
                <a:spcPct val="0"/>
              </a:spcBef>
              <a:spcAft>
                <a:spcPct val="0"/>
              </a:spcAft>
            </a:pPr>
            <a:r>
              <a:rPr lang="en-GB" sz="738" dirty="0">
                <a:solidFill>
                  <a:srgbClr val="000000"/>
                </a:solidFill>
                <a:latin typeface="Arial" charset="0"/>
                <a:cs typeface="Arial" charset="0"/>
              </a:rPr>
              <a:t>Page </a:t>
            </a:r>
            <a:fld id="{3DF10EC5-0E6A-4F7F-A0CB-DBFCBC5F6046}" type="slidenum">
              <a:rPr lang="en-GB" sz="738" smtClean="0">
                <a:solidFill>
                  <a:srgbClr val="000000"/>
                </a:solidFill>
                <a:latin typeface="Arial" charset="0"/>
                <a:cs typeface="Arial" charset="0"/>
              </a:rPr>
              <a:pPr marL="402958" indent="-402958" algn="r" defTabSz="804448" fontAlgn="base">
                <a:lnSpc>
                  <a:spcPct val="150000"/>
                </a:lnSpc>
                <a:spcBef>
                  <a:spcPct val="0"/>
                </a:spcBef>
                <a:spcAft>
                  <a:spcPct val="0"/>
                </a:spcAft>
              </a:pPr>
              <a:t>‹#›</a:t>
            </a:fld>
            <a:r>
              <a:rPr lang="en-GB" sz="738" dirty="0">
                <a:solidFill>
                  <a:srgbClr val="000000"/>
                </a:solidFill>
                <a:latin typeface="Arial" charset="0"/>
                <a:cs typeface="Arial" charset="0"/>
              </a:rPr>
              <a:t> </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82766" y="191550"/>
            <a:ext cx="1007060" cy="642633"/>
          </a:xfrm>
          <a:prstGeom prst="rect">
            <a:avLst/>
          </a:prstGeom>
        </p:spPr>
      </p:pic>
    </p:spTree>
    <p:extLst>
      <p:ext uri="{BB962C8B-B14F-4D97-AF65-F5344CB8AC3E}">
        <p14:creationId xmlns:p14="http://schemas.microsoft.com/office/powerpoint/2010/main" val="3391572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467544" y="6383061"/>
            <a:ext cx="8219256" cy="365125"/>
          </a:xfrm>
          <a:prstGeom prst="rect">
            <a:avLst/>
          </a:prstGeom>
        </p:spPr>
        <p:txBody>
          <a:bodyPr/>
          <a:lstStyle>
            <a:lvl1pPr algn="ctr">
              <a:defRPr sz="1200"/>
            </a:lvl1pPr>
          </a:lstStyle>
          <a:p>
            <a:fld id="{9B795A5D-1599-44B6-ADE1-3F6D3F52B60F}" type="slidenum">
              <a:rPr lang="en-GB" smtClean="0"/>
              <a:pPr/>
              <a:t>‹#›</a:t>
            </a:fld>
            <a:endParaRPr lang="en-GB" dirty="0"/>
          </a:p>
        </p:txBody>
      </p:sp>
      <p:sp>
        <p:nvSpPr>
          <p:cNvPr id="7" name="Text Placeholder 6"/>
          <p:cNvSpPr>
            <a:spLocks noGrp="1"/>
          </p:cNvSpPr>
          <p:nvPr>
            <p:ph type="body" sz="quarter" idx="13" hasCustomPrompt="1"/>
          </p:nvPr>
        </p:nvSpPr>
        <p:spPr>
          <a:xfrm>
            <a:off x="315914" y="331787"/>
            <a:ext cx="7830560" cy="444500"/>
          </a:xfrm>
          <a:prstGeom prst="rect">
            <a:avLst/>
          </a:prstGeom>
        </p:spPr>
        <p:txBody>
          <a:bodyPr anchor="b"/>
          <a:lstStyle>
            <a:lvl1pPr marL="0" indent="0">
              <a:buNone/>
              <a:defRPr sz="2000" b="1">
                <a:solidFill>
                  <a:srgbClr val="762AA0"/>
                </a:solidFill>
              </a:defRPr>
            </a:lvl1pPr>
          </a:lstStyle>
          <a:p>
            <a:pPr lvl="0"/>
            <a:r>
              <a:rPr lang="en-US" dirty="0"/>
              <a:t>Insert text here</a:t>
            </a:r>
            <a:endParaRPr lang="en-GB" dirty="0"/>
          </a:p>
        </p:txBody>
      </p:sp>
    </p:spTree>
    <p:extLst>
      <p:ext uri="{BB962C8B-B14F-4D97-AF65-F5344CB8AC3E}">
        <p14:creationId xmlns:p14="http://schemas.microsoft.com/office/powerpoint/2010/main" val="16462464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sp>
        <p:nvSpPr>
          <p:cNvPr id="6" name="Title 5"/>
          <p:cNvSpPr>
            <a:spLocks noGrp="1"/>
          </p:cNvSpPr>
          <p:nvPr>
            <p:ph type="title"/>
          </p:nvPr>
        </p:nvSpPr>
        <p:spPr bwMode="gray"/>
        <p:txBody>
          <a:bodyPr/>
          <a:lstStyle/>
          <a:p>
            <a:r>
              <a:rPr lang="en-US"/>
              <a:t>Click to edit Master title style</a:t>
            </a:r>
            <a:endParaRPr lang="en-GB"/>
          </a:p>
        </p:txBody>
      </p:sp>
      <p:sp>
        <p:nvSpPr>
          <p:cNvPr id="7" name="Text Placeholder 6"/>
          <p:cNvSpPr>
            <a:spLocks noGrp="1"/>
          </p:cNvSpPr>
          <p:nvPr>
            <p:ph type="body" sz="quarter" idx="10"/>
          </p:nvPr>
        </p:nvSpPr>
        <p:spPr bwMode="gray"/>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95946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AC9D5E6-F088-3D42-AE52-53A50EEEC5C0}" type="datetime1">
              <a:rPr lang="en-US" smtClean="0"/>
              <a:pPr/>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9BCE2F37-448B-C246-99C6-3D29A937C6BA}" type="datetime1">
              <a:rPr lang="en-US" smtClean="0"/>
              <a:pPr/>
              <a:t>6/10/2022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FEB53D0C-707D-E242-BA39-3705A8557A69}" type="datetime1">
              <a:rPr lang="en-US" smtClean="0"/>
              <a:pPr/>
              <a:t>6/10/2022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847D372-FD7C-2D4B-9A3F-40387CD913E8}" type="datetime1">
              <a:rPr lang="en-US" smtClean="0"/>
              <a:pPr/>
              <a:t>6/10/2022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9182B-2920-EE43-B532-E8BCEAC0ABFA}" type="datetime1">
              <a:rPr lang="en-US" smtClean="0"/>
              <a:pPr/>
              <a:t>6/10/2022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144A9FE-7E72-0D4B-B881-97FED871D3E8}" type="datetime1">
              <a:rPr lang="en-US" smtClean="0"/>
              <a:pPr/>
              <a:t>6/10/2022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EF526F8-885B-584D-B2B8-843A7B531CB3}" type="datetime1">
              <a:rPr lang="en-US" smtClean="0"/>
              <a:pPr/>
              <a:t>6/10/2022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16FC3-9B77-5A4A-8621-576C881CF8E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490E6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17532-CC78-4846-9F0F-EAE1A034416A}" type="datetime1">
              <a:rPr lang="en-US" smtClean="0"/>
              <a:pPr/>
              <a:t>6/10/2022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16FC3-9B77-5A4A-8621-576C881CF8EB}" type="slidenum">
              <a:rPr lang="en-US" smtClean="0"/>
              <a:pPr/>
              <a:t>‹#›</a:t>
            </a:fld>
            <a:endParaRPr lang="en-US" dirty="0"/>
          </a:p>
        </p:txBody>
      </p:sp>
      <p:pic>
        <p:nvPicPr>
          <p:cNvPr id="8" name="Picture 7" descr="PPL People Icon_RGB_Rev.png"/>
          <p:cNvPicPr>
            <a:picLocks noChangeAspect="1"/>
          </p:cNvPicPr>
          <p:nvPr userDrawn="1"/>
        </p:nvPicPr>
        <p:blipFill>
          <a:blip r:embed="rId13"/>
          <a:stretch>
            <a:fillRect/>
          </a:stretch>
        </p:blipFill>
        <p:spPr>
          <a:xfrm>
            <a:off x="6905880" y="265584"/>
            <a:ext cx="1967194" cy="196542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889000"/>
          </a:xfrm>
          <a:prstGeom prst="rect">
            <a:avLst/>
          </a:prstGeom>
          <a:solidFill>
            <a:srgbClr val="490E6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347137" y="188119"/>
            <a:ext cx="7831666" cy="512762"/>
          </a:xfrm>
          <a:prstGeom prst="rect">
            <a:avLst/>
          </a:prstGeom>
        </p:spPr>
        <p:txBody>
          <a:bodyPr vert="horz" lIns="91440" tIns="45720" rIns="91440" bIns="45720" rtlCol="0" anchor="ctr">
            <a:noAutofit/>
          </a:bodyPr>
          <a:lstStyle/>
          <a:p>
            <a:r>
              <a:rPr lang="en-GB" dirty="0"/>
              <a:t>Click to edit Master title style</a:t>
            </a:r>
            <a:endParaRPr lang="en-US" dirty="0"/>
          </a:p>
        </p:txBody>
      </p:sp>
      <p:sp>
        <p:nvSpPr>
          <p:cNvPr id="3" name="Text Placeholder 2"/>
          <p:cNvSpPr>
            <a:spLocks noGrp="1"/>
          </p:cNvSpPr>
          <p:nvPr>
            <p:ph type="body" idx="1"/>
          </p:nvPr>
        </p:nvSpPr>
        <p:spPr>
          <a:xfrm>
            <a:off x="347134" y="1181107"/>
            <a:ext cx="8339666" cy="4720545"/>
          </a:xfrm>
          <a:prstGeom prst="rect">
            <a:avLst/>
          </a:prstGeom>
        </p:spPr>
        <p:txBody>
          <a:bodyPr vert="horz" lIns="91440" tIns="45720" rIns="91440" bIns="4572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1460500" y="6295132"/>
            <a:ext cx="2654300" cy="365125"/>
          </a:xfrm>
          <a:prstGeom prst="rect">
            <a:avLst/>
          </a:prstGeom>
        </p:spPr>
        <p:txBody>
          <a:bodyPr vert="horz" lIns="91440" tIns="45720" rIns="91440" bIns="45720" rtlCol="0" anchor="ctr"/>
          <a:lstStyle>
            <a:lvl1pPr algn="l">
              <a:defRPr sz="1200">
                <a:solidFill>
                  <a:srgbClr val="947DB2"/>
                </a:solidFill>
                <a:latin typeface="Arial"/>
                <a:cs typeface="Arial"/>
              </a:defRPr>
            </a:lvl1pPr>
          </a:lstStyle>
          <a:p>
            <a:fld id="{3CD99009-136C-6847-AB71-61577874EE9B}" type="datetime1">
              <a:rPr lang="en-US" smtClean="0"/>
              <a:pPr/>
              <a:t>6/10/2022</a:t>
            </a:fld>
            <a:endParaRPr lang="en-US" dirty="0"/>
          </a:p>
        </p:txBody>
      </p:sp>
      <p:sp>
        <p:nvSpPr>
          <p:cNvPr id="5" name="Footer Placeholder 4"/>
          <p:cNvSpPr>
            <a:spLocks noGrp="1"/>
          </p:cNvSpPr>
          <p:nvPr>
            <p:ph type="ftr" sz="quarter" idx="3"/>
          </p:nvPr>
        </p:nvSpPr>
        <p:spPr>
          <a:xfrm>
            <a:off x="3124200" y="6295132"/>
            <a:ext cx="5346700" cy="365125"/>
          </a:xfrm>
          <a:prstGeom prst="rect">
            <a:avLst/>
          </a:prstGeom>
        </p:spPr>
        <p:txBody>
          <a:bodyPr vert="horz" lIns="91440" tIns="45720" rIns="91440" bIns="45720" rtlCol="0" anchor="ctr"/>
          <a:lstStyle>
            <a:lvl1pPr algn="r">
              <a:defRPr sz="1200">
                <a:solidFill>
                  <a:srgbClr val="947DB2"/>
                </a:solidFill>
                <a:latin typeface="Arial"/>
                <a:cs typeface="Arial"/>
              </a:defRPr>
            </a:lvl1pPr>
          </a:lstStyle>
          <a:p>
            <a:endParaRPr lang="en-US" dirty="0"/>
          </a:p>
        </p:txBody>
      </p:sp>
      <p:sp>
        <p:nvSpPr>
          <p:cNvPr id="6" name="Slide Number Placeholder 5"/>
          <p:cNvSpPr>
            <a:spLocks noGrp="1"/>
          </p:cNvSpPr>
          <p:nvPr>
            <p:ph type="sldNum" sz="quarter" idx="4"/>
          </p:nvPr>
        </p:nvSpPr>
        <p:spPr>
          <a:xfrm>
            <a:off x="6477000" y="6295132"/>
            <a:ext cx="2489196" cy="365125"/>
          </a:xfrm>
          <a:prstGeom prst="rect">
            <a:avLst/>
          </a:prstGeom>
        </p:spPr>
        <p:txBody>
          <a:bodyPr vert="horz" lIns="91440" tIns="45720" rIns="91440" bIns="45720" rtlCol="0" anchor="ctr"/>
          <a:lstStyle>
            <a:lvl1pPr algn="r">
              <a:defRPr sz="1200">
                <a:solidFill>
                  <a:srgbClr val="947DB2"/>
                </a:solidFill>
                <a:latin typeface="Arial"/>
                <a:cs typeface="Arial"/>
              </a:defRPr>
            </a:lvl1pPr>
          </a:lstStyle>
          <a:p>
            <a:fld id="{8CDE87F8-03D8-7E41-9BB7-96BC9A6A9AB0}" type="slidenum">
              <a:rPr lang="en-US" smtClean="0"/>
              <a:pPr/>
              <a:t>‹#›</a:t>
            </a:fld>
            <a:endParaRPr lang="en-US" dirty="0"/>
          </a:p>
        </p:txBody>
      </p:sp>
      <p:pic>
        <p:nvPicPr>
          <p:cNvPr id="8" name="Picture 7" descr="PPL Logo_RGB.png"/>
          <p:cNvPicPr>
            <a:picLocks noChangeAspect="1"/>
          </p:cNvPicPr>
          <p:nvPr userDrawn="1"/>
        </p:nvPicPr>
        <p:blipFill>
          <a:blip r:embed="rId16"/>
          <a:stretch>
            <a:fillRect/>
          </a:stretch>
        </p:blipFill>
        <p:spPr>
          <a:xfrm>
            <a:off x="347134" y="6155432"/>
            <a:ext cx="858456" cy="385911"/>
          </a:xfrm>
          <a:prstGeom prst="rect">
            <a:avLst/>
          </a:prstGeom>
        </p:spPr>
      </p:pic>
    </p:spTree>
    <p:extLst>
      <p:ext uri="{BB962C8B-B14F-4D97-AF65-F5344CB8AC3E}">
        <p14:creationId xmlns:p14="http://schemas.microsoft.com/office/powerpoint/2010/main" val="2425315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p:hf hdr="0" ftr="0" dt="0"/>
  <p:txStyles>
    <p:titleStyle>
      <a:lvl1pPr algn="l" defTabSz="457200" rtl="0" eaLnBrk="1" latinLnBrk="0" hangingPunct="1">
        <a:spcBef>
          <a:spcPct val="0"/>
        </a:spcBef>
        <a:buNone/>
        <a:defRPr sz="2400" kern="1200" baseline="0">
          <a:solidFill>
            <a:schemeClr val="bg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1800" kern="1200">
          <a:solidFill>
            <a:srgbClr val="4F2971"/>
          </a:solidFill>
          <a:latin typeface="Arial"/>
          <a:ea typeface="+mn-ea"/>
          <a:cs typeface="Arial"/>
        </a:defRPr>
      </a:lvl1pPr>
      <a:lvl2pPr marL="742950" indent="-285750" algn="l" defTabSz="457200" rtl="0" eaLnBrk="1" latinLnBrk="0" hangingPunct="1">
        <a:spcBef>
          <a:spcPct val="20000"/>
        </a:spcBef>
        <a:buFont typeface="Arial"/>
        <a:buChar char="–"/>
        <a:defRPr sz="1800" kern="1200">
          <a:solidFill>
            <a:srgbClr val="4F297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rgbClr val="4F297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rgbClr val="4F297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rgbClr val="4F297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273247" y="911446"/>
            <a:ext cx="6776326" cy="1608399"/>
          </a:xfrm>
        </p:spPr>
        <p:txBody>
          <a:bodyPr>
            <a:noAutofit/>
          </a:bodyPr>
          <a:lstStyle/>
          <a:p>
            <a:pPr algn="r">
              <a:lnSpc>
                <a:spcPct val="114000"/>
              </a:lnSpc>
              <a:spcBef>
                <a:spcPts val="1000"/>
              </a:spcBef>
              <a:spcAft>
                <a:spcPts val="2000"/>
              </a:spcAft>
            </a:pPr>
            <a:br>
              <a:rPr lang="en-GB" sz="3200" b="1" dirty="0"/>
            </a:br>
            <a:r>
              <a:rPr lang="en-GB" sz="2800" b="1" dirty="0"/>
              <a:t>Developing and using a narrative to create a new model of care</a:t>
            </a:r>
            <a:br>
              <a:rPr lang="en-GB" sz="2800" dirty="0"/>
            </a:br>
            <a:br>
              <a:rPr lang="en-GB" sz="32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endParaRPr lang="en-GB" sz="2000" i="1"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581350" y="2498596"/>
            <a:ext cx="2863883" cy="2484884"/>
          </a:xfrm>
          <a:prstGeom prst="rect">
            <a:avLst/>
          </a:prstGeom>
        </p:spPr>
      </p:pic>
      <p:sp>
        <p:nvSpPr>
          <p:cNvPr id="7" name="Rectangle 6"/>
          <p:cNvSpPr/>
          <p:nvPr/>
        </p:nvSpPr>
        <p:spPr>
          <a:xfrm>
            <a:off x="3606505" y="2488263"/>
            <a:ext cx="5019335" cy="1445332"/>
          </a:xfrm>
          <a:prstGeom prst="rect">
            <a:avLst/>
          </a:prstGeom>
        </p:spPr>
        <p:txBody>
          <a:bodyPr wrap="square">
            <a:spAutoFit/>
          </a:bodyPr>
          <a:lstStyle/>
          <a:p>
            <a:pPr algn="r">
              <a:lnSpc>
                <a:spcPct val="114000"/>
              </a:lnSpc>
            </a:pPr>
            <a:endParaRPr lang="en-GB" sz="2800" b="1" dirty="0">
              <a:solidFill>
                <a:schemeClr val="bg1"/>
              </a:solidFill>
              <a:latin typeface="Arial" panose="020B0604020202020204" pitchFamily="34" charset="0"/>
              <a:cs typeface="Arial" panose="020B0604020202020204" pitchFamily="34" charset="0"/>
            </a:endParaRPr>
          </a:p>
          <a:p>
            <a:pPr algn="r"/>
            <a:r>
              <a:rPr lang="en-GB" sz="2800" b="1" dirty="0">
                <a:solidFill>
                  <a:schemeClr val="bg1"/>
                </a:solidFill>
              </a:rPr>
              <a:t>Paul Corrigan</a:t>
            </a:r>
          </a:p>
          <a:p>
            <a:pPr algn="r"/>
            <a:r>
              <a:rPr lang="en-GB" sz="2800" b="1" dirty="0">
                <a:solidFill>
                  <a:schemeClr val="bg1"/>
                </a:solidFill>
              </a:rPr>
              <a:t>2018</a:t>
            </a:r>
            <a:endParaRPr lang="en-GB" sz="2800" b="1"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1800" b="1" dirty="0"/>
              <a:t>6. 	Test that new narrative in a variety of different meetings to see 	how it works</a:t>
            </a:r>
            <a:endParaRPr lang="en-GB" sz="1800" dirty="0"/>
          </a:p>
        </p:txBody>
      </p:sp>
      <p:sp>
        <p:nvSpPr>
          <p:cNvPr id="3" name="Content Placeholder 2"/>
          <p:cNvSpPr>
            <a:spLocks noGrp="1"/>
          </p:cNvSpPr>
          <p:nvPr>
            <p:ph idx="1"/>
          </p:nvPr>
        </p:nvSpPr>
        <p:spPr/>
        <p:txBody>
          <a:bodyPr>
            <a:normAutofit fontScale="92500"/>
          </a:bodyPr>
          <a:lstStyle/>
          <a:p>
            <a:pPr algn="just"/>
            <a:r>
              <a:rPr lang="en-GB" dirty="0"/>
              <a:t>If a narrative is to play a big role in creating a new model of care it will need to be used in a variety of different settings. </a:t>
            </a:r>
          </a:p>
          <a:p>
            <a:pPr algn="just"/>
            <a:r>
              <a:rPr lang="en-GB" dirty="0"/>
              <a:t>It is an argument and needs to be used to see whether it works and how it works</a:t>
            </a:r>
          </a:p>
          <a:p>
            <a:pPr algn="just"/>
            <a:r>
              <a:rPr lang="en-GB" dirty="0"/>
              <a:t>In the recent past all NHS reconfigurations had what they called a “</a:t>
            </a:r>
            <a:r>
              <a:rPr lang="en-GB" i="1" dirty="0"/>
              <a:t>compelling case for change”. </a:t>
            </a:r>
            <a:r>
              <a:rPr lang="en-GB" dirty="0"/>
              <a:t>Many leaders of that change were puzzled why so few were </a:t>
            </a:r>
            <a:r>
              <a:rPr lang="en-GB" i="1" dirty="0"/>
              <a:t>compelled</a:t>
            </a:r>
            <a:r>
              <a:rPr lang="en-GB" dirty="0"/>
              <a:t> by them</a:t>
            </a:r>
          </a:p>
          <a:p>
            <a:pPr algn="just"/>
            <a:r>
              <a:rPr lang="en-GB" dirty="0"/>
              <a:t>Explain externally . Usually done by a power point plan instead use the narrative to tell the public the story</a:t>
            </a:r>
          </a:p>
          <a:p>
            <a:pPr algn="just"/>
            <a:r>
              <a:rPr lang="en-GB" dirty="0"/>
              <a:t>Internally the different processes of change in creating a new care model are many and complex This level of change will involve hundreds of different meetings where these complexities will be discussed- it will be very useful to remind people in these meetings what the purpose of these complex changes are. If for example (see Sunderland animation) the narrative is organised around a specific individual, (Jack in the case of Sunderland) then asking the question in the middle of these process meetings of “</a:t>
            </a:r>
            <a:r>
              <a:rPr lang="en-GB" i="1" dirty="0"/>
              <a:t>Does any of this do anything for Jack?” </a:t>
            </a:r>
            <a:r>
              <a:rPr lang="en-GB" dirty="0"/>
              <a:t>is a useful way of reminding everyone what these complexities are about. </a:t>
            </a:r>
          </a:p>
          <a:p>
            <a:pPr algn="just"/>
            <a:endParaRPr lang="en-GB" dirty="0"/>
          </a:p>
        </p:txBody>
      </p:sp>
    </p:spTree>
    <p:extLst>
      <p:ext uri="{BB962C8B-B14F-4D97-AF65-F5344CB8AC3E}">
        <p14:creationId xmlns:p14="http://schemas.microsoft.com/office/powerpoint/2010/main" val="3810349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1800" b="1" dirty="0"/>
              <a:t>7. 	Ensure as many staff and members of the public as possible can 	deliver the narrative as a normal part of their explanation about 	what is happening.</a:t>
            </a:r>
            <a:endParaRPr lang="en-GB" sz="1800" dirty="0"/>
          </a:p>
        </p:txBody>
      </p:sp>
      <p:sp>
        <p:nvSpPr>
          <p:cNvPr id="3" name="Content Placeholder 2"/>
          <p:cNvSpPr>
            <a:spLocks noGrp="1"/>
          </p:cNvSpPr>
          <p:nvPr>
            <p:ph idx="1"/>
          </p:nvPr>
        </p:nvSpPr>
        <p:spPr/>
        <p:txBody>
          <a:bodyPr>
            <a:normAutofit fontScale="92500" lnSpcReduction="10000"/>
          </a:bodyPr>
          <a:lstStyle/>
          <a:p>
            <a:pPr algn="just"/>
            <a:r>
              <a:rPr lang="en-GB" dirty="0"/>
              <a:t>To start off with the people who are using the narrative as a motivating force are likely to be staff who have been mainly engaged in its development. It will be their task to ‘socialise’ the narrative in as many different locations as possible inside and outside the care services that will change. Use it again and again</a:t>
            </a:r>
          </a:p>
          <a:p>
            <a:pPr algn="just"/>
            <a:r>
              <a:rPr lang="en-GB" dirty="0"/>
              <a:t>Many people who work in or use care services do so with either very specific professional experience or with very specific care needs. Whilst they may know they are part of a large scale change towards a new model of care, their prime concern is with their very specific experiences about their care.  It may be important to develop small parts of the narrative into a set of words and other descriptions that different staff can use with different groups. For example when community nurses talk to each other about their care work, they will engage in very different conversations from – say – GPs or finance officers. Similarly parents of children with asthma will experience acre differently from carers of people with dementia</a:t>
            </a:r>
          </a:p>
          <a:p>
            <a:pPr algn="just"/>
            <a:r>
              <a:rPr lang="en-GB" dirty="0"/>
              <a:t>Developing a new model of care will need members of staff of the public who are a providing of using each specific service to feel part of the narrative that will motivate them to engage with the changes. They will be a part of the general narrative, but will have specific elements for – for example children with asthma or the frail elderly</a:t>
            </a:r>
          </a:p>
          <a:p>
            <a:pPr algn="just"/>
            <a:endParaRPr lang="en-GB" dirty="0"/>
          </a:p>
        </p:txBody>
      </p:sp>
    </p:spTree>
    <p:extLst>
      <p:ext uri="{BB962C8B-B14F-4D97-AF65-F5344CB8AC3E}">
        <p14:creationId xmlns:p14="http://schemas.microsoft.com/office/powerpoint/2010/main" val="720221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57472"/>
            <a:ext cx="7886700" cy="994172"/>
          </a:xfrm>
        </p:spPr>
        <p:txBody>
          <a:bodyPr>
            <a:noAutofit/>
          </a:bodyPr>
          <a:lstStyle/>
          <a:p>
            <a:r>
              <a:rPr lang="en-GB" b="1" dirty="0"/>
              <a:t>8 Persist in using the narrative over and over again Ensure that the narrative is used on as many occasions as possible and it becomes a normal part of activity</a:t>
            </a:r>
            <a:endParaRPr lang="en-GB" dirty="0"/>
          </a:p>
        </p:txBody>
      </p:sp>
      <p:sp>
        <p:nvSpPr>
          <p:cNvPr id="3" name="Content Placeholder 2"/>
          <p:cNvSpPr>
            <a:spLocks noGrp="1"/>
          </p:cNvSpPr>
          <p:nvPr>
            <p:ph idx="1"/>
          </p:nvPr>
        </p:nvSpPr>
        <p:spPr/>
        <p:txBody>
          <a:bodyPr>
            <a:normAutofit/>
          </a:bodyPr>
          <a:lstStyle/>
          <a:p>
            <a:r>
              <a:rPr lang="en-GB" dirty="0"/>
              <a:t>Changing the story that people work and experience care within, is a long term process. Their current story has been developed over a long period of time and therefore working with people to develop a new story will take some time and effort.</a:t>
            </a:r>
          </a:p>
          <a:p>
            <a:r>
              <a:rPr lang="en-GB" dirty="0"/>
              <a:t>After a short period of time, those developing and holding the narrative (see 9 below) will begin to think that everyone by now will have heard it and be using it. This will not be the case. It takes a very long time of using the narrative before even a proportion of the staff and public are at all engaged with it. This will take persistence.  So prepare to iterate this with the same people on many different occasions. And don’t get upset with people if they don’t ‘get’ the new narrative change the first, third or tenth time </a:t>
            </a:r>
          </a:p>
          <a:p>
            <a:r>
              <a:rPr lang="en-GB" dirty="0"/>
              <a:t>After some time there will come an important moment when you hear someone using the new narrative as a way of describing their or their colleagues motivation for change. They may use different words to describe their experience of their story and will probably have internalised it in their own way.</a:t>
            </a:r>
          </a:p>
          <a:p>
            <a:endParaRPr lang="en-GB" dirty="0"/>
          </a:p>
        </p:txBody>
      </p:sp>
      <p:sp>
        <p:nvSpPr>
          <p:cNvPr id="4" name="Rectangle 3">
            <a:extLst>
              <a:ext uri="{FF2B5EF4-FFF2-40B4-BE49-F238E27FC236}">
                <a16:creationId xmlns:a16="http://schemas.microsoft.com/office/drawing/2014/main" id="{C4EB0097-979C-433F-8C29-BA3B4ADD7D86}"/>
              </a:ext>
            </a:extLst>
          </p:cNvPr>
          <p:cNvSpPr/>
          <p:nvPr/>
        </p:nvSpPr>
        <p:spPr>
          <a:xfrm>
            <a:off x="347134" y="162702"/>
            <a:ext cx="8349095" cy="646331"/>
          </a:xfrm>
          <a:prstGeom prst="rect">
            <a:avLst/>
          </a:prstGeom>
        </p:spPr>
        <p:txBody>
          <a:bodyPr wrap="square">
            <a:spAutoFit/>
          </a:bodyPr>
          <a:lstStyle/>
          <a:p>
            <a:r>
              <a:rPr lang="en-GB" b="1" dirty="0">
                <a:solidFill>
                  <a:schemeClr val="bg1"/>
                </a:solidFill>
              </a:rPr>
              <a:t>8.  	Persist in using the narrative over and over again. Ensure that the narrative is 	used on as many occasions as possible and it becomes a normal part of activity</a:t>
            </a:r>
          </a:p>
        </p:txBody>
      </p:sp>
    </p:spTree>
    <p:extLst>
      <p:ext uri="{BB962C8B-B14F-4D97-AF65-F5344CB8AC3E}">
        <p14:creationId xmlns:p14="http://schemas.microsoft.com/office/powerpoint/2010/main" val="508871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1800" b="1" dirty="0"/>
              <a:t>9.  	Establish one person as the holder of the narrative whose task is 	to understand how the narrative works in very different settings</a:t>
            </a:r>
          </a:p>
        </p:txBody>
      </p:sp>
      <p:sp>
        <p:nvSpPr>
          <p:cNvPr id="3" name="Content Placeholder 2"/>
          <p:cNvSpPr>
            <a:spLocks noGrp="1"/>
          </p:cNvSpPr>
          <p:nvPr>
            <p:ph idx="1"/>
          </p:nvPr>
        </p:nvSpPr>
        <p:spPr/>
        <p:txBody>
          <a:bodyPr>
            <a:normAutofit/>
          </a:bodyPr>
          <a:lstStyle/>
          <a:p>
            <a:pPr algn="just"/>
            <a:r>
              <a:rPr lang="en-GB" dirty="0"/>
              <a:t>As this develops many different people in different parts of the care service and amongst the public who experience the changes in care. As many different people develop their part of the new narrative, they will inevitable use it in a different way. Just as a major language develops with local dialects which move the meaning, so will the narrative develop local meanings</a:t>
            </a:r>
          </a:p>
          <a:p>
            <a:pPr algn="just"/>
            <a:r>
              <a:rPr lang="en-GB" dirty="0"/>
              <a:t>However much you as the people who have developed the narrative want to keep it  ‘pure’ , given that the whole purpose of it is to give people the motivation to change, you will want people to internalise it and as they ’make it their own’ they will change it.</a:t>
            </a:r>
          </a:p>
          <a:p>
            <a:pPr algn="just"/>
            <a:r>
              <a:rPr lang="en-GB" dirty="0"/>
              <a:t>Whilst one person cannot ‘control’ this. It is useful if one person is responsible for the outcomes of all the learning about its use. They don’t ‘control’ the narrative, but they do ‘hold’ the latest version and are responsible for developing the text. To do this well they need to be in a position to have people talking to people about how the story is used and developed in use. </a:t>
            </a:r>
          </a:p>
          <a:p>
            <a:pPr algn="just"/>
            <a:endParaRPr lang="en-GB" dirty="0"/>
          </a:p>
        </p:txBody>
      </p:sp>
    </p:spTree>
    <p:extLst>
      <p:ext uri="{BB962C8B-B14F-4D97-AF65-F5344CB8AC3E}">
        <p14:creationId xmlns:p14="http://schemas.microsoft.com/office/powerpoint/2010/main" val="662935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a:t>10.  After 6 months evaluate the impact of the narrative </a:t>
            </a:r>
          </a:p>
        </p:txBody>
      </p:sp>
      <p:sp>
        <p:nvSpPr>
          <p:cNvPr id="3" name="Content Placeholder 2"/>
          <p:cNvSpPr>
            <a:spLocks noGrp="1"/>
          </p:cNvSpPr>
          <p:nvPr>
            <p:ph idx="1"/>
          </p:nvPr>
        </p:nvSpPr>
        <p:spPr/>
        <p:txBody>
          <a:bodyPr>
            <a:normAutofit/>
          </a:bodyPr>
          <a:lstStyle/>
          <a:p>
            <a:pPr algn="just"/>
            <a:r>
              <a:rPr lang="en-GB" dirty="0"/>
              <a:t>One of the claims for a narrative is that if it works it provides extra energy to the change processes because it engages new people all the time and through that engagement improves the amount of energy going in to change. It creates a renewal energy source.  It is important to evaluate whether this is happening.</a:t>
            </a:r>
          </a:p>
          <a:p>
            <a:pPr algn="just"/>
            <a:r>
              <a:rPr lang="en-GB" dirty="0"/>
              <a:t>The purpose of the narrative is to improve staff and the public motivation for creating a new model of care. Since that is the case it is important to understand from the rest of the change team how the narrative is succeeding in that task.</a:t>
            </a:r>
          </a:p>
          <a:p>
            <a:pPr algn="just"/>
            <a:r>
              <a:rPr lang="en-GB" dirty="0"/>
              <a:t>This evaluation is important since after 6 months the change process as a whole will need review and we will need to understand how the narrative has played a role. </a:t>
            </a:r>
          </a:p>
          <a:p>
            <a:pPr algn="just"/>
            <a:endParaRPr lang="en-GB" dirty="0"/>
          </a:p>
        </p:txBody>
      </p:sp>
    </p:spTree>
    <p:extLst>
      <p:ext uri="{BB962C8B-B14F-4D97-AF65-F5344CB8AC3E}">
        <p14:creationId xmlns:p14="http://schemas.microsoft.com/office/powerpoint/2010/main" val="3671431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321181" y="1287318"/>
            <a:ext cx="6400800" cy="4698999"/>
          </a:xfrm>
        </p:spPr>
        <p:txBody>
          <a:bodyPr>
            <a:normAutofit/>
          </a:bodyPr>
          <a:lstStyle/>
          <a:p>
            <a:r>
              <a:rPr lang="en-US" dirty="0"/>
              <a:t>PPL</a:t>
            </a:r>
            <a:br>
              <a:rPr lang="en-US" dirty="0"/>
            </a:br>
            <a:r>
              <a:rPr lang="en-US" dirty="0"/>
              <a:t>23 Jacob Street</a:t>
            </a:r>
          </a:p>
          <a:p>
            <a:r>
              <a:rPr lang="en-US" dirty="0"/>
              <a:t>London SE1 2BG, United Kingdom</a:t>
            </a:r>
          </a:p>
          <a:p>
            <a:endParaRPr lang="en-US" dirty="0"/>
          </a:p>
          <a:p>
            <a:r>
              <a:rPr lang="en-US" dirty="0"/>
              <a:t>Tel +44 (0)20 7692 4851</a:t>
            </a:r>
          </a:p>
          <a:p>
            <a:r>
              <a:rPr lang="en-US" dirty="0"/>
              <a:t>Fax +44 (0)20 7788 3455</a:t>
            </a:r>
            <a:br>
              <a:rPr lang="en-US" dirty="0"/>
            </a:br>
            <a:r>
              <a:rPr lang="en-US" dirty="0"/>
              <a:t>info@pplconsulting.co.uk</a:t>
            </a:r>
          </a:p>
          <a:p>
            <a:endParaRPr lang="en-US" dirty="0"/>
          </a:p>
          <a:p>
            <a:r>
              <a:rPr lang="en-US" dirty="0"/>
              <a:t>Twitter @PPLthinks</a:t>
            </a:r>
          </a:p>
          <a:p>
            <a:r>
              <a:rPr lang="en-US" b="1" dirty="0"/>
              <a:t>www.pplconsulting.co.uk</a:t>
            </a:r>
            <a:endParaRPr lang="en-US" dirty="0"/>
          </a:p>
        </p:txBody>
      </p:sp>
    </p:spTree>
    <p:extLst>
      <p:ext uri="{BB962C8B-B14F-4D97-AF65-F5344CB8AC3E}">
        <p14:creationId xmlns:p14="http://schemas.microsoft.com/office/powerpoint/2010/main" val="2996924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Introduction 1</a:t>
            </a:r>
          </a:p>
        </p:txBody>
      </p:sp>
      <p:sp>
        <p:nvSpPr>
          <p:cNvPr id="3" name="Content Placeholder 2"/>
          <p:cNvSpPr>
            <a:spLocks noGrp="1"/>
          </p:cNvSpPr>
          <p:nvPr>
            <p:ph idx="1"/>
          </p:nvPr>
        </p:nvSpPr>
        <p:spPr/>
        <p:txBody>
          <a:bodyPr>
            <a:normAutofit/>
          </a:bodyPr>
          <a:lstStyle/>
          <a:p>
            <a:pPr algn="just"/>
            <a:r>
              <a:rPr lang="en-GB" dirty="0"/>
              <a:t>In 2018, within the NHS and social system, localities are looking at how they construct new models of care.</a:t>
            </a:r>
          </a:p>
          <a:p>
            <a:pPr algn="just"/>
            <a:r>
              <a:rPr lang="en-GB" dirty="0"/>
              <a:t>The new and expanded demand for heath and social care that comes from comorbidities in the ageing population mean that the old model of fractured health and social care cannot cope.</a:t>
            </a:r>
          </a:p>
          <a:p>
            <a:pPr algn="just"/>
            <a:r>
              <a:rPr lang="en-GB" dirty="0"/>
              <a:t>The arguments for creating a new model of care are strong, but the process of change is hard.</a:t>
            </a:r>
          </a:p>
          <a:p>
            <a:pPr algn="just"/>
            <a:r>
              <a:rPr lang="en-GB" dirty="0"/>
              <a:t>Since mid 2015 I have been working with the leaders of the 14 multi disciplinary community providers on how they have developed and sustained this change</a:t>
            </a:r>
          </a:p>
          <a:p>
            <a:pPr algn="just"/>
            <a:r>
              <a:rPr lang="en-GB" dirty="0"/>
              <a:t>Given the scale and length of the process, to maintain that change, they need to develop renewable sources of energy</a:t>
            </a:r>
          </a:p>
          <a:p>
            <a:pPr algn="just"/>
            <a:r>
              <a:rPr lang="en-GB" dirty="0"/>
              <a:t>One way of achieving this is by developing a narrative </a:t>
            </a:r>
          </a:p>
          <a:p>
            <a:pPr marL="385763" indent="-385763" algn="just">
              <a:buFont typeface="+mj-lt"/>
              <a:buAutoNum type="arabicPeriod"/>
            </a:pPr>
            <a:endParaRPr lang="en-GB" dirty="0"/>
          </a:p>
        </p:txBody>
      </p:sp>
    </p:spTree>
    <p:extLst>
      <p:ext uri="{BB962C8B-B14F-4D97-AF65-F5344CB8AC3E}">
        <p14:creationId xmlns:p14="http://schemas.microsoft.com/office/powerpoint/2010/main" val="2600681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Introduction 2</a:t>
            </a:r>
          </a:p>
        </p:txBody>
      </p:sp>
      <p:sp>
        <p:nvSpPr>
          <p:cNvPr id="3" name="Content Placeholder 2"/>
          <p:cNvSpPr>
            <a:spLocks noGrp="1"/>
          </p:cNvSpPr>
          <p:nvPr>
            <p:ph idx="1"/>
          </p:nvPr>
        </p:nvSpPr>
        <p:spPr/>
        <p:txBody>
          <a:bodyPr>
            <a:normAutofit/>
          </a:bodyPr>
          <a:lstStyle/>
          <a:p>
            <a:pPr algn="just"/>
            <a:r>
              <a:rPr lang="en-GB" dirty="0"/>
              <a:t>Social movements and organisations that want to maintain change have been using the creation and application of narratives to the change process for some time</a:t>
            </a:r>
          </a:p>
          <a:p>
            <a:pPr algn="just"/>
            <a:r>
              <a:rPr lang="en-GB" dirty="0"/>
              <a:t>They find that it ensures that people within the change process can see themselves in a new and different story- rather than trying to bring about change whilst living and working within their traditional story </a:t>
            </a:r>
          </a:p>
          <a:p>
            <a:pPr algn="just"/>
            <a:r>
              <a:rPr lang="en-GB" dirty="0"/>
              <a:t>Since 2015 MCPs have been developing this process and these 10 stages are the learning from that.    </a:t>
            </a:r>
          </a:p>
          <a:p>
            <a:pPr marL="0" indent="0" algn="just">
              <a:buNone/>
            </a:pPr>
            <a:endParaRPr lang="en-GB" dirty="0"/>
          </a:p>
          <a:p>
            <a:pPr marL="0" indent="0" algn="just">
              <a:buNone/>
            </a:pPr>
            <a:endParaRPr lang="en-GB" dirty="0"/>
          </a:p>
        </p:txBody>
      </p:sp>
    </p:spTree>
    <p:extLst>
      <p:ext uri="{BB962C8B-B14F-4D97-AF65-F5344CB8AC3E}">
        <p14:creationId xmlns:p14="http://schemas.microsoft.com/office/powerpoint/2010/main" val="1528900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1800" b="1" dirty="0"/>
              <a:t>1.	Recognise the importance of staff and public </a:t>
            </a:r>
            <a:r>
              <a:rPr lang="en-GB" sz="1800" b="1" i="1" dirty="0"/>
              <a:t>motivation</a:t>
            </a:r>
            <a:r>
              <a:rPr lang="en-GB" sz="1800" b="1" dirty="0"/>
              <a:t> in 	creating a new model of care</a:t>
            </a:r>
            <a:endParaRPr lang="en-GB" sz="1800" dirty="0"/>
          </a:p>
        </p:txBody>
      </p:sp>
      <p:sp>
        <p:nvSpPr>
          <p:cNvPr id="3" name="Content Placeholder 2"/>
          <p:cNvSpPr>
            <a:spLocks noGrp="1"/>
          </p:cNvSpPr>
          <p:nvPr>
            <p:ph idx="1"/>
          </p:nvPr>
        </p:nvSpPr>
        <p:spPr/>
        <p:txBody>
          <a:bodyPr>
            <a:noAutofit/>
          </a:bodyPr>
          <a:lstStyle/>
          <a:p>
            <a:pPr algn="just"/>
            <a:r>
              <a:rPr lang="en-GB" sz="1600" dirty="0"/>
              <a:t>Developing a new model of care demands a change in the way in which most of the staff in the NHS work. The NHS providers of care are fragmented between very different organisations</a:t>
            </a:r>
          </a:p>
          <a:p>
            <a:pPr algn="just"/>
            <a:r>
              <a:rPr lang="en-GB" sz="1600" dirty="0"/>
              <a:t>After nearly 70 years of providing ever more fragmented episodes of care through increasing specialisations, a new model of care needs all staff to work within coordinated person centred pathways. This is a very big change.</a:t>
            </a:r>
          </a:p>
          <a:p>
            <a:pPr algn="just"/>
            <a:r>
              <a:rPr lang="en-GB" sz="1600" dirty="0"/>
              <a:t>This also involves the NHS learning to work seamlessly with social care, the voluntary sector and a wide range of others organisations and cultures. </a:t>
            </a:r>
          </a:p>
          <a:p>
            <a:pPr algn="just"/>
            <a:r>
              <a:rPr lang="en-GB" sz="1600" dirty="0"/>
              <a:t>The public will also experience these services as fragmented </a:t>
            </a:r>
          </a:p>
          <a:p>
            <a:pPr algn="just"/>
            <a:r>
              <a:rPr lang="en-GB" sz="1600" dirty="0"/>
              <a:t>Given the scale of this change there is </a:t>
            </a:r>
            <a:r>
              <a:rPr lang="en-GB" sz="1600" i="1" dirty="0"/>
              <a:t>insufficient power </a:t>
            </a:r>
            <a:r>
              <a:rPr lang="en-GB" sz="1600" dirty="0"/>
              <a:t>from the senior leaders of health and social care to MAKE staff and the public     </a:t>
            </a:r>
          </a:p>
          <a:p>
            <a:pPr algn="just"/>
            <a:r>
              <a:rPr lang="en-GB" sz="1600" dirty="0"/>
              <a:t>This only succeed if the staff and the public are very motivated to carry out the change.</a:t>
            </a:r>
          </a:p>
          <a:p>
            <a:pPr algn="just"/>
            <a:r>
              <a:rPr lang="en-GB" sz="1600" dirty="0"/>
              <a:t>This means that the main reason change will or will not happen concerns the level of motivation that staff and the public have to begin and see trough this change </a:t>
            </a:r>
          </a:p>
          <a:p>
            <a:pPr algn="just"/>
            <a:r>
              <a:rPr lang="en-GB" sz="1600" dirty="0"/>
              <a:t>One of the ways of developing that motivation is to develop a new story about their work</a:t>
            </a:r>
          </a:p>
        </p:txBody>
      </p:sp>
    </p:spTree>
    <p:extLst>
      <p:ext uri="{BB962C8B-B14F-4D97-AF65-F5344CB8AC3E}">
        <p14:creationId xmlns:p14="http://schemas.microsoft.com/office/powerpoint/2010/main" val="129562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1800" b="1" dirty="0"/>
              <a:t>2. 	Establish how staff and public understand the current model of 	care. How do they talk about the role in their current work?</a:t>
            </a:r>
            <a:endParaRPr lang="en-GB" sz="1800" dirty="0"/>
          </a:p>
        </p:txBody>
      </p:sp>
      <p:sp>
        <p:nvSpPr>
          <p:cNvPr id="3" name="Content Placeholder 2"/>
          <p:cNvSpPr>
            <a:spLocks noGrp="1"/>
          </p:cNvSpPr>
          <p:nvPr>
            <p:ph idx="1"/>
          </p:nvPr>
        </p:nvSpPr>
        <p:spPr/>
        <p:txBody>
          <a:bodyPr>
            <a:normAutofit/>
          </a:bodyPr>
          <a:lstStyle/>
          <a:p>
            <a:r>
              <a:rPr lang="en-GB" sz="1600" dirty="0"/>
              <a:t>To develop a new story you need to know the current story people are working within. </a:t>
            </a:r>
          </a:p>
          <a:p>
            <a:r>
              <a:rPr lang="en-GB" sz="1600" dirty="0"/>
              <a:t>Everyone has a story to make sense of their work (and their lives). For many in the NHS this involves a differentiation between their story and others who work in the NHS</a:t>
            </a:r>
          </a:p>
          <a:p>
            <a:r>
              <a:rPr lang="en-GB" sz="1600" dirty="0"/>
              <a:t>If they are going to develop a NEW model of care , then they will need a new story that envelops their NEW work.</a:t>
            </a:r>
          </a:p>
          <a:p>
            <a:r>
              <a:rPr lang="en-GB" sz="1600" dirty="0"/>
              <a:t>Part of the need for a new model of care is the new level of demand for joined up care that multi comorbidities demand. Someone with 3 long term conditions will have a bewildering array of staff from NHS and social care looking after them. </a:t>
            </a:r>
          </a:p>
          <a:p>
            <a:r>
              <a:rPr lang="en-GB" sz="1600" dirty="0"/>
              <a:t>How do staff and public understand the way in which they experience their current model of care.</a:t>
            </a:r>
          </a:p>
          <a:p>
            <a:r>
              <a:rPr lang="en-GB" sz="1600" dirty="0"/>
              <a:t>For example most public who use the NHS believe the staff are wonderful and the organisations seems very confusing </a:t>
            </a:r>
          </a:p>
          <a:p>
            <a:r>
              <a:rPr lang="en-GB" sz="1600" dirty="0"/>
              <a:t>Most staff believe that they part of the care pathway provides good care but the other parts are not as coordinated as they should be</a:t>
            </a:r>
          </a:p>
          <a:p>
            <a:r>
              <a:rPr lang="en-GB" sz="1600" dirty="0"/>
              <a:t>Before you develop a story about the new model of care that you are developing you need to fully understand their current stories</a:t>
            </a:r>
          </a:p>
        </p:txBody>
      </p:sp>
    </p:spTree>
    <p:extLst>
      <p:ext uri="{BB962C8B-B14F-4D97-AF65-F5344CB8AC3E}">
        <p14:creationId xmlns:p14="http://schemas.microsoft.com/office/powerpoint/2010/main" val="132939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GB" sz="1800" b="1" dirty="0"/>
              <a:t>3.  	What problems do staff and the public experience with the 	existing model of care and what problems does that create for the 	existing narrative  ?</a:t>
            </a:r>
            <a:endParaRPr lang="en-GB" sz="1800" dirty="0"/>
          </a:p>
        </p:txBody>
      </p:sp>
      <p:sp>
        <p:nvSpPr>
          <p:cNvPr id="3" name="Content Placeholder 2"/>
          <p:cNvSpPr>
            <a:spLocks noGrp="1"/>
          </p:cNvSpPr>
          <p:nvPr>
            <p:ph idx="1"/>
          </p:nvPr>
        </p:nvSpPr>
        <p:spPr>
          <a:xfrm>
            <a:off x="347137" y="1522852"/>
            <a:ext cx="8339666" cy="4720545"/>
          </a:xfrm>
        </p:spPr>
        <p:txBody>
          <a:bodyPr>
            <a:normAutofit/>
          </a:bodyPr>
          <a:lstStyle/>
          <a:p>
            <a:r>
              <a:rPr lang="en-GB" dirty="0"/>
              <a:t>Whilst most staff and the public in health and social care love the services they deliver and receive, their current story also contains real problems and criticism of the present </a:t>
            </a:r>
          </a:p>
          <a:p>
            <a:r>
              <a:rPr lang="en-GB" dirty="0"/>
              <a:t>Most staff who provide care recognise that the part of care that they provide needs to better fit in with the care either side. They recognise that the public can fall through the cracks either side of their care.</a:t>
            </a:r>
          </a:p>
          <a:p>
            <a:r>
              <a:rPr lang="en-GB" dirty="0"/>
              <a:t>Whilst the public appreciate their care, those with multi co- morbidities would like a number of changes to better coordinate their  care around their lives</a:t>
            </a:r>
          </a:p>
          <a:p>
            <a:r>
              <a:rPr lang="en-GB" dirty="0"/>
              <a:t>In early 2015 the charity National Voices worked with the public to develop a number of I statements about what they wanted.</a:t>
            </a:r>
          </a:p>
          <a:p>
            <a:r>
              <a:rPr lang="en-GB" dirty="0"/>
              <a:t>These I statements combine an everyday approach to change and a recognition that we don’t meet the public wishes at the moment.</a:t>
            </a:r>
          </a:p>
          <a:p>
            <a:endParaRPr lang="en-GB" dirty="0"/>
          </a:p>
        </p:txBody>
      </p:sp>
    </p:spTree>
    <p:extLst>
      <p:ext uri="{BB962C8B-B14F-4D97-AF65-F5344CB8AC3E}">
        <p14:creationId xmlns:p14="http://schemas.microsoft.com/office/powerpoint/2010/main" val="1741177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a:spLocks noGrp="1"/>
          </p:cNvSpPr>
          <p:nvPr>
            <p:ph type="title"/>
          </p:nvPr>
        </p:nvSpPr>
        <p:spPr>
          <a:xfrm>
            <a:off x="1358118" y="1031716"/>
            <a:ext cx="6642882" cy="574835"/>
          </a:xfrm>
        </p:spPr>
        <p:txBody>
          <a:bodyPr>
            <a:noAutofit/>
          </a:bodyPr>
          <a:lstStyle/>
          <a:p>
            <a:r>
              <a:rPr lang="en-GB" b="1" dirty="0"/>
              <a:t>The goal? The National Voices Narrative for Integration</a:t>
            </a:r>
            <a:endParaRPr lang="en-GB" b="1" dirty="0">
              <a:latin typeface="+mn-lt"/>
            </a:endParaRPr>
          </a:p>
        </p:txBody>
      </p:sp>
      <p:grpSp>
        <p:nvGrpSpPr>
          <p:cNvPr id="3" name="Group 2"/>
          <p:cNvGrpSpPr/>
          <p:nvPr/>
        </p:nvGrpSpPr>
        <p:grpSpPr>
          <a:xfrm>
            <a:off x="1358118" y="1974851"/>
            <a:ext cx="6445326" cy="3822699"/>
            <a:chOff x="1092146" y="1681677"/>
            <a:chExt cx="4753869" cy="2585332"/>
          </a:xfrm>
        </p:grpSpPr>
        <p:sp>
          <p:nvSpPr>
            <p:cNvPr id="8" name="Rounded Rectangle 7"/>
            <p:cNvSpPr/>
            <p:nvPr/>
          </p:nvSpPr>
          <p:spPr>
            <a:xfrm>
              <a:off x="1708814" y="2407136"/>
              <a:ext cx="3507581" cy="688500"/>
            </a:xfrm>
            <a:prstGeom prst="roundRect">
              <a:avLst/>
            </a:prstGeom>
            <a:solidFill>
              <a:schemeClr val="accent5">
                <a:lumMod val="75000"/>
              </a:schemeClr>
            </a:solidFill>
            <a:ln>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wrap="square" lIns="40500" tIns="0" rIns="40500" bIns="0" anchor="ctr">
              <a:noAutofit/>
            </a:bodyPr>
            <a:lstStyle/>
            <a:p>
              <a:pPr algn="ctr"/>
              <a:r>
                <a:rPr lang="en-GB" sz="1200" b="1" dirty="0"/>
                <a:t>Person centred coordinated care</a:t>
              </a:r>
            </a:p>
            <a:p>
              <a:pPr algn="ctr"/>
              <a:r>
                <a:rPr lang="en-GB" sz="1200" b="1" dirty="0"/>
                <a:t> </a:t>
              </a:r>
              <a:r>
                <a:rPr lang="en-GB" sz="1200" dirty="0"/>
                <a:t>“</a:t>
              </a:r>
              <a:r>
                <a:rPr lang="en-GB" sz="1200" i="1" dirty="0"/>
                <a:t>I can plan my care with people who work together to understand me and my carers, allow me control, and bring together services to achieve the outcomes important to me.”</a:t>
              </a:r>
            </a:p>
          </p:txBody>
        </p:sp>
        <p:sp>
          <p:nvSpPr>
            <p:cNvPr id="10" name="Rounded Rectangular Callout 9"/>
            <p:cNvSpPr/>
            <p:nvPr/>
          </p:nvSpPr>
          <p:spPr>
            <a:xfrm>
              <a:off x="1092147" y="1681677"/>
              <a:ext cx="1194750" cy="578076"/>
            </a:xfrm>
            <a:prstGeom prst="wedgeRoundRectCallout">
              <a:avLst>
                <a:gd name="adj1" fmla="val 9154"/>
                <a:gd name="adj2" fmla="val 65415"/>
                <a:gd name="adj3" fmla="val 16667"/>
              </a:avLst>
            </a:prstGeom>
            <a:solidFill>
              <a:schemeClr val="accent5">
                <a:lumMod val="40000"/>
                <a:lumOff val="60000"/>
              </a:schemeClr>
            </a:solidFill>
            <a:ln w="19050">
              <a:solidFill>
                <a:schemeClr val="accent1"/>
              </a:solidFill>
            </a:ln>
          </p:spPr>
          <p:style>
            <a:lnRef idx="2">
              <a:schemeClr val="accent4"/>
            </a:lnRef>
            <a:fillRef idx="1">
              <a:schemeClr val="lt1"/>
            </a:fillRef>
            <a:effectRef idx="0">
              <a:schemeClr val="accent4"/>
            </a:effectRef>
            <a:fontRef idx="minor">
              <a:schemeClr val="dk1"/>
            </a:fontRef>
          </p:style>
          <p:txBody>
            <a:bodyPr lIns="20250" tIns="0" rIns="20250" bIns="0" anchor="ctr">
              <a:noAutofit/>
            </a:bodyPr>
            <a:lstStyle/>
            <a:p>
              <a:pPr algn="ctr"/>
              <a:r>
                <a:rPr lang="en-GB" sz="1200" b="1" dirty="0"/>
                <a:t>My goals / outcomes </a:t>
              </a:r>
            </a:p>
            <a:p>
              <a:pPr algn="ctr">
                <a:spcBef>
                  <a:spcPts val="169"/>
                </a:spcBef>
              </a:pPr>
              <a:r>
                <a:rPr lang="en-GB" sz="1200" i="1" dirty="0">
                  <a:solidFill>
                    <a:schemeClr val="tx1"/>
                  </a:solidFill>
                </a:rPr>
                <a:t>All my needs as a person are assessed </a:t>
              </a:r>
            </a:p>
          </p:txBody>
        </p:sp>
        <p:sp>
          <p:nvSpPr>
            <p:cNvPr id="11" name="Rounded Rectangular Callout 10"/>
            <p:cNvSpPr/>
            <p:nvPr/>
          </p:nvSpPr>
          <p:spPr>
            <a:xfrm>
              <a:off x="2871706" y="1681677"/>
              <a:ext cx="1194750" cy="578076"/>
            </a:xfrm>
            <a:prstGeom prst="wedgeRoundRectCallout">
              <a:avLst>
                <a:gd name="adj1" fmla="val 10208"/>
                <a:gd name="adj2" fmla="val 62728"/>
                <a:gd name="adj3" fmla="val 16667"/>
              </a:avLst>
            </a:prstGeom>
            <a:solidFill>
              <a:schemeClr val="accent5">
                <a:lumMod val="40000"/>
                <a:lumOff val="60000"/>
              </a:schemeClr>
            </a:solidFill>
            <a:ln w="19050">
              <a:solidFill>
                <a:schemeClr val="accent1"/>
              </a:solidFill>
            </a:ln>
          </p:spPr>
          <p:style>
            <a:lnRef idx="2">
              <a:schemeClr val="accent4"/>
            </a:lnRef>
            <a:fillRef idx="1">
              <a:schemeClr val="lt1"/>
            </a:fillRef>
            <a:effectRef idx="0">
              <a:schemeClr val="accent4"/>
            </a:effectRef>
            <a:fontRef idx="minor">
              <a:schemeClr val="dk1"/>
            </a:fontRef>
          </p:style>
          <p:txBody>
            <a:bodyPr lIns="20250" tIns="0" rIns="20250" bIns="0" anchor="ctr">
              <a:noAutofit/>
            </a:bodyPr>
            <a:lstStyle/>
            <a:p>
              <a:pPr algn="ctr"/>
              <a:r>
                <a:rPr lang="en-GB" sz="1200" b="1" dirty="0"/>
                <a:t>Care Planning</a:t>
              </a:r>
            </a:p>
            <a:p>
              <a:pPr algn="ctr"/>
              <a:r>
                <a:rPr lang="en-GB" sz="1200" i="1" dirty="0"/>
                <a:t>I can decide the kind of support I need and how to receive it </a:t>
              </a:r>
            </a:p>
          </p:txBody>
        </p:sp>
        <p:sp>
          <p:nvSpPr>
            <p:cNvPr id="12" name="Rounded Rectangular Callout 11"/>
            <p:cNvSpPr/>
            <p:nvPr/>
          </p:nvSpPr>
          <p:spPr>
            <a:xfrm>
              <a:off x="4619020" y="1681677"/>
              <a:ext cx="1194750" cy="578076"/>
            </a:xfrm>
            <a:prstGeom prst="wedgeRoundRectCallout">
              <a:avLst>
                <a:gd name="adj1" fmla="val 7816"/>
                <a:gd name="adj2" fmla="val 64491"/>
                <a:gd name="adj3" fmla="val 16667"/>
              </a:avLst>
            </a:prstGeom>
            <a:solidFill>
              <a:schemeClr val="accent5">
                <a:lumMod val="40000"/>
                <a:lumOff val="60000"/>
              </a:schemeClr>
            </a:solidFill>
            <a:ln w="19050">
              <a:solidFill>
                <a:schemeClr val="accent1"/>
              </a:solidFill>
            </a:ln>
          </p:spPr>
          <p:style>
            <a:lnRef idx="2">
              <a:schemeClr val="accent4"/>
            </a:lnRef>
            <a:fillRef idx="1">
              <a:schemeClr val="lt1"/>
            </a:fillRef>
            <a:effectRef idx="0">
              <a:schemeClr val="accent4"/>
            </a:effectRef>
            <a:fontRef idx="minor">
              <a:schemeClr val="dk1"/>
            </a:fontRef>
          </p:style>
          <p:txBody>
            <a:bodyPr lIns="20250" tIns="0" rIns="20250" bIns="0" anchor="ctr">
              <a:noAutofit/>
            </a:bodyPr>
            <a:lstStyle/>
            <a:p>
              <a:pPr algn="ctr"/>
              <a:r>
                <a:rPr lang="en-GB" sz="1200" b="1" dirty="0"/>
                <a:t>Communication</a:t>
              </a:r>
            </a:p>
            <a:p>
              <a:pPr algn="ctr"/>
              <a:r>
                <a:rPr lang="en-GB" sz="1200" i="1" dirty="0"/>
                <a:t>I am listened to about what works for me, in my life</a:t>
              </a:r>
            </a:p>
          </p:txBody>
        </p:sp>
        <p:sp>
          <p:nvSpPr>
            <p:cNvPr id="13" name="Rounded Rectangular Callout 12"/>
            <p:cNvSpPr/>
            <p:nvPr/>
          </p:nvSpPr>
          <p:spPr>
            <a:xfrm>
              <a:off x="2740081" y="3329713"/>
              <a:ext cx="1458000" cy="937296"/>
            </a:xfrm>
            <a:prstGeom prst="wedgeRoundRectCallout">
              <a:avLst>
                <a:gd name="adj1" fmla="val -4180"/>
                <a:gd name="adj2" fmla="val -64121"/>
                <a:gd name="adj3" fmla="val 16667"/>
              </a:avLst>
            </a:prstGeom>
            <a:solidFill>
              <a:schemeClr val="accent5">
                <a:lumMod val="40000"/>
                <a:lumOff val="60000"/>
              </a:schemeClr>
            </a:solidFill>
            <a:ln w="19050">
              <a:solidFill>
                <a:schemeClr val="accent1"/>
              </a:solidFill>
            </a:ln>
          </p:spPr>
          <p:style>
            <a:lnRef idx="2">
              <a:schemeClr val="accent4"/>
            </a:lnRef>
            <a:fillRef idx="1">
              <a:schemeClr val="lt1"/>
            </a:fillRef>
            <a:effectRef idx="0">
              <a:schemeClr val="accent4"/>
            </a:effectRef>
            <a:fontRef idx="minor">
              <a:schemeClr val="dk1"/>
            </a:fontRef>
          </p:style>
          <p:txBody>
            <a:bodyPr lIns="20250" tIns="0" rIns="20250" bIns="0" anchor="ctr">
              <a:noAutofit/>
            </a:bodyPr>
            <a:lstStyle/>
            <a:p>
              <a:pPr algn="ctr"/>
              <a:r>
                <a:rPr lang="en-GB" sz="1200" b="1" dirty="0"/>
                <a:t>Information</a:t>
              </a:r>
            </a:p>
            <a:p>
              <a:pPr algn="ctr"/>
              <a:r>
                <a:rPr lang="en-GB" sz="1200" dirty="0"/>
                <a:t>I have the information, and support to use it, that I need to make decisions and choices about my care and support</a:t>
              </a:r>
            </a:p>
          </p:txBody>
        </p:sp>
        <p:sp>
          <p:nvSpPr>
            <p:cNvPr id="14" name="Rounded Rectangular Callout 13"/>
            <p:cNvSpPr/>
            <p:nvPr/>
          </p:nvSpPr>
          <p:spPr>
            <a:xfrm>
              <a:off x="1092146" y="3329713"/>
              <a:ext cx="1417500" cy="937296"/>
            </a:xfrm>
            <a:prstGeom prst="wedgeRoundRectCallout">
              <a:avLst>
                <a:gd name="adj1" fmla="val -5936"/>
                <a:gd name="adj2" fmla="val -63452"/>
                <a:gd name="adj3" fmla="val 16667"/>
              </a:avLst>
            </a:prstGeom>
            <a:solidFill>
              <a:schemeClr val="accent5">
                <a:lumMod val="40000"/>
                <a:lumOff val="60000"/>
              </a:schemeClr>
            </a:solidFill>
            <a:ln w="19050">
              <a:solidFill>
                <a:schemeClr val="accent1"/>
              </a:solidFill>
            </a:ln>
          </p:spPr>
          <p:style>
            <a:lnRef idx="2">
              <a:schemeClr val="accent4"/>
            </a:lnRef>
            <a:fillRef idx="1">
              <a:schemeClr val="lt1"/>
            </a:fillRef>
            <a:effectRef idx="0">
              <a:schemeClr val="accent4"/>
            </a:effectRef>
            <a:fontRef idx="minor">
              <a:schemeClr val="dk1"/>
            </a:fontRef>
          </p:style>
          <p:txBody>
            <a:bodyPr lIns="20250" tIns="0" rIns="20250" bIns="0" anchor="ctr">
              <a:noAutofit/>
            </a:bodyPr>
            <a:lstStyle/>
            <a:p>
              <a:pPr algn="ctr"/>
              <a:r>
                <a:rPr lang="en-GB" sz="1200" b="1" dirty="0"/>
                <a:t>Decision making including budgets </a:t>
              </a:r>
            </a:p>
            <a:p>
              <a:pPr algn="ctr"/>
              <a:r>
                <a:rPr lang="en-GB" sz="1200" i="1" dirty="0"/>
                <a:t>I am as involved in discussions and decisions about my care, support and treatment as I want to be</a:t>
              </a:r>
            </a:p>
          </p:txBody>
        </p:sp>
        <p:sp>
          <p:nvSpPr>
            <p:cNvPr id="15" name="Rounded Rectangular Callout 14"/>
            <p:cNvSpPr/>
            <p:nvPr/>
          </p:nvSpPr>
          <p:spPr>
            <a:xfrm>
              <a:off x="4428515" y="3329713"/>
              <a:ext cx="1417500" cy="937296"/>
            </a:xfrm>
            <a:prstGeom prst="wedgeRoundRectCallout">
              <a:avLst>
                <a:gd name="adj1" fmla="val -3800"/>
                <a:gd name="adj2" fmla="val -65969"/>
                <a:gd name="adj3" fmla="val 16667"/>
              </a:avLst>
            </a:prstGeom>
            <a:solidFill>
              <a:schemeClr val="accent5">
                <a:lumMod val="40000"/>
                <a:lumOff val="60000"/>
              </a:schemeClr>
            </a:solidFill>
            <a:ln w="19050">
              <a:solidFill>
                <a:schemeClr val="accent1"/>
              </a:solidFill>
            </a:ln>
          </p:spPr>
          <p:style>
            <a:lnRef idx="2">
              <a:schemeClr val="accent4"/>
            </a:lnRef>
            <a:fillRef idx="1">
              <a:schemeClr val="lt1"/>
            </a:fillRef>
            <a:effectRef idx="0">
              <a:schemeClr val="accent4"/>
            </a:effectRef>
            <a:fontRef idx="minor">
              <a:schemeClr val="dk1"/>
            </a:fontRef>
          </p:style>
          <p:txBody>
            <a:bodyPr lIns="20250" tIns="0" rIns="20250" bIns="0" anchor="ctr">
              <a:noAutofit/>
            </a:bodyPr>
            <a:lstStyle/>
            <a:p>
              <a:pPr algn="ctr"/>
              <a:r>
                <a:rPr lang="en-GB" sz="1200" b="1" dirty="0"/>
                <a:t>Transitions</a:t>
              </a:r>
            </a:p>
            <a:p>
              <a:pPr algn="ctr"/>
              <a:r>
                <a:rPr lang="en-GB" sz="1200" dirty="0"/>
                <a:t>When I move between services or settings, there is a plan in place for what happens next</a:t>
              </a:r>
            </a:p>
          </p:txBody>
        </p:sp>
      </p:grpSp>
      <p:sp>
        <p:nvSpPr>
          <p:cNvPr id="2" name="Rectangle 1">
            <a:extLst>
              <a:ext uri="{FF2B5EF4-FFF2-40B4-BE49-F238E27FC236}">
                <a16:creationId xmlns:a16="http://schemas.microsoft.com/office/drawing/2014/main" id="{E293CD57-8158-4E3D-A167-BC81EDE93FCF}"/>
              </a:ext>
            </a:extLst>
          </p:cNvPr>
          <p:cNvSpPr/>
          <p:nvPr/>
        </p:nvSpPr>
        <p:spPr>
          <a:xfrm>
            <a:off x="869347" y="201751"/>
            <a:ext cx="7131653" cy="461665"/>
          </a:xfrm>
          <a:prstGeom prst="rect">
            <a:avLst/>
          </a:prstGeom>
        </p:spPr>
        <p:txBody>
          <a:bodyPr wrap="square">
            <a:spAutoFit/>
          </a:bodyPr>
          <a:lstStyle/>
          <a:p>
            <a:r>
              <a:rPr lang="en-GB" sz="2400" b="1" dirty="0">
                <a:solidFill>
                  <a:schemeClr val="bg1"/>
                </a:solidFill>
              </a:rPr>
              <a:t>The goal? The National Voices Narrative for Integration</a:t>
            </a:r>
            <a:endParaRPr lang="en-GB" sz="2400" dirty="0">
              <a:solidFill>
                <a:schemeClr val="bg1"/>
              </a:solidFill>
            </a:endParaRPr>
          </a:p>
        </p:txBody>
      </p:sp>
    </p:spTree>
    <p:extLst>
      <p:ext uri="{BB962C8B-B14F-4D97-AF65-F5344CB8AC3E}">
        <p14:creationId xmlns:p14="http://schemas.microsoft.com/office/powerpoint/2010/main" val="2331699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85763" indent="-385763"/>
            <a:r>
              <a:rPr lang="en-GB" sz="1800" b="1" dirty="0"/>
              <a:t>4. 	In establishing a </a:t>
            </a:r>
            <a:r>
              <a:rPr lang="en-GB" sz="1800" b="1" i="1" dirty="0"/>
              <a:t>plan</a:t>
            </a:r>
            <a:r>
              <a:rPr lang="en-GB" sz="1800" b="1" dirty="0"/>
              <a:t> for the new model of care how can this best be communicated to staff and the public through a new narrative of change  </a:t>
            </a:r>
          </a:p>
        </p:txBody>
      </p:sp>
      <p:sp>
        <p:nvSpPr>
          <p:cNvPr id="3" name="Content Placeholder 2"/>
          <p:cNvSpPr>
            <a:spLocks noGrp="1"/>
          </p:cNvSpPr>
          <p:nvPr>
            <p:ph idx="1"/>
          </p:nvPr>
        </p:nvSpPr>
        <p:spPr>
          <a:xfrm>
            <a:off x="347134" y="1421252"/>
            <a:ext cx="8339666" cy="4720545"/>
          </a:xfrm>
        </p:spPr>
        <p:txBody>
          <a:bodyPr>
            <a:normAutofit/>
          </a:bodyPr>
          <a:lstStyle/>
          <a:p>
            <a:r>
              <a:rPr lang="en-GB" dirty="0"/>
              <a:t>The health and social care system </a:t>
            </a:r>
            <a:r>
              <a:rPr lang="en-GB" i="1" dirty="0"/>
              <a:t>plans</a:t>
            </a:r>
            <a:r>
              <a:rPr lang="en-GB" dirty="0"/>
              <a:t> a lot and assumes that </a:t>
            </a:r>
            <a:r>
              <a:rPr lang="en-GB" i="1" dirty="0"/>
              <a:t>plans</a:t>
            </a:r>
            <a:r>
              <a:rPr lang="en-GB" dirty="0"/>
              <a:t> will bring about change.</a:t>
            </a:r>
          </a:p>
          <a:p>
            <a:r>
              <a:rPr lang="en-GB" i="1" dirty="0"/>
              <a:t>Plans</a:t>
            </a:r>
            <a:r>
              <a:rPr lang="en-GB" dirty="0"/>
              <a:t> on their own can only succeed in achieving change if the change in staff and patient activity is small</a:t>
            </a:r>
          </a:p>
          <a:p>
            <a:r>
              <a:rPr lang="en-GB" dirty="0"/>
              <a:t>Since a new model of care needs a great deal of change in the way in which services are delivered and experienced a</a:t>
            </a:r>
            <a:r>
              <a:rPr lang="en-GB" i="1" dirty="0"/>
              <a:t> plan </a:t>
            </a:r>
            <a:r>
              <a:rPr lang="en-GB" dirty="0"/>
              <a:t>will not create the conditions to make this happen</a:t>
            </a:r>
          </a:p>
          <a:p>
            <a:r>
              <a:rPr lang="en-GB" dirty="0"/>
              <a:t>Plans need to have a new story which can help to drive and keep driving change.  How will it feel to provide person centred coordinated care? What will be my part in that service and the change?</a:t>
            </a:r>
          </a:p>
          <a:p>
            <a:r>
              <a:rPr lang="en-GB" dirty="0"/>
              <a:t>You do need a plan but to motivate people to change you need a new story</a:t>
            </a:r>
          </a:p>
          <a:p>
            <a:endParaRPr lang="en-GB" dirty="0"/>
          </a:p>
        </p:txBody>
      </p:sp>
    </p:spTree>
    <p:extLst>
      <p:ext uri="{BB962C8B-B14F-4D97-AF65-F5344CB8AC3E}">
        <p14:creationId xmlns:p14="http://schemas.microsoft.com/office/powerpoint/2010/main" val="154353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a:t>5. Begin to develop that new narrative with staff and the public </a:t>
            </a:r>
            <a:endParaRPr lang="en-GB" sz="1800" dirty="0"/>
          </a:p>
        </p:txBody>
      </p:sp>
      <p:sp>
        <p:nvSpPr>
          <p:cNvPr id="3" name="Content Placeholder 2"/>
          <p:cNvSpPr>
            <a:spLocks noGrp="1"/>
          </p:cNvSpPr>
          <p:nvPr>
            <p:ph idx="1"/>
          </p:nvPr>
        </p:nvSpPr>
        <p:spPr/>
        <p:txBody>
          <a:bodyPr>
            <a:normAutofit/>
          </a:bodyPr>
          <a:lstStyle/>
          <a:p>
            <a:pPr marL="0" indent="0" algn="just">
              <a:buNone/>
            </a:pPr>
            <a:r>
              <a:rPr lang="en-GB" dirty="0"/>
              <a:t>To move people from their existing model of care to a new model, the narrative needs to both connect with where people are (see 3 above) and need to move them to what they would be doing as part of a new model of care. There are three components to this</a:t>
            </a:r>
          </a:p>
          <a:p>
            <a:pPr marL="785813" lvl="1" indent="-385763" algn="just">
              <a:buFont typeface="+mj-lt"/>
              <a:buAutoNum type="arabicPeriod"/>
            </a:pPr>
            <a:r>
              <a:rPr lang="en-GB" dirty="0"/>
              <a:t>A clear understanding of the way in which staff and the public work within the current narrative of the existing model of care </a:t>
            </a:r>
          </a:p>
          <a:p>
            <a:pPr marL="785813" lvl="1" indent="-385763" algn="just">
              <a:buFont typeface="+mj-lt"/>
              <a:buAutoNum type="arabicPeriod"/>
            </a:pPr>
            <a:r>
              <a:rPr lang="en-GB" dirty="0"/>
              <a:t>An understanding of where their work and experience will articulate with the narrative of the new model of care</a:t>
            </a:r>
          </a:p>
          <a:p>
            <a:pPr marL="785813" lvl="1" indent="-385763" algn="just">
              <a:buFont typeface="+mj-lt"/>
              <a:buAutoNum type="arabicPeriod"/>
            </a:pPr>
            <a:r>
              <a:rPr lang="en-GB" dirty="0"/>
              <a:t>The motivation that the narrative supplies for moving from the current to the new model of care</a:t>
            </a:r>
          </a:p>
          <a:p>
            <a:pPr marL="0" indent="0" algn="just">
              <a:buNone/>
            </a:pPr>
            <a:r>
              <a:rPr lang="en-GB" dirty="0"/>
              <a:t>To provide motivation staff and public need to want to achieve the new model of care. That story has to demonstrably have a better outcome for patients and provide, through much better coordinated care, more fulfilling work experiences</a:t>
            </a:r>
          </a:p>
          <a:p>
            <a:pPr marL="0" indent="0" algn="just">
              <a:buNone/>
            </a:pPr>
            <a:endParaRPr lang="en-GB" dirty="0"/>
          </a:p>
          <a:p>
            <a:pPr marL="0" indent="0" algn="just">
              <a:buNone/>
            </a:pPr>
            <a:r>
              <a:rPr lang="en-GB" dirty="0"/>
              <a:t>To find out how it works, try it out again and again.   </a:t>
            </a:r>
          </a:p>
          <a:p>
            <a:pPr algn="just"/>
            <a:endParaRPr lang="en-GB" dirty="0"/>
          </a:p>
        </p:txBody>
      </p:sp>
    </p:spTree>
    <p:extLst>
      <p:ext uri="{BB962C8B-B14F-4D97-AF65-F5344CB8AC3E}">
        <p14:creationId xmlns:p14="http://schemas.microsoft.com/office/powerpoint/2010/main" val="3353774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E85D24BC14EA478ED2DE2226301ADA" ma:contentTypeVersion="53" ma:contentTypeDescription="Create a new document." ma:contentTypeScope="" ma:versionID="9d2b5faae43ea3c8ff4440fa6ac96901">
  <xsd:schema xmlns:xsd="http://www.w3.org/2001/XMLSchema" xmlns:xs="http://www.w3.org/2001/XMLSchema" xmlns:p="http://schemas.microsoft.com/office/2006/metadata/properties" xmlns:ns1="http://schemas.microsoft.com/sharepoint/v3" xmlns:ns2="f8362a3d-c126-462d-9fa0-1a17c07bed78" xmlns:ns3="ebd64cbd-6cf5-435c-bd4a-b8fc9bc14ad4" xmlns:ns4="cccaf3ac-2de9-44d4-aa31-54302fceb5f7" targetNamespace="http://schemas.microsoft.com/office/2006/metadata/properties" ma:root="true" ma:fieldsID="7295cc7ab2162b9f8d3316ddd70e1e53" ns1:_="" ns2:_="" ns3:_="" ns4:_="">
    <xsd:import namespace="http://schemas.microsoft.com/sharepoint/v3"/>
    <xsd:import namespace="f8362a3d-c126-462d-9fa0-1a17c07bed78"/>
    <xsd:import namespace="ebd64cbd-6cf5-435c-bd4a-b8fc9bc14ad4"/>
    <xsd:import namespace="cccaf3ac-2de9-44d4-aa31-54302fceb5f7"/>
    <xsd:element name="properties">
      <xsd:complexType>
        <xsd:sequence>
          <xsd:element name="documentManagement">
            <xsd:complexType>
              <xsd:all>
                <xsd:element ref="ns1:_ip_UnifiedCompliancePolicyProperties" minOccurs="0"/>
                <xsd:element ref="ns1:_ip_UnifiedCompliancePolicyUIAction" minOccurs="0"/>
                <xsd:element ref="ns2:_Flow_SignoffStatus" minOccurs="0"/>
                <xsd:element ref="ns3:SharedWithUsers" minOccurs="0"/>
                <xsd:element ref="ns3:SharedWithDetails" minOccurs="0"/>
                <xsd:element ref="ns2:Priya" minOccurs="0"/>
                <xsd:element ref="ns2:MediaLengthInSeconds" minOccurs="0"/>
                <xsd:element ref="ns2:Review_x0020_Dat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8362a3d-c126-462d-9fa0-1a17c07bed78" elementFormDefault="qualified">
    <xsd:import namespace="http://schemas.microsoft.com/office/2006/documentManagement/types"/>
    <xsd:import namespace="http://schemas.microsoft.com/office/infopath/2007/PartnerControls"/>
    <xsd:element name="_Flow_SignoffStatus" ma:index="10" nillable="true" ma:displayName="Sign-off status" ma:internalName="Sign_x002d_off_x0020_status">
      <xsd:simpleType>
        <xsd:restriction base="dms:Text"/>
      </xsd:simpleType>
    </xsd:element>
    <xsd:element name="Priya" ma:index="13" nillable="true" ma:displayName="Priya" ma:format="Dropdown" ma:list="UserInfo" ma:SharePointGroup="0" ma:internalName="Priya">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LengthInSeconds" ma:index="14" nillable="true" ma:displayName="Length (seconds)" ma:internalName="MediaLengthInSeconds" ma:readOnly="false">
      <xsd:simpleType>
        <xsd:restriction base="dms:Unknown"/>
      </xsd:simpleType>
    </xsd:element>
    <xsd:element name="Review_x0020_Date" ma:index="15" nillable="true" ma:displayName="Review date" ma:indexed="true" ma:internalName="Review_x0020_Dat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bd64cbd-6cf5-435c-bd4a-b8fc9bc14ad4"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334094a-f9e0-4549-b89e-a630a0591e70}" ma:internalName="TaxCatchAll" ma:showField="CatchAllData" ma:web="ebd64cbd-6cf5-435c-bd4a-b8fc9bc14ad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f8362a3d-c126-462d-9fa0-1a17c07bed78">
      <Terms xmlns="http://schemas.microsoft.com/office/infopath/2007/PartnerControls"/>
    </lcf76f155ced4ddcb4097134ff3c332f>
    <_ip_UnifiedCompliancePolicyProperties xmlns="http://schemas.microsoft.com/sharepoint/v3" xsi:nil="true"/>
    <Review_x0020_Date xmlns="f8362a3d-c126-462d-9fa0-1a17c07bed78" xsi:nil="true"/>
    <Priya xmlns="f8362a3d-c126-462d-9fa0-1a17c07bed78">
      <UserInfo>
        <DisplayName/>
        <AccountId xsi:nil="true"/>
        <AccountType/>
      </UserInfo>
    </Priya>
    <TaxCatchAll xmlns="cccaf3ac-2de9-44d4-aa31-54302fceb5f7" xsi:nil="true"/>
    <_Flow_SignoffStatus xmlns="f8362a3d-c126-462d-9fa0-1a17c07bed78" xsi:nil="true"/>
    <MediaLengthInSeconds xmlns="f8362a3d-c126-462d-9fa0-1a17c07bed78" xsi:nil="true"/>
  </documentManagement>
</p:properties>
</file>

<file path=customXml/itemProps1.xml><?xml version="1.0" encoding="utf-8"?>
<ds:datastoreItem xmlns:ds="http://schemas.openxmlformats.org/officeDocument/2006/customXml" ds:itemID="{D1B1FCB0-3453-411B-B482-4E4F62F52822}"/>
</file>

<file path=customXml/itemProps2.xml><?xml version="1.0" encoding="utf-8"?>
<ds:datastoreItem xmlns:ds="http://schemas.openxmlformats.org/officeDocument/2006/customXml" ds:itemID="{FC9B7456-AF5A-4ECE-B7EA-4ACD2D296EFF}"/>
</file>

<file path=customXml/itemProps3.xml><?xml version="1.0" encoding="utf-8"?>
<ds:datastoreItem xmlns:ds="http://schemas.openxmlformats.org/officeDocument/2006/customXml" ds:itemID="{3FA391DA-A563-4321-B334-55869844CFBE}"/>
</file>

<file path=docProps/app.xml><?xml version="1.0" encoding="utf-8"?>
<Properties xmlns="http://schemas.openxmlformats.org/officeDocument/2006/extended-properties" xmlns:vt="http://schemas.openxmlformats.org/officeDocument/2006/docPropsVTypes">
  <TotalTime>0</TotalTime>
  <Words>2721</Words>
  <Application>Microsoft Office PowerPoint</Application>
  <PresentationFormat>On-screen Show (4:3)</PresentationFormat>
  <Paragraphs>107</Paragraphs>
  <Slides>15</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Office Theme</vt:lpstr>
      <vt:lpstr>2_Office Theme</vt:lpstr>
      <vt:lpstr> Developing and using a narrative to create a new model of care   </vt:lpstr>
      <vt:lpstr>Introduction 1</vt:lpstr>
      <vt:lpstr>Introduction 2</vt:lpstr>
      <vt:lpstr>1. Recognise the importance of staff and public motivation in  creating a new model of care</vt:lpstr>
      <vt:lpstr>2.  Establish how staff and public understand the current model of  care. How do they talk about the role in their current work?</vt:lpstr>
      <vt:lpstr>3.   What problems do staff and the public experience with the  existing model of care and what problems does that create for the  existing narrative  ?</vt:lpstr>
      <vt:lpstr>The goal? The National Voices Narrative for Integration</vt:lpstr>
      <vt:lpstr>4.  In establishing a plan for the new model of care how can this best be communicated to staff and the public through a new narrative of change  </vt:lpstr>
      <vt:lpstr>5. Begin to develop that new narrative with staff and the public </vt:lpstr>
      <vt:lpstr>6.  Test that new narrative in a variety of different meetings to see  how it works</vt:lpstr>
      <vt:lpstr>7.  Ensure as many staff and members of the public as possible can  deliver the narrative as a normal part of their explanation about  what is happening.</vt:lpstr>
      <vt:lpstr>8 Persist in using the narrative over and over again Ensure that the narrative is used on as many occasions as possible and it becomes a normal part of activity</vt:lpstr>
      <vt:lpstr>9.   Establish one person as the holder of the narrative whose task is  to understand how the narrative works in very different settings</vt:lpstr>
      <vt:lpstr>10.  After 6 months evaluate the impact of the narrative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Enabling success Empowering individuals</dc:title>
  <dc:creator>Richard.murray@pplconsulting.co.uk</dc:creator>
  <cp:lastModifiedBy>Paul Corrigan</cp:lastModifiedBy>
  <cp:revision>771</cp:revision>
  <cp:lastPrinted>2017-11-29T14:00:14Z</cp:lastPrinted>
  <dcterms:created xsi:type="dcterms:W3CDTF">2013-04-15T17:39:34Z</dcterms:created>
  <dcterms:modified xsi:type="dcterms:W3CDTF">2022-06-10T12:19:07Z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0x01010004E85D24BC14EA478ED2DE2226301ADA</vt:lpwstr>
  </property>
</Properties>
</file>