
<file path=[Content_Types].xml><?xml version="1.0" encoding="utf-8"?>
<Types xmlns="http://schemas.openxmlformats.org/package/2006/content-types">
  <Default Extension="xml" ContentType="application/xml"/>
  <Default Extension="jpeg" ContentType="image/jpeg"/>
  <Default Extension="jpg" ContentType="image/jpeg"/>
  <Default Extension="jfif" ContentType="image/jpeg"/>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60" r:id="rId6"/>
    <p:sldId id="261" r:id="rId7"/>
    <p:sldId id="269" r:id="rId8"/>
    <p:sldId id="270" r:id="rId9"/>
    <p:sldId id="263" r:id="rId10"/>
    <p:sldId id="262" r:id="rId11"/>
    <p:sldId id="264" r:id="rId12"/>
    <p:sldId id="265" r:id="rId13"/>
    <p:sldId id="271" r:id="rId14"/>
    <p:sldId id="272" r:id="rId15"/>
    <p:sldId id="275" r:id="rId16"/>
    <p:sldId id="273" r:id="rId17"/>
    <p:sldId id="266" r:id="rId18"/>
    <p:sldId id="267" r:id="rId19"/>
    <p:sldId id="268"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3328" y="-1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A61660-2775-4CB3-B0DD-B62F79E87543}" type="datetimeFigureOut">
              <a:rPr lang="en-GB" smtClean="0"/>
              <a:t>13/06/22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5745AC-B8FE-4840-A933-6414464988F6}" type="slidenum">
              <a:rPr lang="en-GB" smtClean="0"/>
              <a:t>‹#›</a:t>
            </a:fld>
            <a:endParaRPr lang="en-GB"/>
          </a:p>
        </p:txBody>
      </p:sp>
    </p:spTree>
    <p:extLst>
      <p:ext uri="{BB962C8B-B14F-4D97-AF65-F5344CB8AC3E}">
        <p14:creationId xmlns:p14="http://schemas.microsoft.com/office/powerpoint/2010/main" val="1880357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0B92C52-8765-4FB1-9AE0-503852197932}" type="slidenum">
              <a:rPr lang="en-GB" smtClean="0"/>
              <a:t>7</a:t>
            </a:fld>
            <a:endParaRPr lang="en-GB" dirty="0"/>
          </a:p>
        </p:txBody>
      </p:sp>
    </p:spTree>
    <p:extLst>
      <p:ext uri="{BB962C8B-B14F-4D97-AF65-F5344CB8AC3E}">
        <p14:creationId xmlns:p14="http://schemas.microsoft.com/office/powerpoint/2010/main" val="2095156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smtClean="0"/>
              <a:t>Our NHS workforce takes on massive responsibilities caring for our communities, often at the most traumatic part of their lives in high pressure environments. It comes at no surprise, the NHS workforce as a whole is at risk of poor wellbeing, including doctors and nurses. Evidence shows </a:t>
            </a:r>
            <a:r>
              <a:rPr lang="en-GB" sz="1200" b="0" kern="1200" dirty="0" smtClean="0">
                <a:solidFill>
                  <a:schemeClr val="tx1"/>
                </a:solidFill>
                <a:effectLst/>
                <a:latin typeface="+mn-lt"/>
                <a:ea typeface="+mn-ea"/>
                <a:cs typeface="+mn-cs"/>
              </a:rPr>
              <a:t>doctors and doctors in training are at-risk groups susceptible to burnout, suicide and mental ill health.</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Evidence indicates doctors are at considerable risk of work-related stress and mental health problems such as depression and anxiety compared to the general population.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Rates of depression among training graduate doctors estimated at about 30%.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Risk of suicide especially among general practitioners, psychiatrists and trainees is high compared to the general population. </a:t>
            </a:r>
          </a:p>
          <a:p>
            <a:pPr marL="171450" indent="-171450">
              <a:buFont typeface="Arial" panose="020B0604020202020204" pitchFamily="34" charset="0"/>
              <a:buChar char="•"/>
            </a:pPr>
            <a:r>
              <a:rPr lang="en-GB" sz="1600" kern="1200" dirty="0" smtClean="0">
                <a:solidFill>
                  <a:schemeClr val="tx1"/>
                </a:solidFill>
                <a:effectLst/>
                <a:latin typeface="+mn-lt"/>
                <a:ea typeface="+mn-ea"/>
                <a:cs typeface="+mn-cs"/>
              </a:rPr>
              <a:t>The suicide rate among UK doctors  has been estimated to 2-5 times the rate of the general population. </a:t>
            </a:r>
          </a:p>
          <a:p>
            <a:pPr marL="0" lvl="0" indent="0">
              <a:buFont typeface="Arial" panose="020B0604020202020204" pitchFamily="34" charset="0"/>
              <a:buNone/>
            </a:pPr>
            <a:r>
              <a:rPr lang="en-GB" dirty="0" smtClean="0"/>
              <a:t>Evidence shows </a:t>
            </a:r>
            <a:r>
              <a:rPr lang="en-GB" sz="1200" b="0" kern="1200" dirty="0" smtClean="0">
                <a:solidFill>
                  <a:schemeClr val="tx1"/>
                </a:solidFill>
                <a:effectLst/>
                <a:latin typeface="+mn-lt"/>
                <a:ea typeface="+mn-ea"/>
                <a:cs typeface="+mn-cs"/>
              </a:rPr>
              <a:t>nurses are at-risk groups susceptible to unhealthy lifestyle behaviours due to the impact of shift working. </a:t>
            </a:r>
            <a:endParaRPr lang="en-GB" sz="1200" b="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200" b="1" kern="1200" dirty="0" smtClean="0">
                <a:solidFill>
                  <a:schemeClr val="tx1"/>
                </a:solidFill>
                <a:effectLst/>
                <a:latin typeface="+mn-lt"/>
                <a:ea typeface="+mn-ea"/>
                <a:cs typeface="+mn-cs"/>
              </a:rPr>
              <a:t>Nurses are an at-risk group for unhealthy lifestyle behaviours. </a:t>
            </a:r>
            <a:r>
              <a:rPr lang="en-GB" sz="1200" kern="1200" dirty="0" smtClean="0">
                <a:solidFill>
                  <a:schemeClr val="tx1"/>
                </a:solidFill>
                <a:effectLst/>
                <a:latin typeface="+mn-lt"/>
                <a:ea typeface="+mn-ea"/>
                <a:cs typeface="+mn-cs"/>
              </a:rPr>
              <a:t>In an acute trust in the UK, more than half of the nurses surveyed did not meet public health recommendations for physical activity, indicating a need for intervention to establish healthy lifestyle behaviours early on in career. Promoting physical activity in student nurses increases wellbeing (self-esteem, life satisfaction) and decreases risk of anxiety and depression.  </a:t>
            </a:r>
          </a:p>
          <a:p>
            <a:pPr marL="171450" lvl="0" indent="-171450">
              <a:buFont typeface="Arial" panose="020B0604020202020204" pitchFamily="34" charset="0"/>
              <a:buChar char="•"/>
            </a:pPr>
            <a:r>
              <a:rPr lang="en-GB" sz="1200" b="1" kern="1200" dirty="0" smtClean="0">
                <a:solidFill>
                  <a:schemeClr val="tx1"/>
                </a:solidFill>
                <a:effectLst/>
                <a:latin typeface="+mn-lt"/>
                <a:ea typeface="+mn-ea"/>
                <a:cs typeface="+mn-cs"/>
              </a:rPr>
              <a:t>Impact of shift-working on nurse health and wellbeing. </a:t>
            </a:r>
            <a:r>
              <a:rPr lang="en-GB" sz="1200" kern="1200" dirty="0" smtClean="0">
                <a:solidFill>
                  <a:schemeClr val="tx1"/>
                </a:solidFill>
                <a:effectLst/>
                <a:latin typeface="+mn-lt"/>
                <a:ea typeface="+mn-ea"/>
                <a:cs typeface="+mn-cs"/>
              </a:rPr>
              <a:t>Nurses who work 12-hour shifts are two and half times more likely to experience symptoms of nurse burnout than those working shorter shifts.</a:t>
            </a:r>
          </a:p>
          <a:p>
            <a:pPr marL="171450" lvl="0" indent="-171450">
              <a:buFont typeface="Arial" panose="020B0604020202020204" pitchFamily="34" charset="0"/>
              <a:buChar char="•"/>
            </a:pPr>
            <a:r>
              <a:rPr lang="en-GB" sz="1200" b="1" kern="1200" dirty="0" smtClean="0">
                <a:solidFill>
                  <a:schemeClr val="tx1"/>
                </a:solidFill>
                <a:effectLst/>
                <a:latin typeface="+mn-lt"/>
                <a:ea typeface="+mn-ea"/>
                <a:cs typeface="+mn-cs"/>
              </a:rPr>
              <a:t>Poor health and wellbeing affects patient care. </a:t>
            </a:r>
            <a:r>
              <a:rPr lang="en-GB" sz="1200" kern="1200" dirty="0" smtClean="0">
                <a:solidFill>
                  <a:schemeClr val="tx1"/>
                </a:solidFill>
                <a:effectLst/>
                <a:latin typeface="+mn-lt"/>
                <a:ea typeface="+mn-ea"/>
                <a:cs typeface="+mn-cs"/>
              </a:rPr>
              <a:t>Association between staff burnout and patient safety. </a:t>
            </a:r>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Use your trust’s workforce data to identify staff groups at risk of poor health and wellbeing. Examine different demographics (age, race, gender, </a:t>
            </a:r>
            <a:r>
              <a:rPr lang="en-GB" dirty="0" err="1" smtClean="0"/>
              <a:t>etc</a:t>
            </a:r>
            <a:r>
              <a:rPr lang="en-GB" dirty="0" smtClean="0"/>
              <a:t>) and work areas. Contextualise the potential negative consequences to both organisational outcomes and patient outcomes of not taking action to prioritise this staff group. </a:t>
            </a:r>
          </a:p>
          <a:p>
            <a:endParaRPr lang="en-GB" dirty="0" smtClean="0"/>
          </a:p>
          <a:p>
            <a:pPr marL="0" indent="0">
              <a:buFont typeface="Arial" panose="020B0604020202020204" pitchFamily="34" charset="0"/>
              <a:buNone/>
            </a:pPr>
            <a:r>
              <a:rPr lang="en-GB" dirty="0" smtClean="0"/>
              <a:t>Our NHS workforce takes on massive responsibilities caring for our communities, often at the most traumatic part of their lives in high pressure environments. It comes at no surprise, the NHS workforce as a whole is at risk of poor wellbeing, including doctors and nurses. Evidence shows </a:t>
            </a:r>
            <a:r>
              <a:rPr lang="en-GB" sz="1200" b="0" kern="1200" dirty="0" smtClean="0">
                <a:solidFill>
                  <a:schemeClr val="tx1"/>
                </a:solidFill>
                <a:effectLst/>
                <a:latin typeface="+mn-lt"/>
                <a:ea typeface="+mn-ea"/>
                <a:cs typeface="+mn-cs"/>
              </a:rPr>
              <a:t>doctors and doctors in training are at-risk groups susceptible to burnout, suicide and mental ill health.</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Evidence indicates doctors are at considerable risk of work-related stress and mental health problems such as depression and anxiety compared to the general population.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Rates of depression among training graduate doctors estimated at about 30%.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Risk of suicide especially among general practitioners, psychiatrists and trainees is high compared to the general population. </a:t>
            </a:r>
          </a:p>
          <a:p>
            <a:pPr marL="171450" indent="-171450">
              <a:buFont typeface="Arial" panose="020B0604020202020204" pitchFamily="34" charset="0"/>
              <a:buChar char="•"/>
            </a:pPr>
            <a:r>
              <a:rPr lang="en-GB" sz="1600" kern="1200" dirty="0" smtClean="0">
                <a:solidFill>
                  <a:schemeClr val="tx1"/>
                </a:solidFill>
                <a:effectLst/>
                <a:latin typeface="+mn-lt"/>
                <a:ea typeface="+mn-ea"/>
                <a:cs typeface="+mn-cs"/>
              </a:rPr>
              <a:t>The suicide rate among UK doctors  has been estimated to 2-5 times the rate of the general population. </a:t>
            </a:r>
          </a:p>
          <a:p>
            <a:pPr marL="0" lvl="0" indent="0">
              <a:buFont typeface="Arial" panose="020B0604020202020204" pitchFamily="34" charset="0"/>
              <a:buNone/>
            </a:pPr>
            <a:r>
              <a:rPr lang="en-GB" dirty="0" smtClean="0"/>
              <a:t>Evidence shows </a:t>
            </a:r>
            <a:r>
              <a:rPr lang="en-GB" sz="1200" b="0" kern="1200" dirty="0" smtClean="0">
                <a:solidFill>
                  <a:schemeClr val="tx1"/>
                </a:solidFill>
                <a:effectLst/>
                <a:latin typeface="+mn-lt"/>
                <a:ea typeface="+mn-ea"/>
                <a:cs typeface="+mn-cs"/>
              </a:rPr>
              <a:t>nurses are at-risk groups susceptible to unhealthy lifestyle behaviours due to the impact of shift working. </a:t>
            </a:r>
            <a:endParaRPr lang="en-GB" sz="1200" b="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200" b="1" kern="1200" dirty="0" smtClean="0">
                <a:solidFill>
                  <a:schemeClr val="tx1"/>
                </a:solidFill>
                <a:effectLst/>
                <a:latin typeface="+mn-lt"/>
                <a:ea typeface="+mn-ea"/>
                <a:cs typeface="+mn-cs"/>
              </a:rPr>
              <a:t>Nurses are an at-risk group for unhealthy lifestyle behaviours. </a:t>
            </a:r>
            <a:r>
              <a:rPr lang="en-GB" sz="1200" kern="1200" dirty="0" smtClean="0">
                <a:solidFill>
                  <a:schemeClr val="tx1"/>
                </a:solidFill>
                <a:effectLst/>
                <a:latin typeface="+mn-lt"/>
                <a:ea typeface="+mn-ea"/>
                <a:cs typeface="+mn-cs"/>
              </a:rPr>
              <a:t>In an acute trust in the UK, more than half of the nurses surveyed did not meet public health recommendations for physical activity, indicating a need for intervention to establish healthy lifestyle behaviours early on in career. Promoting physical activity in student nurses increases wellbeing (self-esteem, life satisfaction) and decreases risk of anxiety and depression.  </a:t>
            </a:r>
          </a:p>
          <a:p>
            <a:pPr marL="171450" lvl="0" indent="-171450">
              <a:buFont typeface="Arial" panose="020B0604020202020204" pitchFamily="34" charset="0"/>
              <a:buChar char="•"/>
            </a:pPr>
            <a:r>
              <a:rPr lang="en-GB" sz="1200" b="1" kern="1200" dirty="0" smtClean="0">
                <a:solidFill>
                  <a:schemeClr val="tx1"/>
                </a:solidFill>
                <a:effectLst/>
                <a:latin typeface="+mn-lt"/>
                <a:ea typeface="+mn-ea"/>
                <a:cs typeface="+mn-cs"/>
              </a:rPr>
              <a:t>Impact of shift-working on nurse health and wellbeing. </a:t>
            </a:r>
            <a:r>
              <a:rPr lang="en-GB" sz="1200" kern="1200" dirty="0" smtClean="0">
                <a:solidFill>
                  <a:schemeClr val="tx1"/>
                </a:solidFill>
                <a:effectLst/>
                <a:latin typeface="+mn-lt"/>
                <a:ea typeface="+mn-ea"/>
                <a:cs typeface="+mn-cs"/>
              </a:rPr>
              <a:t>Nurses who work 12-hour shifts are two and half times more likely to experience symptoms of nurse burnout than those working shorter shifts.</a:t>
            </a:r>
          </a:p>
          <a:p>
            <a:pPr marL="171450" lvl="0" indent="-171450">
              <a:buFont typeface="Arial" panose="020B0604020202020204" pitchFamily="34" charset="0"/>
              <a:buChar char="•"/>
            </a:pPr>
            <a:r>
              <a:rPr lang="en-GB" sz="1200" b="1" kern="1200" dirty="0" smtClean="0">
                <a:solidFill>
                  <a:schemeClr val="tx1"/>
                </a:solidFill>
                <a:effectLst/>
                <a:latin typeface="+mn-lt"/>
                <a:ea typeface="+mn-ea"/>
                <a:cs typeface="+mn-cs"/>
              </a:rPr>
              <a:t>Poor health and wellbeing affects patient care. </a:t>
            </a:r>
            <a:r>
              <a:rPr lang="en-GB" sz="1200" kern="1200" dirty="0" smtClean="0">
                <a:solidFill>
                  <a:schemeClr val="tx1"/>
                </a:solidFill>
                <a:effectLst/>
                <a:latin typeface="+mn-lt"/>
                <a:ea typeface="+mn-ea"/>
                <a:cs typeface="+mn-cs"/>
              </a:rPr>
              <a:t>Association between staff burnout and patient safety. </a:t>
            </a:r>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Use your trust’s workforce data to identify staff groups at risk of poor health and wellbeing. Examine different demographics (age, race, gender, </a:t>
            </a:r>
            <a:r>
              <a:rPr lang="en-GB" dirty="0" err="1" smtClean="0"/>
              <a:t>etc</a:t>
            </a:r>
            <a:r>
              <a:rPr lang="en-GB" dirty="0" smtClean="0"/>
              <a:t>) and work areas. Contextualise the potential negative consequences to both organisational outcomes and patient outcomes of not taking action to prioritise this staff group. </a:t>
            </a:r>
          </a:p>
          <a:p>
            <a:endParaRPr lang="en-GB" dirty="0" smtClean="0"/>
          </a:p>
          <a:p>
            <a:pPr marL="0" indent="0">
              <a:buFont typeface="Arial" panose="020B0604020202020204" pitchFamily="34" charset="0"/>
              <a:buNone/>
            </a:pPr>
            <a:r>
              <a:rPr lang="en-GB" dirty="0" smtClean="0"/>
              <a:t>Our NHS workforce takes on massive responsibilities caring for our communities, often at the most traumatic part of their lives in high pressure environments. It comes at no surprise, the NHS workforce as a whole is at risk of poor wellbeing, including doctors and nurses. Evidence shows </a:t>
            </a:r>
            <a:r>
              <a:rPr lang="en-GB" sz="1200" b="0" kern="1200" dirty="0" smtClean="0">
                <a:solidFill>
                  <a:schemeClr val="tx1"/>
                </a:solidFill>
                <a:effectLst/>
                <a:latin typeface="+mn-lt"/>
                <a:ea typeface="+mn-ea"/>
                <a:cs typeface="+mn-cs"/>
              </a:rPr>
              <a:t>doctors and doctors in training are at-risk groups susceptible to burnout, suicide and mental ill health.</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Evidence indicates doctors are at considerable risk of work-related stress and mental health problems such as depression and anxiety compared to the general population.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Rates of depression among training graduate doctors estimated at about 30%.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Risk of suicide especially among general practitioners, psychiatrists and trainees is high compared to the general population. </a:t>
            </a:r>
          </a:p>
          <a:p>
            <a:pPr marL="171450" indent="-171450">
              <a:buFont typeface="Arial" panose="020B0604020202020204" pitchFamily="34" charset="0"/>
              <a:buChar char="•"/>
            </a:pPr>
            <a:r>
              <a:rPr lang="en-GB" sz="1600" kern="1200" dirty="0" smtClean="0">
                <a:solidFill>
                  <a:schemeClr val="tx1"/>
                </a:solidFill>
                <a:effectLst/>
                <a:latin typeface="+mn-lt"/>
                <a:ea typeface="+mn-ea"/>
                <a:cs typeface="+mn-cs"/>
              </a:rPr>
              <a:t>The suicide rate among UK doctors  has been estimated to 2-5 times the rate of the general population. </a:t>
            </a:r>
          </a:p>
          <a:p>
            <a:pPr marL="0" lvl="0" indent="0">
              <a:buFont typeface="Arial" panose="020B0604020202020204" pitchFamily="34" charset="0"/>
              <a:buNone/>
            </a:pPr>
            <a:r>
              <a:rPr lang="en-GB" dirty="0" smtClean="0"/>
              <a:t>Evidence shows </a:t>
            </a:r>
            <a:r>
              <a:rPr lang="en-GB" sz="1200" b="0" kern="1200" dirty="0" smtClean="0">
                <a:solidFill>
                  <a:schemeClr val="tx1"/>
                </a:solidFill>
                <a:effectLst/>
                <a:latin typeface="+mn-lt"/>
                <a:ea typeface="+mn-ea"/>
                <a:cs typeface="+mn-cs"/>
              </a:rPr>
              <a:t>nurses are at-risk groups susceptible to unhealthy lifestyle behaviours due to the impact of shift working. </a:t>
            </a:r>
            <a:endParaRPr lang="en-GB" sz="1200" b="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200" b="1" kern="1200" dirty="0" smtClean="0">
                <a:solidFill>
                  <a:schemeClr val="tx1"/>
                </a:solidFill>
                <a:effectLst/>
                <a:latin typeface="+mn-lt"/>
                <a:ea typeface="+mn-ea"/>
                <a:cs typeface="+mn-cs"/>
              </a:rPr>
              <a:t>Nurses are an at-risk group for unhealthy lifestyle behaviours. </a:t>
            </a:r>
            <a:r>
              <a:rPr lang="en-GB" sz="1200" kern="1200" dirty="0" smtClean="0">
                <a:solidFill>
                  <a:schemeClr val="tx1"/>
                </a:solidFill>
                <a:effectLst/>
                <a:latin typeface="+mn-lt"/>
                <a:ea typeface="+mn-ea"/>
                <a:cs typeface="+mn-cs"/>
              </a:rPr>
              <a:t>In an acute trust in the UK, more than half of the nurses surveyed did not meet public health recommendations for physical activity, indicating a need for intervention to establish healthy lifestyle behaviours early on in career. Promoting physical activity in student nurses increases wellbeing (self-esteem, life satisfaction) and decreases risk of anxiety and depression.  </a:t>
            </a:r>
          </a:p>
          <a:p>
            <a:pPr marL="171450" lvl="0" indent="-171450">
              <a:buFont typeface="Arial" panose="020B0604020202020204" pitchFamily="34" charset="0"/>
              <a:buChar char="•"/>
            </a:pPr>
            <a:r>
              <a:rPr lang="en-GB" sz="1200" b="1" kern="1200" dirty="0" smtClean="0">
                <a:solidFill>
                  <a:schemeClr val="tx1"/>
                </a:solidFill>
                <a:effectLst/>
                <a:latin typeface="+mn-lt"/>
                <a:ea typeface="+mn-ea"/>
                <a:cs typeface="+mn-cs"/>
              </a:rPr>
              <a:t>Impact of shift-working on nurse health and wellbeing. </a:t>
            </a:r>
            <a:r>
              <a:rPr lang="en-GB" sz="1200" kern="1200" dirty="0" smtClean="0">
                <a:solidFill>
                  <a:schemeClr val="tx1"/>
                </a:solidFill>
                <a:effectLst/>
                <a:latin typeface="+mn-lt"/>
                <a:ea typeface="+mn-ea"/>
                <a:cs typeface="+mn-cs"/>
              </a:rPr>
              <a:t>Nurses who work 12-hour shifts are two and half times more likely to experience symptoms of nurse burnout than those working shorter shifts.</a:t>
            </a:r>
          </a:p>
          <a:p>
            <a:pPr marL="171450" lvl="0" indent="-171450">
              <a:buFont typeface="Arial" panose="020B0604020202020204" pitchFamily="34" charset="0"/>
              <a:buChar char="•"/>
            </a:pPr>
            <a:r>
              <a:rPr lang="en-GB" sz="1200" b="1" kern="1200" dirty="0" smtClean="0">
                <a:solidFill>
                  <a:schemeClr val="tx1"/>
                </a:solidFill>
                <a:effectLst/>
                <a:latin typeface="+mn-lt"/>
                <a:ea typeface="+mn-ea"/>
                <a:cs typeface="+mn-cs"/>
              </a:rPr>
              <a:t>Poor health and wellbeing affects patient care. </a:t>
            </a:r>
            <a:r>
              <a:rPr lang="en-GB" sz="1200" kern="1200" dirty="0" smtClean="0">
                <a:solidFill>
                  <a:schemeClr val="tx1"/>
                </a:solidFill>
                <a:effectLst/>
                <a:latin typeface="+mn-lt"/>
                <a:ea typeface="+mn-ea"/>
                <a:cs typeface="+mn-cs"/>
              </a:rPr>
              <a:t>Association between staff burnout and patient safety. </a:t>
            </a:r>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Use your trust’s workforce data to identify staff groups at risk of poor health and wellbeing. Examine different demographics (age, race, gender, </a:t>
            </a:r>
            <a:r>
              <a:rPr lang="en-GB" dirty="0" err="1" smtClean="0"/>
              <a:t>etc</a:t>
            </a:r>
            <a:r>
              <a:rPr lang="en-GB" dirty="0" smtClean="0"/>
              <a:t>) and work areas. Contextualise the potential negative consequences to both organisational outcomes and patient outcomes of not taking action to prioritise this staff group. </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90B92C52-8765-4FB1-9AE0-503852197932}" type="slidenum">
              <a:rPr lang="en-GB" smtClean="0"/>
              <a:t>13</a:t>
            </a:fld>
            <a:endParaRPr lang="en-GB" dirty="0"/>
          </a:p>
        </p:txBody>
      </p:sp>
    </p:spTree>
    <p:extLst>
      <p:ext uri="{BB962C8B-B14F-4D97-AF65-F5344CB8AC3E}">
        <p14:creationId xmlns:p14="http://schemas.microsoft.com/office/powerpoint/2010/main" val="526583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2BE8669-1A02-4A4B-ABA4-11849F5CD0E5}" type="datetimeFigureOut">
              <a:rPr lang="en-GB" smtClean="0"/>
              <a:t>13/06/22</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3DF34AC-C515-4405-8185-5BE51BA2A9CA}"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BE8669-1A02-4A4B-ABA4-11849F5CD0E5}" type="datetimeFigureOut">
              <a:rPr lang="en-GB" smtClean="0"/>
              <a:t>13/06/22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A3DF34AC-C515-4405-8185-5BE51BA2A9C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BE8669-1A02-4A4B-ABA4-11849F5CD0E5}" type="datetimeFigureOut">
              <a:rPr lang="en-GB" smtClean="0"/>
              <a:t>13/06/22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A3DF34AC-C515-4405-8185-5BE51BA2A9C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BE8669-1A02-4A4B-ABA4-11849F5CD0E5}" type="datetimeFigureOut">
              <a:rPr lang="en-GB" smtClean="0"/>
              <a:t>13/06/22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A3DF34AC-C515-4405-8185-5BE51BA2A9CA}"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2BE8669-1A02-4A4B-ABA4-11849F5CD0E5}" type="datetimeFigureOut">
              <a:rPr lang="en-GB" smtClean="0"/>
              <a:t>13/06/22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A3DF34AC-C515-4405-8185-5BE51BA2A9CA}"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BE8669-1A02-4A4B-ABA4-11849F5CD0E5}" type="datetimeFigureOut">
              <a:rPr lang="en-GB" smtClean="0"/>
              <a:t>13/06/22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A3DF34AC-C515-4405-8185-5BE51BA2A9CA}"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2BE8669-1A02-4A4B-ABA4-11849F5CD0E5}" type="datetimeFigureOut">
              <a:rPr lang="en-GB" smtClean="0"/>
              <a:t>13/06/22</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A3DF34AC-C515-4405-8185-5BE51BA2A9C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2BE8669-1A02-4A4B-ABA4-11849F5CD0E5}" type="datetimeFigureOut">
              <a:rPr lang="en-GB" smtClean="0"/>
              <a:t>13/06/22</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A3DF34AC-C515-4405-8185-5BE51BA2A9CA}"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2BE8669-1A02-4A4B-ABA4-11849F5CD0E5}" type="datetimeFigureOut">
              <a:rPr lang="en-GB" smtClean="0"/>
              <a:t>13/06/22</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A3DF34AC-C515-4405-8185-5BE51BA2A9C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2BE8669-1A02-4A4B-ABA4-11849F5CD0E5}" type="datetimeFigureOut">
              <a:rPr lang="en-GB" smtClean="0"/>
              <a:t>13/06/22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A3DF34AC-C515-4405-8185-5BE51BA2A9C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2BE8669-1A02-4A4B-ABA4-11849F5CD0E5}" type="datetimeFigureOut">
              <a:rPr lang="en-GB" smtClean="0"/>
              <a:t>13/06/22</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3DF34AC-C515-4405-8185-5BE51BA2A9CA}"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2BE8669-1A02-4A4B-ABA4-11849F5CD0E5}" type="datetimeFigureOut">
              <a:rPr lang="en-GB" smtClean="0"/>
              <a:t>13/06/22</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3DF34AC-C515-4405-8185-5BE51BA2A9C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hyperlink" Target="https://www.hee.nhs.uk/sites/default/files/documents/NHS%20(HEE)%20-%20Mental%20Wellbeing%20Commission%20Report.pdf" TargetMode="External"/><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hee.nhs.uk/sites/default/files/documents/NHS%20(HEE)%20-%20Mental%20Wellbeing%20Commission%20Report.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kingsfund.org.uk/publications/what-is-compassionate-leadership" TargetMode="External"/><Relationship Id="rId3" Type="http://schemas.openxmlformats.org/officeDocument/2006/relationships/hyperlink" Target="https://www.kingsfund.org.uk/blog/2019/05/five-myths-compassionate-leadersh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jf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Resilience</a:t>
            </a:r>
            <a:endParaRPr lang="en-GB" dirty="0"/>
          </a:p>
        </p:txBody>
      </p:sp>
      <p:sp>
        <p:nvSpPr>
          <p:cNvPr id="3" name="Subtitle 2"/>
          <p:cNvSpPr>
            <a:spLocks noGrp="1"/>
          </p:cNvSpPr>
          <p:nvPr>
            <p:ph type="subTitle" idx="1"/>
          </p:nvPr>
        </p:nvSpPr>
        <p:spPr/>
        <p:txBody>
          <a:bodyPr/>
          <a:lstStyle/>
          <a:p>
            <a:r>
              <a:rPr lang="en-GB" dirty="0" smtClean="0"/>
              <a:t>Dr Peter Carter OBE</a:t>
            </a:r>
          </a:p>
          <a:p>
            <a:r>
              <a:rPr lang="en-GB" dirty="0" smtClean="0"/>
              <a:t>June 2022</a:t>
            </a:r>
            <a:endParaRPr lang="en-GB" dirty="0"/>
          </a:p>
        </p:txBody>
      </p:sp>
    </p:spTree>
    <p:extLst>
      <p:ext uri="{BB962C8B-B14F-4D97-AF65-F5344CB8AC3E}">
        <p14:creationId xmlns:p14="http://schemas.microsoft.com/office/powerpoint/2010/main" val="111248449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980728"/>
            <a:ext cx="8229600" cy="4525963"/>
          </a:xfrm>
        </p:spPr>
        <p:txBody>
          <a:bodyPr>
            <a:normAutofit fontScale="77500" lnSpcReduction="20000"/>
          </a:bodyPr>
          <a:lstStyle/>
          <a:p>
            <a:pPr marL="109728" indent="0">
              <a:buNone/>
            </a:pPr>
            <a:endParaRPr lang="en-GB" dirty="0"/>
          </a:p>
          <a:p>
            <a:pPr marL="109728" indent="0">
              <a:buNone/>
            </a:pPr>
            <a:r>
              <a:rPr lang="en-GB" u="sng" dirty="0"/>
              <a:t>Dawn </a:t>
            </a:r>
            <a:r>
              <a:rPr lang="en-GB" u="sng" dirty="0" err="1"/>
              <a:t>Bilbough</a:t>
            </a:r>
            <a:r>
              <a:rPr lang="en-GB" u="sng" dirty="0"/>
              <a:t>.</a:t>
            </a:r>
            <a:endParaRPr lang="en-GB" dirty="0"/>
          </a:p>
          <a:p>
            <a:pPr marL="109728" indent="0">
              <a:buNone/>
            </a:pPr>
            <a:endParaRPr lang="en-GB" dirty="0"/>
          </a:p>
          <a:p>
            <a:r>
              <a:rPr lang="en-GB" dirty="0"/>
              <a:t>Filmed herself in a car park distressed as no food available in supermarkets. Impassioned plea to not panic buy.</a:t>
            </a:r>
          </a:p>
          <a:p>
            <a:pPr marL="109728" indent="0">
              <a:buNone/>
            </a:pPr>
            <a:r>
              <a:rPr lang="en-GB" dirty="0"/>
              <a:t> </a:t>
            </a:r>
          </a:p>
          <a:p>
            <a:r>
              <a:rPr lang="en-GB" dirty="0"/>
              <a:t>Was Dawn lacking resilience? No, she was strong enough to show her frustration and to offer </a:t>
            </a:r>
            <a:r>
              <a:rPr lang="en-GB" dirty="0" smtClean="0"/>
              <a:t>a remedy</a:t>
            </a:r>
            <a:r>
              <a:rPr lang="en-GB" dirty="0"/>
              <a:t>.</a:t>
            </a:r>
          </a:p>
          <a:p>
            <a:pPr marL="109728" indent="0">
              <a:buNone/>
            </a:pPr>
            <a:endParaRPr lang="en-GB" dirty="0"/>
          </a:p>
          <a:p>
            <a:pPr marL="109728" indent="0">
              <a:buNone/>
            </a:pPr>
            <a:r>
              <a:rPr lang="en-GB" u="sng" dirty="0"/>
              <a:t>Winter of 2018</a:t>
            </a:r>
            <a:endParaRPr lang="en-GB" dirty="0"/>
          </a:p>
          <a:p>
            <a:pPr marL="109728" indent="0">
              <a:buNone/>
            </a:pPr>
            <a:r>
              <a:rPr lang="en-GB" dirty="0"/>
              <a:t> </a:t>
            </a:r>
          </a:p>
          <a:p>
            <a:r>
              <a:rPr lang="en-GB" dirty="0"/>
              <a:t>Massive snow fall. A Nurse walked 8 miles to her hospital carrying a rucksack with toiletries and change of clothes. Did not return home for 5 days. This was typical behaviour.</a:t>
            </a:r>
          </a:p>
          <a:p>
            <a:endParaRPr lang="en-GB" dirty="0"/>
          </a:p>
        </p:txBody>
      </p:sp>
      <p:sp>
        <p:nvSpPr>
          <p:cNvPr id="3" name="Title 2"/>
          <p:cNvSpPr>
            <a:spLocks noGrp="1"/>
          </p:cNvSpPr>
          <p:nvPr>
            <p:ph type="title"/>
          </p:nvPr>
        </p:nvSpPr>
        <p:spPr/>
        <p:txBody>
          <a:bodyPr>
            <a:normAutofit fontScale="90000"/>
          </a:bodyPr>
          <a:lstStyle/>
          <a:p>
            <a:r>
              <a:rPr lang="en-GB" dirty="0"/>
              <a:t>Case study </a:t>
            </a:r>
            <a:br>
              <a:rPr lang="en-GB" dirty="0"/>
            </a:b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6756" y="0"/>
            <a:ext cx="3850244" cy="1864618"/>
          </a:xfrm>
          <a:prstGeom prst="rect">
            <a:avLst/>
          </a:prstGeom>
        </p:spPr>
      </p:pic>
    </p:spTree>
    <p:extLst>
      <p:ext uri="{BB962C8B-B14F-4D97-AF65-F5344CB8AC3E}">
        <p14:creationId xmlns:p14="http://schemas.microsoft.com/office/powerpoint/2010/main" val="10145402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GB" dirty="0"/>
              <a:t> </a:t>
            </a:r>
          </a:p>
          <a:p>
            <a:r>
              <a:rPr lang="en-GB" dirty="0"/>
              <a:t>Copious examples of healthcare staff making huge sacrifices</a:t>
            </a:r>
            <a:r>
              <a:rPr lang="en-GB" dirty="0" smtClean="0"/>
              <a:t>.</a:t>
            </a:r>
          </a:p>
          <a:p>
            <a:pPr marL="109728" indent="0">
              <a:buNone/>
            </a:pPr>
            <a:r>
              <a:rPr lang="en-GB" dirty="0"/>
              <a:t> </a:t>
            </a:r>
          </a:p>
          <a:p>
            <a:r>
              <a:rPr lang="en-GB" dirty="0"/>
              <a:t>Staff moving out of their homes for months for fear of </a:t>
            </a:r>
            <a:r>
              <a:rPr lang="en-GB" dirty="0" smtClean="0"/>
              <a:t>bringing </a:t>
            </a:r>
            <a:r>
              <a:rPr lang="en-GB" dirty="0"/>
              <a:t>the virus back to their families.</a:t>
            </a:r>
          </a:p>
          <a:p>
            <a:pPr marL="109728" indent="0">
              <a:buNone/>
            </a:pPr>
            <a:endParaRPr lang="en-GB" dirty="0"/>
          </a:p>
          <a:p>
            <a:r>
              <a:rPr lang="en-GB" dirty="0"/>
              <a:t>Children going to stay with Grandparents or other relatives</a:t>
            </a:r>
          </a:p>
          <a:p>
            <a:endParaRPr lang="en-GB" dirty="0"/>
          </a:p>
          <a:p>
            <a:endParaRPr lang="en-GB" dirty="0"/>
          </a:p>
        </p:txBody>
      </p:sp>
      <p:sp>
        <p:nvSpPr>
          <p:cNvPr id="3" name="Title 2"/>
          <p:cNvSpPr>
            <a:spLocks noGrp="1"/>
          </p:cNvSpPr>
          <p:nvPr>
            <p:ph type="title"/>
          </p:nvPr>
        </p:nvSpPr>
        <p:spPr/>
        <p:txBody>
          <a:bodyPr>
            <a:normAutofit fontScale="90000"/>
          </a:bodyPr>
          <a:lstStyle/>
          <a:p>
            <a:r>
              <a:rPr lang="en-GB" dirty="0"/>
              <a:t>Pandemic</a:t>
            </a:r>
            <a:br>
              <a:rPr lang="en-GB" dirty="0"/>
            </a:b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4168" y="0"/>
            <a:ext cx="2944372" cy="1962915"/>
          </a:xfrm>
          <a:prstGeom prst="rect">
            <a:avLst/>
          </a:prstGeom>
        </p:spPr>
      </p:pic>
    </p:spTree>
    <p:extLst>
      <p:ext uri="{BB962C8B-B14F-4D97-AF65-F5344CB8AC3E}">
        <p14:creationId xmlns:p14="http://schemas.microsoft.com/office/powerpoint/2010/main" val="202624262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476672"/>
            <a:ext cx="8229600" cy="4525963"/>
          </a:xfrm>
        </p:spPr>
        <p:txBody>
          <a:bodyPr>
            <a:noAutofit/>
          </a:bodyPr>
          <a:lstStyle/>
          <a:p>
            <a:pPr marL="109728" indent="0">
              <a:buNone/>
            </a:pPr>
            <a:r>
              <a:rPr lang="en-GB" sz="2000" b="1" dirty="0"/>
              <a:t> </a:t>
            </a:r>
            <a:endParaRPr lang="en-GB" sz="2000" dirty="0"/>
          </a:p>
          <a:p>
            <a:r>
              <a:rPr lang="en-GB" sz="2000" b="1" u="sng" dirty="0"/>
              <a:t>PPE issues. </a:t>
            </a:r>
            <a:endParaRPr lang="en-GB" sz="2000" b="1" dirty="0"/>
          </a:p>
          <a:p>
            <a:pPr marL="109728" indent="0">
              <a:buNone/>
            </a:pPr>
            <a:r>
              <a:rPr lang="en-GB" sz="2000" dirty="0"/>
              <a:t> </a:t>
            </a:r>
            <a:r>
              <a:rPr lang="en-GB" sz="2000" dirty="0" smtClean="0"/>
              <a:t>Sending </a:t>
            </a:r>
            <a:r>
              <a:rPr lang="en-GB" sz="2000" dirty="0"/>
              <a:t>an army into battle without the armoury needed to fight the battle.</a:t>
            </a:r>
          </a:p>
          <a:p>
            <a:endParaRPr lang="en-GB" sz="2000" dirty="0"/>
          </a:p>
          <a:p>
            <a:r>
              <a:rPr lang="en-GB" sz="2000" b="1" u="sng" dirty="0"/>
              <a:t>High rates of deaths.</a:t>
            </a:r>
            <a:endParaRPr lang="en-GB" sz="2000" b="1" dirty="0"/>
          </a:p>
          <a:p>
            <a:pPr marL="109728" indent="0">
              <a:buNone/>
            </a:pPr>
            <a:r>
              <a:rPr lang="en-GB" sz="2000" dirty="0" smtClean="0"/>
              <a:t>Many </a:t>
            </a:r>
            <a:r>
              <a:rPr lang="en-GB" sz="2000" dirty="0"/>
              <a:t>nurses saw more deaths of patients in a few weeks that they might not have seen over several years.</a:t>
            </a:r>
          </a:p>
          <a:p>
            <a:endParaRPr lang="en-GB" sz="2000" dirty="0"/>
          </a:p>
          <a:p>
            <a:r>
              <a:rPr lang="en-GB" sz="2000" b="1" u="sng" dirty="0"/>
              <a:t>Distressed relatives.</a:t>
            </a:r>
            <a:endParaRPr lang="en-GB" sz="2000" b="1" dirty="0"/>
          </a:p>
          <a:p>
            <a:pPr marL="109728" indent="0">
              <a:buNone/>
            </a:pPr>
            <a:r>
              <a:rPr lang="en-GB" sz="2000" dirty="0"/>
              <a:t> </a:t>
            </a:r>
            <a:r>
              <a:rPr lang="en-GB" sz="2000" dirty="0" smtClean="0"/>
              <a:t>Staff </a:t>
            </a:r>
            <a:r>
              <a:rPr lang="en-GB" sz="2000" dirty="0"/>
              <a:t>under pressure from relatives at the time of death because of visiting restrictions. Having to call relatives to inform of the death of loved one</a:t>
            </a:r>
            <a:r>
              <a:rPr lang="en-GB" sz="2000" dirty="0" smtClean="0"/>
              <a:t>.</a:t>
            </a:r>
            <a:endParaRPr lang="en-GB" sz="2000" dirty="0"/>
          </a:p>
          <a:p>
            <a:pPr marL="109728" indent="0">
              <a:buNone/>
            </a:pPr>
            <a:r>
              <a:rPr lang="en-GB" sz="2000" dirty="0"/>
              <a:t>Using iPads and smart phones to say good-bye</a:t>
            </a:r>
            <a:r>
              <a:rPr lang="en-GB" sz="2000" dirty="0" smtClean="0"/>
              <a:t>.</a:t>
            </a:r>
            <a:endParaRPr lang="en-GB" sz="2000" dirty="0"/>
          </a:p>
          <a:p>
            <a:pPr marL="109728" indent="0">
              <a:buNone/>
            </a:pPr>
            <a:r>
              <a:rPr lang="en-GB" sz="2000" dirty="0"/>
              <a:t>All of the above resulted in nurses being taxed to the limit of their resilience.</a:t>
            </a:r>
          </a:p>
          <a:p>
            <a:endParaRPr lang="en-GB" sz="2000" dirty="0"/>
          </a:p>
        </p:txBody>
      </p:sp>
      <p:sp>
        <p:nvSpPr>
          <p:cNvPr id="3" name="Title 2"/>
          <p:cNvSpPr>
            <a:spLocks noGrp="1"/>
          </p:cNvSpPr>
          <p:nvPr>
            <p:ph type="title"/>
          </p:nvPr>
        </p:nvSpPr>
        <p:spPr>
          <a:xfrm>
            <a:off x="0" y="0"/>
            <a:ext cx="8229600" cy="1143000"/>
          </a:xfrm>
        </p:spPr>
        <p:txBody>
          <a:bodyPr>
            <a:normAutofit fontScale="90000"/>
          </a:bodyPr>
          <a:lstStyle/>
          <a:p>
            <a:r>
              <a:rPr lang="en-GB" dirty="0" smtClean="0"/>
              <a:t>Pandemic</a:t>
            </a:r>
            <a:r>
              <a:rPr lang="en-GB" dirty="0"/>
              <a:t/>
            </a:r>
            <a:br>
              <a:rPr lang="en-GB" dirty="0"/>
            </a:b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04248" y="0"/>
            <a:ext cx="2337419" cy="1612940"/>
          </a:xfrm>
          <a:prstGeom prst="rect">
            <a:avLst/>
          </a:prstGeom>
        </p:spPr>
      </p:pic>
    </p:spTree>
    <p:extLst>
      <p:ext uri="{BB962C8B-B14F-4D97-AF65-F5344CB8AC3E}">
        <p14:creationId xmlns:p14="http://schemas.microsoft.com/office/powerpoint/2010/main" val="95269704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b="1" u="sng" dirty="0" smtClean="0">
                <a:solidFill>
                  <a:schemeClr val="accent4"/>
                </a:solidFill>
              </a:rPr>
              <a:t>Clinical case</a:t>
            </a:r>
            <a:r>
              <a:rPr lang="en-GB" dirty="0" smtClean="0"/>
              <a:t>-Clear link </a:t>
            </a:r>
            <a:r>
              <a:rPr lang="en-GB" dirty="0"/>
              <a:t>between staff burnout and patient safety</a:t>
            </a:r>
            <a:r>
              <a:rPr lang="en-GB" dirty="0" smtClean="0"/>
              <a:t>.</a:t>
            </a:r>
            <a:r>
              <a:rPr lang="en-GB" dirty="0"/>
              <a:t> </a:t>
            </a:r>
            <a:r>
              <a:rPr lang="en-GB" dirty="0" smtClean="0"/>
              <a:t>16 out of 26 studies that measured wellbeing found a significant correlation between poor wellbeing and worse patient safety</a:t>
            </a:r>
          </a:p>
          <a:p>
            <a:r>
              <a:rPr lang="en-GB" b="1" u="sng" dirty="0" smtClean="0">
                <a:solidFill>
                  <a:schemeClr val="accent4"/>
                </a:solidFill>
              </a:rPr>
              <a:t>Workforce case </a:t>
            </a:r>
            <a:r>
              <a:rPr lang="en-GB" dirty="0" smtClean="0"/>
              <a:t>-  improved wellbeing leads to a better functioning workforce and p</a:t>
            </a:r>
            <a:r>
              <a:rPr lang="en-GB" sz="2800" dirty="0" smtClean="0"/>
              <a:t>roductivity</a:t>
            </a:r>
            <a:r>
              <a:rPr lang="en-GB" sz="2800" dirty="0"/>
              <a:t>,</a:t>
            </a:r>
            <a:r>
              <a:rPr lang="en-GB" sz="2800" dirty="0" smtClean="0"/>
              <a:t> </a:t>
            </a:r>
            <a:r>
              <a:rPr lang="en-GB" sz="2800" dirty="0"/>
              <a:t>l</a:t>
            </a:r>
            <a:r>
              <a:rPr lang="en-GB" sz="2800" dirty="0" smtClean="0"/>
              <a:t>eading to improved staff experience, reduced absenteeism, </a:t>
            </a:r>
            <a:r>
              <a:rPr lang="en-GB" sz="2800" dirty="0" err="1"/>
              <a:t>p</a:t>
            </a:r>
            <a:r>
              <a:rPr lang="en-GB" sz="2800" dirty="0" err="1" smtClean="0"/>
              <a:t>resenteeism</a:t>
            </a:r>
            <a:r>
              <a:rPr lang="en-GB" sz="2800" dirty="0" smtClean="0"/>
              <a:t>, turnover </a:t>
            </a:r>
            <a:r>
              <a:rPr lang="en-GB" sz="2800" dirty="0"/>
              <a:t>and </a:t>
            </a:r>
            <a:r>
              <a:rPr lang="en-GB" sz="2800" dirty="0" smtClean="0"/>
              <a:t>improved retention</a:t>
            </a:r>
            <a:endParaRPr lang="en-GB" sz="2800" dirty="0"/>
          </a:p>
          <a:p>
            <a:r>
              <a:rPr lang="en-GB" b="1" dirty="0" smtClean="0">
                <a:solidFill>
                  <a:schemeClr val="accent4"/>
                </a:solidFill>
              </a:rPr>
              <a:t>Financial case</a:t>
            </a:r>
            <a:r>
              <a:rPr lang="en-GB" dirty="0" smtClean="0"/>
              <a:t>-£1.1 Billion annual cost of sickness and absence to the NHS</a:t>
            </a:r>
            <a:endParaRPr lang="en-GB" dirty="0"/>
          </a:p>
        </p:txBody>
      </p:sp>
      <p:sp>
        <p:nvSpPr>
          <p:cNvPr id="3" name="Title 2"/>
          <p:cNvSpPr>
            <a:spLocks noGrp="1"/>
          </p:cNvSpPr>
          <p:nvPr>
            <p:ph type="title"/>
          </p:nvPr>
        </p:nvSpPr>
        <p:spPr/>
        <p:txBody>
          <a:bodyPr>
            <a:normAutofit fontScale="90000"/>
          </a:bodyPr>
          <a:lstStyle/>
          <a:p>
            <a:r>
              <a:rPr lang="en-GB" dirty="0" smtClean="0"/>
              <a:t>The Business Case – Why Wellbeing matters</a:t>
            </a:r>
            <a:endParaRPr lang="en-GB" dirty="0"/>
          </a:p>
        </p:txBody>
      </p:sp>
      <p:sp>
        <p:nvSpPr>
          <p:cNvPr id="4" name="TextBox 3"/>
          <p:cNvSpPr txBox="1"/>
          <p:nvPr/>
        </p:nvSpPr>
        <p:spPr>
          <a:xfrm>
            <a:off x="107504" y="6093296"/>
            <a:ext cx="8928992" cy="1077218"/>
          </a:xfrm>
          <a:prstGeom prst="rect">
            <a:avLst/>
          </a:prstGeom>
          <a:noFill/>
        </p:spPr>
        <p:txBody>
          <a:bodyPr wrap="square" rtlCol="0">
            <a:spAutoFit/>
          </a:bodyPr>
          <a:lstStyle/>
          <a:p>
            <a:r>
              <a:rPr lang="en-GB" sz="1600" i="1" dirty="0" smtClean="0"/>
              <a:t>Hall, L (2016) Healthcare wellbeing, Burnout and Patient Safety: A systematic Review</a:t>
            </a:r>
          </a:p>
          <a:p>
            <a:pPr lvl="0"/>
            <a:r>
              <a:rPr lang="en-GB" sz="1600" baseline="30000" dirty="0"/>
              <a:t>Health Education England. (2019). </a:t>
            </a:r>
            <a:r>
              <a:rPr lang="en-GB" sz="1600" i="1" baseline="30000" dirty="0"/>
              <a:t>NHS Staff and Learner's Mental Wellbeing Commission</a:t>
            </a:r>
            <a:r>
              <a:rPr lang="en-GB" sz="1600" baseline="30000" dirty="0"/>
              <a:t>. Retrieved from </a:t>
            </a:r>
            <a:r>
              <a:rPr lang="en-GB" sz="1600" u="sng" baseline="30000" dirty="0">
                <a:hlinkClick r:id="rId3"/>
              </a:rPr>
              <a:t>https://www.hee.nhs.uk/sites/default/files/documents/NHS%20%28HEE%29%20-%20Mental%20Wellbeing%20Commission%20Report.pdf</a:t>
            </a:r>
            <a:r>
              <a:rPr lang="en-GB" sz="1600" baseline="30000" dirty="0"/>
              <a:t> </a:t>
            </a:r>
          </a:p>
          <a:p>
            <a:endParaRPr lang="en-GB" sz="1600" i="1" dirty="0"/>
          </a:p>
        </p:txBody>
      </p:sp>
      <p:pic>
        <p:nvPicPr>
          <p:cNvPr id="5" name="Picture 2" descr="image008">
            <a:extLst>
              <a:ext uri="{FF2B5EF4-FFF2-40B4-BE49-F238E27FC236}">
                <a16:creationId xmlns:a16="http://schemas.microsoft.com/office/drawing/2014/main" xmlns="" id="{F88E1CDE-0793-4E90-9E04-5FC26FBC7B2A}"/>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4288" y="188641"/>
            <a:ext cx="1773983"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8306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en-GB" sz="2800" b="1" dirty="0" smtClean="0"/>
              <a:t>Doctors</a:t>
            </a:r>
          </a:p>
          <a:p>
            <a:pPr marL="285750" indent="-285750">
              <a:buFont typeface="Arial" panose="020B0604020202020204" pitchFamily="34" charset="0"/>
              <a:buChar char="•"/>
            </a:pPr>
            <a:r>
              <a:rPr lang="en-GB" sz="2800" dirty="0" smtClean="0"/>
              <a:t>Risk </a:t>
            </a:r>
            <a:r>
              <a:rPr lang="en-GB" sz="2800" dirty="0"/>
              <a:t>of suicide especially high among doctors.</a:t>
            </a:r>
          </a:p>
          <a:p>
            <a:pPr marL="285750" indent="-285750">
              <a:buFont typeface="Arial" panose="020B0604020202020204" pitchFamily="34" charset="0"/>
              <a:buChar char="•"/>
            </a:pPr>
            <a:r>
              <a:rPr lang="en-GB" sz="2800" dirty="0"/>
              <a:t>Doctors are unlikely to disclose poor mental wellbeing.</a:t>
            </a:r>
          </a:p>
          <a:p>
            <a:pPr marL="285750" indent="-285750">
              <a:buFont typeface="Arial" panose="020B0604020202020204" pitchFamily="34" charset="0"/>
              <a:buChar char="•"/>
            </a:pPr>
            <a:r>
              <a:rPr lang="en-GB" sz="2800" dirty="0"/>
              <a:t>Rates of depression among graduate doctors estimated at about 30</a:t>
            </a:r>
            <a:r>
              <a:rPr lang="en-GB" sz="2800" dirty="0" smtClean="0"/>
              <a:t>%.</a:t>
            </a:r>
          </a:p>
          <a:p>
            <a:pPr marL="0" indent="0">
              <a:buNone/>
            </a:pPr>
            <a:r>
              <a:rPr lang="en-GB" sz="2800" b="1" dirty="0" smtClean="0"/>
              <a:t>Nurses</a:t>
            </a:r>
          </a:p>
          <a:p>
            <a:pPr marL="285750" indent="-285750">
              <a:buFont typeface="Arial" panose="020B0604020202020204" pitchFamily="34" charset="0"/>
              <a:buChar char="•"/>
            </a:pPr>
            <a:r>
              <a:rPr lang="en-GB" sz="2800" dirty="0"/>
              <a:t>Nurses are an at-risk group for unhealthy lifestyle behaviours. </a:t>
            </a:r>
          </a:p>
          <a:p>
            <a:pPr marL="285750" indent="-285750">
              <a:buFont typeface="Arial" panose="020B0604020202020204" pitchFamily="34" charset="0"/>
              <a:buChar char="•"/>
            </a:pPr>
            <a:r>
              <a:rPr lang="en-GB" sz="2800" dirty="0"/>
              <a:t>The impact of shift-working on nurse’s health and wellbeing is evident</a:t>
            </a:r>
          </a:p>
          <a:p>
            <a:pPr marL="109728" lvl="0" indent="0">
              <a:buNone/>
            </a:pPr>
            <a:r>
              <a:rPr lang="en-GB" sz="2800" u="sng" baseline="30000" dirty="0">
                <a:hlinkClick r:id="rId2"/>
              </a:rPr>
              <a:t>https://www.hee.nhs.uk/sites/default/files/documents/NHS%20%28HEE%29%20-%20Mental%20Wellbeing%20Commission%20Report.pdf</a:t>
            </a:r>
            <a:r>
              <a:rPr lang="en-GB" sz="2800" baseline="30000" dirty="0"/>
              <a:t> </a:t>
            </a:r>
          </a:p>
          <a:p>
            <a:endParaRPr lang="en-GB" sz="2800" i="1" dirty="0"/>
          </a:p>
          <a:p>
            <a:endParaRPr lang="en-GB" dirty="0"/>
          </a:p>
          <a:p>
            <a:endParaRPr lang="en-GB" dirty="0"/>
          </a:p>
        </p:txBody>
      </p:sp>
      <p:sp>
        <p:nvSpPr>
          <p:cNvPr id="3" name="Title 2"/>
          <p:cNvSpPr>
            <a:spLocks noGrp="1"/>
          </p:cNvSpPr>
          <p:nvPr>
            <p:ph type="title"/>
          </p:nvPr>
        </p:nvSpPr>
        <p:spPr/>
        <p:txBody>
          <a:bodyPr>
            <a:normAutofit fontScale="90000"/>
          </a:bodyPr>
          <a:lstStyle/>
          <a:p>
            <a:r>
              <a:rPr lang="en-GB" dirty="0" smtClean="0"/>
              <a:t>Risks associated with poor wellbeing</a:t>
            </a:r>
            <a:endParaRPr lang="en-GB" dirty="0"/>
          </a:p>
        </p:txBody>
      </p:sp>
    </p:spTree>
    <p:extLst>
      <p:ext uri="{BB962C8B-B14F-4D97-AF65-F5344CB8AC3E}">
        <p14:creationId xmlns:p14="http://schemas.microsoft.com/office/powerpoint/2010/main" val="45786417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6348413" cy="1320800"/>
          </a:xfrm>
        </p:spPr>
        <p:txBody>
          <a:bodyPr>
            <a:normAutofit fontScale="90000"/>
          </a:bodyPr>
          <a:lstStyle/>
          <a:p>
            <a:r>
              <a:rPr lang="en-GB" dirty="0" smtClean="0"/>
              <a:t>Compassionate Leadership</a:t>
            </a:r>
            <a:endParaRPr lang="en-GB" dirty="0"/>
          </a:p>
        </p:txBody>
      </p:sp>
      <p:sp>
        <p:nvSpPr>
          <p:cNvPr id="3" name="Content Placeholder 2"/>
          <p:cNvSpPr>
            <a:spLocks noGrp="1"/>
          </p:cNvSpPr>
          <p:nvPr>
            <p:ph idx="1"/>
          </p:nvPr>
        </p:nvSpPr>
        <p:spPr>
          <a:xfrm>
            <a:off x="467544" y="1340768"/>
            <a:ext cx="6348413" cy="3881437"/>
          </a:xfrm>
        </p:spPr>
        <p:txBody>
          <a:bodyPr>
            <a:normAutofit fontScale="77500" lnSpcReduction="20000"/>
          </a:bodyPr>
          <a:lstStyle/>
          <a:p>
            <a:pPr marL="0" indent="0">
              <a:buNone/>
            </a:pPr>
            <a:r>
              <a:rPr lang="en-GB" dirty="0" smtClean="0"/>
              <a:t>“A </a:t>
            </a:r>
            <a:r>
              <a:rPr lang="en-GB" dirty="0"/>
              <a:t>new approach to leadership is needed based on the core value of </a:t>
            </a:r>
            <a:r>
              <a:rPr lang="en-GB" dirty="0" smtClean="0"/>
              <a:t>compassion</a:t>
            </a:r>
            <a:r>
              <a:rPr lang="en-GB" dirty="0"/>
              <a:t>. </a:t>
            </a:r>
            <a:r>
              <a:rPr lang="en-GB" dirty="0">
                <a:hlinkClick r:id="rId2"/>
              </a:rPr>
              <a:t>Compassionate leadership</a:t>
            </a:r>
            <a:r>
              <a:rPr lang="en-GB" dirty="0"/>
              <a:t> is not a soft option, it requires </a:t>
            </a:r>
            <a:r>
              <a:rPr lang="en-GB" dirty="0">
                <a:hlinkClick r:id="rId3" tooltip="Five myths of compassionate leadership"/>
              </a:rPr>
              <a:t>huge courage, resilience and belief</a:t>
            </a:r>
            <a:r>
              <a:rPr lang="en-GB" dirty="0"/>
              <a:t>, and sustaining cultures of high-quality compassionate care requires compassionate leadership at every level – local, regional and national – and in interactions between all parts of the system – from local teams to national </a:t>
            </a:r>
            <a:r>
              <a:rPr lang="en-GB" dirty="0" smtClean="0"/>
              <a:t>leaders”.</a:t>
            </a:r>
          </a:p>
          <a:p>
            <a:pPr marL="0" indent="0">
              <a:buNone/>
            </a:pPr>
            <a:endParaRPr lang="en-GB" dirty="0"/>
          </a:p>
          <a:p>
            <a:pPr marL="0" indent="0">
              <a:buNone/>
            </a:pPr>
            <a:r>
              <a:rPr lang="en-GB" dirty="0"/>
              <a:t> </a:t>
            </a:r>
            <a:r>
              <a:rPr lang="en-GB" i="1" dirty="0"/>
              <a:t>S, Bailey &amp; Michael West 2020 Learning from staff experiences of Covid-19: let the light come streaming in. Kings Fund</a:t>
            </a:r>
          </a:p>
          <a:p>
            <a:pPr marL="0" indent="0">
              <a:buNone/>
            </a:pPr>
            <a:endParaRPr lang="en-GB" dirty="0" smtClean="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2905934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defRPr/>
            </a:pPr>
            <a:r>
              <a:rPr lang="en-GB" sz="2800" b="1" dirty="0"/>
              <a:t>NHS research </a:t>
            </a:r>
            <a:endParaRPr lang="en-GB" sz="2800" dirty="0"/>
          </a:p>
          <a:p>
            <a:pPr>
              <a:buFont typeface="Arial" pitchFamily="34" charset="0"/>
              <a:buChar char="•"/>
              <a:defRPr/>
            </a:pPr>
            <a:r>
              <a:rPr lang="en-GB" sz="2800" dirty="0"/>
              <a:t>reduced hospitalisation and costs </a:t>
            </a:r>
          </a:p>
          <a:p>
            <a:pPr>
              <a:buFont typeface="Arial" pitchFamily="34" charset="0"/>
              <a:buChar char="•"/>
              <a:defRPr/>
            </a:pPr>
            <a:r>
              <a:rPr lang="en-GB" sz="2800" dirty="0"/>
              <a:t>increased effectiveness and innovation </a:t>
            </a:r>
          </a:p>
          <a:p>
            <a:pPr>
              <a:buFont typeface="Arial" pitchFamily="34" charset="0"/>
              <a:buChar char="•"/>
              <a:defRPr/>
            </a:pPr>
            <a:r>
              <a:rPr lang="en-GB" sz="2800" dirty="0"/>
              <a:t>increased well-being of team members </a:t>
            </a:r>
          </a:p>
          <a:p>
            <a:pPr>
              <a:buFont typeface="Arial" pitchFamily="34" charset="0"/>
              <a:buChar char="•"/>
              <a:defRPr/>
            </a:pPr>
            <a:r>
              <a:rPr lang="en-GB" sz="2800" dirty="0"/>
              <a:t>multi-disciplinary teams deliver high quality patient care and implement more innovations </a:t>
            </a:r>
          </a:p>
          <a:p>
            <a:pPr>
              <a:buFont typeface="Arial" pitchFamily="34" charset="0"/>
              <a:buChar char="•"/>
              <a:defRPr/>
            </a:pPr>
            <a:r>
              <a:rPr lang="en-GB" sz="2800" dirty="0"/>
              <a:t>lower patient mortality </a:t>
            </a:r>
          </a:p>
          <a:p>
            <a:pPr>
              <a:buFont typeface="Arial" pitchFamily="34" charset="0"/>
              <a:buChar char="•"/>
              <a:defRPr/>
            </a:pPr>
            <a:r>
              <a:rPr lang="en-GB" sz="2800" dirty="0"/>
              <a:t>reduced error rates </a:t>
            </a:r>
          </a:p>
          <a:p>
            <a:pPr>
              <a:buFont typeface="Arial" pitchFamily="34" charset="0"/>
              <a:buChar char="•"/>
              <a:defRPr/>
            </a:pPr>
            <a:r>
              <a:rPr lang="en-GB" sz="2800" dirty="0"/>
              <a:t>reduced turnover and sickness </a:t>
            </a:r>
            <a:r>
              <a:rPr lang="en-GB" sz="2800" dirty="0" smtClean="0"/>
              <a:t>absence</a:t>
            </a:r>
          </a:p>
          <a:p>
            <a:pPr marL="109728" indent="0">
              <a:buNone/>
              <a:defRPr/>
            </a:pPr>
            <a:r>
              <a:rPr lang="en-GB" sz="2200" i="1" dirty="0" smtClean="0"/>
              <a:t>West </a:t>
            </a:r>
            <a:r>
              <a:rPr lang="en-GB" sz="2200" i="1" dirty="0"/>
              <a:t>2010 , Aston University</a:t>
            </a:r>
          </a:p>
          <a:p>
            <a:endParaRPr lang="en-GB" dirty="0"/>
          </a:p>
        </p:txBody>
      </p:sp>
      <p:sp>
        <p:nvSpPr>
          <p:cNvPr id="3" name="Title 2"/>
          <p:cNvSpPr>
            <a:spLocks noGrp="1"/>
          </p:cNvSpPr>
          <p:nvPr>
            <p:ph type="title"/>
          </p:nvPr>
        </p:nvSpPr>
        <p:spPr/>
        <p:txBody>
          <a:bodyPr/>
          <a:lstStyle/>
          <a:p>
            <a:r>
              <a:rPr lang="en-GB" dirty="0" smtClean="0"/>
              <a:t>Teamwork</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0192" y="116632"/>
            <a:ext cx="2613738" cy="2025647"/>
          </a:xfrm>
          <a:prstGeom prst="rect">
            <a:avLst/>
          </a:prstGeom>
        </p:spPr>
      </p:pic>
    </p:spTree>
    <p:extLst>
      <p:ext uri="{BB962C8B-B14F-4D97-AF65-F5344CB8AC3E}">
        <p14:creationId xmlns:p14="http://schemas.microsoft.com/office/powerpoint/2010/main" val="159419935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052736"/>
            <a:ext cx="8229600" cy="4525963"/>
          </a:xfrm>
        </p:spPr>
        <p:txBody>
          <a:bodyPr>
            <a:normAutofit fontScale="25000" lnSpcReduction="20000"/>
          </a:bodyPr>
          <a:lstStyle/>
          <a:p>
            <a:r>
              <a:rPr lang="en-GB" dirty="0"/>
              <a:t> </a:t>
            </a:r>
          </a:p>
          <a:p>
            <a:r>
              <a:rPr lang="en-GB" sz="5600" b="1" dirty="0" err="1"/>
              <a:t>Kirkman</a:t>
            </a:r>
            <a:r>
              <a:rPr lang="en-GB" sz="5600" b="1" dirty="0"/>
              <a:t> and </a:t>
            </a:r>
            <a:r>
              <a:rPr lang="en-GB" sz="5600" b="1" dirty="0" err="1"/>
              <a:t>Stoverink</a:t>
            </a:r>
            <a:r>
              <a:rPr lang="en-GB" sz="5600" b="1" dirty="0"/>
              <a:t> et </a:t>
            </a:r>
            <a:r>
              <a:rPr lang="en-GB" sz="5600" b="1" dirty="0" smtClean="0"/>
              <a:t>al</a:t>
            </a:r>
            <a:r>
              <a:rPr lang="en-GB" sz="5600" b="1" i="1" dirty="0"/>
              <a:t> </a:t>
            </a:r>
            <a:endParaRPr lang="en-GB" sz="5600" dirty="0"/>
          </a:p>
          <a:p>
            <a:pPr lvl="0"/>
            <a:r>
              <a:rPr lang="en-GB" sz="5600" i="1" dirty="0"/>
              <a:t>They believe they can effectively complete the task.</a:t>
            </a:r>
            <a:endParaRPr lang="en-GB" sz="5600" dirty="0"/>
          </a:p>
          <a:p>
            <a:r>
              <a:rPr lang="en-GB" sz="5600" dirty="0"/>
              <a:t>Although each member of the team will have confidence in their own abilities, team members collectively believe they can be effective and complete the task.</a:t>
            </a:r>
          </a:p>
          <a:p>
            <a:pPr marL="109728" indent="0">
              <a:buNone/>
            </a:pPr>
            <a:endParaRPr lang="en-GB" sz="5600" dirty="0"/>
          </a:p>
          <a:p>
            <a:pPr lvl="0"/>
            <a:r>
              <a:rPr lang="en-GB" sz="5600" i="1" dirty="0"/>
              <a:t>They share a common mental model of teamwork. </a:t>
            </a:r>
            <a:endParaRPr lang="en-GB" sz="5600" dirty="0"/>
          </a:p>
          <a:p>
            <a:pPr marL="109728" indent="0">
              <a:buNone/>
            </a:pPr>
            <a:endParaRPr lang="en-GB" sz="5600" dirty="0"/>
          </a:p>
          <a:p>
            <a:r>
              <a:rPr lang="en-GB" sz="5600" dirty="0"/>
              <a:t>All team members must be on the same page about their roles and responsibilities and the way they interact with each other during adversity.</a:t>
            </a:r>
          </a:p>
          <a:p>
            <a:pPr marL="109728" indent="0">
              <a:buNone/>
            </a:pPr>
            <a:endParaRPr lang="en-GB" sz="5600" dirty="0"/>
          </a:p>
          <a:p>
            <a:pPr lvl="0"/>
            <a:r>
              <a:rPr lang="en-GB" sz="5600" i="1" dirty="0"/>
              <a:t>They are able to improvise.</a:t>
            </a:r>
            <a:endParaRPr lang="en-GB" sz="5600" dirty="0"/>
          </a:p>
          <a:p>
            <a:r>
              <a:rPr lang="en-GB" sz="5600" dirty="0"/>
              <a:t>Team must be able to improvise and develop new ideas on ways of handling adversity. Improvisation is really about the deliberate process of handling adversity.</a:t>
            </a:r>
          </a:p>
          <a:p>
            <a:pPr marL="109728" indent="0">
              <a:buNone/>
            </a:pPr>
            <a:endParaRPr lang="en-GB" sz="5600" dirty="0"/>
          </a:p>
          <a:p>
            <a:pPr lvl="0"/>
            <a:r>
              <a:rPr lang="en-GB" sz="5600" i="1" dirty="0"/>
              <a:t>They trust one another and feel safe.</a:t>
            </a:r>
            <a:endParaRPr lang="en-GB" sz="5600" dirty="0"/>
          </a:p>
          <a:p>
            <a:r>
              <a:rPr lang="en-GB" sz="5600" dirty="0"/>
              <a:t>Team resilience is enhanced when team members share the belief that it is safe to take interpersonal risks such as offering unusual or creative ideas without fear of being criticised</a:t>
            </a:r>
            <a:r>
              <a:rPr lang="en-GB" sz="5600" dirty="0" smtClean="0"/>
              <a:t>.</a:t>
            </a:r>
            <a:endParaRPr lang="en-GB" sz="5600" dirty="0"/>
          </a:p>
          <a:p>
            <a:r>
              <a:rPr lang="en-GB" sz="5600" dirty="0"/>
              <a:t>Teams will not function well without these pre-existing characteristics</a:t>
            </a:r>
            <a:r>
              <a:rPr lang="en-GB" sz="5600" dirty="0" smtClean="0"/>
              <a:t>.</a:t>
            </a:r>
            <a:endParaRPr lang="en-GB" sz="5600" dirty="0"/>
          </a:p>
          <a:p>
            <a:r>
              <a:rPr lang="en-GB" sz="5600" dirty="0"/>
              <a:t>Teams cannot develop these characteristics in the white heat of an NHS working under extreme pressure</a:t>
            </a:r>
          </a:p>
          <a:p>
            <a:pPr marL="109728" indent="0">
              <a:buNone/>
            </a:pPr>
            <a:endParaRPr lang="en-GB" sz="5600" dirty="0"/>
          </a:p>
        </p:txBody>
      </p:sp>
      <p:sp>
        <p:nvSpPr>
          <p:cNvPr id="3" name="Title 2"/>
          <p:cNvSpPr>
            <a:spLocks noGrp="1"/>
          </p:cNvSpPr>
          <p:nvPr>
            <p:ph type="title"/>
          </p:nvPr>
        </p:nvSpPr>
        <p:spPr>
          <a:xfrm>
            <a:off x="395536" y="0"/>
            <a:ext cx="8229600" cy="1143000"/>
          </a:xfrm>
        </p:spPr>
        <p:txBody>
          <a:bodyPr>
            <a:normAutofit fontScale="90000"/>
          </a:bodyPr>
          <a:lstStyle/>
          <a:p>
            <a:pPr algn="ctr"/>
            <a:r>
              <a:rPr lang="en-GB" dirty="0"/>
              <a:t/>
            </a:r>
            <a:br>
              <a:rPr lang="en-GB" dirty="0"/>
            </a:br>
            <a:r>
              <a:rPr lang="en-GB" dirty="0"/>
              <a:t>  4 factors of successful and resilient teams</a:t>
            </a:r>
            <a:br>
              <a:rPr lang="en-GB" dirty="0"/>
            </a:br>
            <a:endParaRPr lang="en-GB" dirty="0"/>
          </a:p>
        </p:txBody>
      </p:sp>
    </p:spTree>
    <p:extLst>
      <p:ext uri="{BB962C8B-B14F-4D97-AF65-F5344CB8AC3E}">
        <p14:creationId xmlns:p14="http://schemas.microsoft.com/office/powerpoint/2010/main" val="179230810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The </a:t>
            </a:r>
            <a:r>
              <a:rPr lang="en-GB" dirty="0"/>
              <a:t>more hierarchical, the higher the chance of poor teamwork hence less resilience.</a:t>
            </a:r>
          </a:p>
          <a:p>
            <a:pPr marL="109728" indent="0">
              <a:buNone/>
            </a:pPr>
            <a:r>
              <a:rPr lang="en-GB" dirty="0"/>
              <a:t> </a:t>
            </a:r>
          </a:p>
          <a:p>
            <a:r>
              <a:rPr lang="en-GB" dirty="0"/>
              <a:t>The lower down the pecking order the least able you are to make suggestions let alone challenge those in senior posts.</a:t>
            </a:r>
          </a:p>
          <a:p>
            <a:pPr marL="109728" indent="0">
              <a:buNone/>
            </a:pPr>
            <a:endParaRPr lang="en-GB" dirty="0"/>
          </a:p>
          <a:p>
            <a:r>
              <a:rPr lang="en-GB" dirty="0" smtClean="0"/>
              <a:t>Some managers/leaders </a:t>
            </a:r>
            <a:r>
              <a:rPr lang="en-GB" dirty="0"/>
              <a:t>not skilled or lacking in awareness of the need to support staff.</a:t>
            </a:r>
          </a:p>
          <a:p>
            <a:endParaRPr lang="en-GB" dirty="0"/>
          </a:p>
        </p:txBody>
      </p:sp>
      <p:sp>
        <p:nvSpPr>
          <p:cNvPr id="3" name="Title 2"/>
          <p:cNvSpPr>
            <a:spLocks noGrp="1"/>
          </p:cNvSpPr>
          <p:nvPr>
            <p:ph type="title"/>
          </p:nvPr>
        </p:nvSpPr>
        <p:spPr/>
        <p:txBody>
          <a:bodyPr>
            <a:normAutofit fontScale="90000"/>
          </a:bodyPr>
          <a:lstStyle/>
          <a:p>
            <a:r>
              <a:rPr lang="en-GB" dirty="0"/>
              <a:t>Where things go wrong.</a:t>
            </a:r>
            <a:br>
              <a:rPr lang="en-GB" dirty="0"/>
            </a:br>
            <a:endParaRPr lang="en-GB" dirty="0"/>
          </a:p>
        </p:txBody>
      </p:sp>
    </p:spTree>
    <p:extLst>
      <p:ext uri="{BB962C8B-B14F-4D97-AF65-F5344CB8AC3E}">
        <p14:creationId xmlns:p14="http://schemas.microsoft.com/office/powerpoint/2010/main" val="150075186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endParaRPr lang="en-GB" dirty="0"/>
          </a:p>
          <a:p>
            <a:pPr marL="109728" indent="0">
              <a:buNone/>
            </a:pPr>
            <a:r>
              <a:rPr lang="en-GB" b="1" dirty="0"/>
              <a:t>During the pandemic.</a:t>
            </a:r>
            <a:endParaRPr lang="en-GB" dirty="0"/>
          </a:p>
          <a:p>
            <a:pPr marL="109728" indent="0">
              <a:buNone/>
            </a:pPr>
            <a:endParaRPr lang="en-GB" dirty="0"/>
          </a:p>
          <a:p>
            <a:r>
              <a:rPr lang="en-GB" dirty="0"/>
              <a:t>Some positives have emerged.</a:t>
            </a:r>
          </a:p>
          <a:p>
            <a:pPr lvl="0"/>
            <a:r>
              <a:rPr lang="en-GB" dirty="0" smtClean="0"/>
              <a:t>The </a:t>
            </a:r>
            <a:r>
              <a:rPr lang="en-GB" dirty="0"/>
              <a:t>need to care for staff.</a:t>
            </a:r>
          </a:p>
          <a:p>
            <a:pPr lvl="0"/>
            <a:r>
              <a:rPr lang="en-GB" dirty="0"/>
              <a:t>Greater focus on the working environment.</a:t>
            </a:r>
          </a:p>
          <a:p>
            <a:pPr lvl="0"/>
            <a:r>
              <a:rPr lang="en-GB" dirty="0"/>
              <a:t>Enhanced staff facilities.</a:t>
            </a:r>
          </a:p>
          <a:p>
            <a:pPr lvl="0"/>
            <a:r>
              <a:rPr lang="en-GB" dirty="0"/>
              <a:t>Time out.</a:t>
            </a:r>
          </a:p>
          <a:p>
            <a:pPr lvl="0"/>
            <a:r>
              <a:rPr lang="en-GB" dirty="0"/>
              <a:t>Support structures.</a:t>
            </a:r>
          </a:p>
          <a:p>
            <a:pPr lvl="0"/>
            <a:r>
              <a:rPr lang="en-GB" dirty="0"/>
              <a:t>Awareness of the need for </a:t>
            </a:r>
            <a:r>
              <a:rPr lang="en-GB" dirty="0" smtClean="0"/>
              <a:t>teams to develop psychological </a:t>
            </a:r>
            <a:r>
              <a:rPr lang="en-GB" dirty="0"/>
              <a:t>safety.</a:t>
            </a:r>
          </a:p>
          <a:p>
            <a:endParaRPr lang="en-GB" dirty="0"/>
          </a:p>
        </p:txBody>
      </p:sp>
      <p:sp>
        <p:nvSpPr>
          <p:cNvPr id="3" name="Title 2"/>
          <p:cNvSpPr>
            <a:spLocks noGrp="1"/>
          </p:cNvSpPr>
          <p:nvPr>
            <p:ph type="title"/>
          </p:nvPr>
        </p:nvSpPr>
        <p:spPr/>
        <p:txBody>
          <a:bodyPr>
            <a:normAutofit fontScale="90000"/>
          </a:bodyPr>
          <a:lstStyle/>
          <a:p>
            <a:r>
              <a:rPr lang="en-GB" dirty="0"/>
              <a:t>Conclusions and </a:t>
            </a:r>
            <a:r>
              <a:rPr lang="en-GB" dirty="0" smtClean="0"/>
              <a:t>learning</a:t>
            </a:r>
            <a:r>
              <a:rPr lang="en-GB" dirty="0"/>
              <a:t>?</a:t>
            </a:r>
            <a:br>
              <a:rPr lang="en-GB" dirty="0"/>
            </a:br>
            <a:endParaRPr lang="en-GB" dirty="0"/>
          </a:p>
        </p:txBody>
      </p:sp>
    </p:spTree>
    <p:extLst>
      <p:ext uri="{BB962C8B-B14F-4D97-AF65-F5344CB8AC3E}">
        <p14:creationId xmlns:p14="http://schemas.microsoft.com/office/powerpoint/2010/main" val="101501378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Explore what resilience is and how it is often misunderstood</a:t>
            </a:r>
          </a:p>
          <a:p>
            <a:r>
              <a:rPr lang="en-GB" dirty="0" smtClean="0"/>
              <a:t>Discuss models associated with developing resilience</a:t>
            </a:r>
          </a:p>
          <a:p>
            <a:r>
              <a:rPr lang="en-GB" dirty="0" smtClean="0"/>
              <a:t>Share some case studies </a:t>
            </a:r>
          </a:p>
          <a:p>
            <a:r>
              <a:rPr lang="en-GB" dirty="0" smtClean="0"/>
              <a:t>Context pre and Post COVID </a:t>
            </a:r>
          </a:p>
          <a:p>
            <a:r>
              <a:rPr lang="en-GB" dirty="0" smtClean="0"/>
              <a:t>The business case for wellbeing</a:t>
            </a:r>
            <a:endParaRPr lang="en-GB" dirty="0"/>
          </a:p>
        </p:txBody>
      </p:sp>
      <p:sp>
        <p:nvSpPr>
          <p:cNvPr id="3" name="Title 2"/>
          <p:cNvSpPr>
            <a:spLocks noGrp="1"/>
          </p:cNvSpPr>
          <p:nvPr>
            <p:ph type="title"/>
          </p:nvPr>
        </p:nvSpPr>
        <p:spPr/>
        <p:txBody>
          <a:bodyPr/>
          <a:lstStyle/>
          <a:p>
            <a:r>
              <a:rPr lang="en-GB" dirty="0" smtClean="0"/>
              <a:t>Overview of presentation</a:t>
            </a:r>
            <a:endParaRPr lang="en-GB" dirty="0"/>
          </a:p>
        </p:txBody>
      </p:sp>
    </p:spTree>
    <p:extLst>
      <p:ext uri="{BB962C8B-B14F-4D97-AF65-F5344CB8AC3E}">
        <p14:creationId xmlns:p14="http://schemas.microsoft.com/office/powerpoint/2010/main" val="200401390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t>carterp118@hotmail.com</a:t>
            </a:r>
            <a:endParaRPr lang="en-GB" dirty="0"/>
          </a:p>
        </p:txBody>
      </p:sp>
      <p:sp>
        <p:nvSpPr>
          <p:cNvPr id="3" name="Title 2"/>
          <p:cNvSpPr>
            <a:spLocks noGrp="1"/>
          </p:cNvSpPr>
          <p:nvPr>
            <p:ph type="title"/>
          </p:nvPr>
        </p:nvSpPr>
        <p:spPr/>
        <p:txBody>
          <a:bodyPr/>
          <a:lstStyle/>
          <a:p>
            <a:r>
              <a:rPr lang="en-GB" dirty="0" smtClean="0"/>
              <a:t>Thank you </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2976" y="2348880"/>
            <a:ext cx="4896544" cy="3019772"/>
          </a:xfrm>
          <a:prstGeom prst="rect">
            <a:avLst/>
          </a:prstGeom>
        </p:spPr>
      </p:pic>
    </p:spTree>
    <p:extLst>
      <p:ext uri="{BB962C8B-B14F-4D97-AF65-F5344CB8AC3E}">
        <p14:creationId xmlns:p14="http://schemas.microsoft.com/office/powerpoint/2010/main" val="57759470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GB" dirty="0"/>
              <a:t>Definition: The capacity to recover quickly from difficulties, toughness</a:t>
            </a:r>
            <a:r>
              <a:rPr lang="en-GB" dirty="0" smtClean="0"/>
              <a:t>.</a:t>
            </a:r>
          </a:p>
          <a:p>
            <a:pPr lvl="0"/>
            <a:endParaRPr lang="en-GB" dirty="0"/>
          </a:p>
          <a:p>
            <a:pPr lvl="0"/>
            <a:r>
              <a:rPr lang="en-GB" dirty="0"/>
              <a:t>The ability of a subject or object to spring back into shape.</a:t>
            </a:r>
          </a:p>
          <a:p>
            <a:endParaRPr lang="en-GB" dirty="0"/>
          </a:p>
        </p:txBody>
      </p:sp>
      <p:sp>
        <p:nvSpPr>
          <p:cNvPr id="3" name="Title 2"/>
          <p:cNvSpPr>
            <a:spLocks noGrp="1"/>
          </p:cNvSpPr>
          <p:nvPr>
            <p:ph type="title"/>
          </p:nvPr>
        </p:nvSpPr>
        <p:spPr/>
        <p:txBody>
          <a:bodyPr>
            <a:normAutofit fontScale="90000"/>
          </a:bodyPr>
          <a:lstStyle/>
          <a:p>
            <a:r>
              <a:rPr lang="en-GB" dirty="0" smtClean="0"/>
              <a:t>Resilience- A word frequently used and often misunderstood </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808" y="3645024"/>
            <a:ext cx="4064000" cy="2933700"/>
          </a:xfrm>
          <a:prstGeom prst="rect">
            <a:avLst/>
          </a:prstGeom>
        </p:spPr>
      </p:pic>
    </p:spTree>
    <p:extLst>
      <p:ext uri="{BB962C8B-B14F-4D97-AF65-F5344CB8AC3E}">
        <p14:creationId xmlns:p14="http://schemas.microsoft.com/office/powerpoint/2010/main" val="38269360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a:t> </a:t>
            </a:r>
          </a:p>
          <a:p>
            <a:pPr lvl="0"/>
            <a:r>
              <a:rPr lang="en-GB" dirty="0"/>
              <a:t>Self awareness</a:t>
            </a:r>
          </a:p>
          <a:p>
            <a:pPr lvl="0"/>
            <a:r>
              <a:rPr lang="en-GB" dirty="0"/>
              <a:t>Mindfulness</a:t>
            </a:r>
          </a:p>
          <a:p>
            <a:pPr lvl="0"/>
            <a:r>
              <a:rPr lang="en-GB" dirty="0"/>
              <a:t>Self care</a:t>
            </a:r>
          </a:p>
          <a:p>
            <a:pPr lvl="0"/>
            <a:r>
              <a:rPr lang="en-GB" dirty="0"/>
              <a:t>Positive relationships</a:t>
            </a:r>
          </a:p>
          <a:p>
            <a:pPr lvl="0"/>
            <a:r>
              <a:rPr lang="en-GB" dirty="0"/>
              <a:t>Purpose.</a:t>
            </a:r>
          </a:p>
          <a:p>
            <a:pPr marL="109728" indent="0">
              <a:buNone/>
            </a:pPr>
            <a:endParaRPr lang="en-GB" dirty="0"/>
          </a:p>
          <a:p>
            <a:endParaRPr lang="en-GB" dirty="0"/>
          </a:p>
        </p:txBody>
      </p:sp>
      <p:sp>
        <p:nvSpPr>
          <p:cNvPr id="3" name="Title 2"/>
          <p:cNvSpPr>
            <a:spLocks noGrp="1"/>
          </p:cNvSpPr>
          <p:nvPr>
            <p:ph type="title"/>
          </p:nvPr>
        </p:nvSpPr>
        <p:spPr/>
        <p:txBody>
          <a:bodyPr>
            <a:normAutofit fontScale="90000"/>
          </a:bodyPr>
          <a:lstStyle/>
          <a:p>
            <a:r>
              <a:rPr lang="en-GB" dirty="0" err="1"/>
              <a:t>Ahlschlager</a:t>
            </a:r>
            <a:r>
              <a:rPr lang="en-GB" dirty="0"/>
              <a:t>, 5 Pillars of resilience</a:t>
            </a:r>
            <a:br>
              <a:rPr lang="en-GB" dirty="0"/>
            </a:b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980728"/>
            <a:ext cx="4176464" cy="4176464"/>
          </a:xfrm>
          <a:prstGeom prst="rect">
            <a:avLst/>
          </a:prstGeom>
        </p:spPr>
      </p:pic>
    </p:spTree>
    <p:extLst>
      <p:ext uri="{BB962C8B-B14F-4D97-AF65-F5344CB8AC3E}">
        <p14:creationId xmlns:p14="http://schemas.microsoft.com/office/powerpoint/2010/main" val="427326591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a:p>
          <a:p>
            <a:pPr lvl="0"/>
            <a:r>
              <a:rPr lang="en-GB" dirty="0" smtClean="0"/>
              <a:t>Competence</a:t>
            </a:r>
            <a:endParaRPr lang="en-GB" dirty="0"/>
          </a:p>
          <a:p>
            <a:pPr lvl="0"/>
            <a:r>
              <a:rPr lang="en-GB" dirty="0"/>
              <a:t>Confidence</a:t>
            </a:r>
          </a:p>
          <a:p>
            <a:pPr lvl="0"/>
            <a:r>
              <a:rPr lang="en-GB" dirty="0"/>
              <a:t>Connection</a:t>
            </a:r>
          </a:p>
          <a:p>
            <a:pPr lvl="0"/>
            <a:r>
              <a:rPr lang="en-GB" dirty="0"/>
              <a:t>Character</a:t>
            </a:r>
          </a:p>
          <a:p>
            <a:pPr lvl="0"/>
            <a:r>
              <a:rPr lang="en-GB" dirty="0"/>
              <a:t>Contribution</a:t>
            </a:r>
          </a:p>
          <a:p>
            <a:pPr lvl="0"/>
            <a:r>
              <a:rPr lang="en-GB" dirty="0"/>
              <a:t>Coping</a:t>
            </a:r>
          </a:p>
          <a:p>
            <a:pPr lvl="0"/>
            <a:r>
              <a:rPr lang="en-GB" dirty="0"/>
              <a:t>Control</a:t>
            </a:r>
          </a:p>
          <a:p>
            <a:endParaRPr lang="en-GB" dirty="0"/>
          </a:p>
        </p:txBody>
      </p:sp>
      <p:sp>
        <p:nvSpPr>
          <p:cNvPr id="3" name="Title 2"/>
          <p:cNvSpPr>
            <a:spLocks noGrp="1"/>
          </p:cNvSpPr>
          <p:nvPr>
            <p:ph type="title"/>
          </p:nvPr>
        </p:nvSpPr>
        <p:spPr/>
        <p:txBody>
          <a:bodyPr>
            <a:normAutofit fontScale="90000"/>
          </a:bodyPr>
          <a:lstStyle/>
          <a:p>
            <a:r>
              <a:rPr lang="en-GB" dirty="0"/>
              <a:t>Ginsberg, 7 C’s of </a:t>
            </a:r>
            <a:r>
              <a:rPr lang="en-GB" dirty="0" smtClean="0"/>
              <a:t>resilience</a:t>
            </a:r>
            <a:r>
              <a:rPr lang="en-GB" dirty="0"/>
              <a:t/>
            </a:r>
            <a:br>
              <a:rPr lang="en-GB" dirty="0"/>
            </a:b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75949" y="1872808"/>
            <a:ext cx="4576057" cy="2574032"/>
          </a:xfrm>
          <a:prstGeom prst="rect">
            <a:avLst/>
          </a:prstGeom>
        </p:spPr>
      </p:pic>
    </p:spTree>
    <p:extLst>
      <p:ext uri="{BB962C8B-B14F-4D97-AF65-F5344CB8AC3E}">
        <p14:creationId xmlns:p14="http://schemas.microsoft.com/office/powerpoint/2010/main" val="131587394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476672"/>
            <a:ext cx="8229600" cy="4525963"/>
          </a:xfrm>
        </p:spPr>
        <p:txBody>
          <a:bodyPr>
            <a:noAutofit/>
          </a:bodyPr>
          <a:lstStyle/>
          <a:p>
            <a:pPr marL="109728" indent="0">
              <a:buNone/>
            </a:pPr>
            <a:r>
              <a:rPr lang="en-GB" sz="1600" i="1" dirty="0" smtClean="0">
                <a:latin typeface="Arial" panose="020B0604020202020204" pitchFamily="34" charset="0"/>
                <a:cs typeface="Arial" panose="020B0604020202020204" pitchFamily="34" charset="0"/>
              </a:rPr>
              <a:t>“</a:t>
            </a:r>
            <a:r>
              <a:rPr lang="en-GB" sz="1600" i="1" dirty="0">
                <a:latin typeface="Arial" panose="020B0604020202020204" pitchFamily="34" charset="0"/>
                <a:cs typeface="Arial" panose="020B0604020202020204" pitchFamily="34" charset="0"/>
              </a:rPr>
              <a:t>The psychological needs of healthcare staff as a result of Coronavirus”.</a:t>
            </a:r>
            <a:endParaRPr lang="en-GB" sz="1600" dirty="0">
              <a:latin typeface="Arial" panose="020B0604020202020204" pitchFamily="34" charset="0"/>
              <a:cs typeface="Arial" panose="020B0604020202020204" pitchFamily="34" charset="0"/>
            </a:endParaRPr>
          </a:p>
          <a:p>
            <a:pPr marL="109728" indent="0">
              <a:buNone/>
            </a:pPr>
            <a:r>
              <a:rPr lang="en-GB" sz="1600" i="1" dirty="0">
                <a:latin typeface="Arial" panose="020B0604020202020204" pitchFamily="34" charset="0"/>
                <a:cs typeface="Arial" panose="020B0604020202020204" pitchFamily="34" charset="0"/>
              </a:rPr>
              <a:t> </a:t>
            </a:r>
            <a:r>
              <a:rPr lang="en-GB" sz="1600" i="1" dirty="0" smtClean="0">
                <a:latin typeface="Arial" panose="020B0604020202020204" pitchFamily="34" charset="0"/>
                <a:cs typeface="Arial" panose="020B0604020202020204" pitchFamily="34" charset="0"/>
              </a:rPr>
              <a:t>Three </a:t>
            </a:r>
            <a:r>
              <a:rPr lang="en-GB" sz="1600" i="1" dirty="0">
                <a:latin typeface="Arial" panose="020B0604020202020204" pitchFamily="34" charset="0"/>
                <a:cs typeface="Arial" panose="020B0604020202020204" pitchFamily="34" charset="0"/>
              </a:rPr>
              <a:t>phases of psychological responses.</a:t>
            </a:r>
            <a:endParaRPr lang="en-GB" sz="1600" dirty="0">
              <a:latin typeface="Arial" panose="020B0604020202020204" pitchFamily="34" charset="0"/>
              <a:cs typeface="Arial" panose="020B0604020202020204" pitchFamily="34" charset="0"/>
            </a:endParaRPr>
          </a:p>
          <a:p>
            <a:pPr marL="109728" indent="0">
              <a:buNone/>
            </a:pPr>
            <a:r>
              <a:rPr lang="en-GB" sz="1600" b="1" i="1" dirty="0">
                <a:latin typeface="Arial" panose="020B0604020202020204" pitchFamily="34" charset="0"/>
                <a:cs typeface="Arial" panose="020B0604020202020204" pitchFamily="34" charset="0"/>
              </a:rPr>
              <a:t> </a:t>
            </a:r>
            <a:r>
              <a:rPr lang="en-GB" sz="1600" b="1" dirty="0" smtClean="0">
                <a:latin typeface="Arial" panose="020B0604020202020204" pitchFamily="34" charset="0"/>
                <a:cs typeface="Arial" panose="020B0604020202020204" pitchFamily="34" charset="0"/>
              </a:rPr>
              <a:t>(1) Preparation </a:t>
            </a:r>
            <a:r>
              <a:rPr lang="en-GB" sz="1600" b="1" dirty="0">
                <a:latin typeface="Arial" panose="020B0604020202020204" pitchFamily="34" charset="0"/>
                <a:cs typeface="Arial" panose="020B0604020202020204" pitchFamily="34" charset="0"/>
              </a:rPr>
              <a:t>phase</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Planning what might happen.</a:t>
            </a:r>
          </a:p>
          <a:p>
            <a:pPr marL="109728" indent="0">
              <a:buNone/>
            </a:pPr>
            <a:r>
              <a:rPr lang="en-GB" sz="1600" dirty="0">
                <a:latin typeface="Arial" panose="020B0604020202020204" pitchFamily="34" charset="0"/>
                <a:cs typeface="Arial" panose="020B0604020202020204" pitchFamily="34" charset="0"/>
              </a:rPr>
              <a:t> </a:t>
            </a:r>
          </a:p>
          <a:p>
            <a:pPr marL="109728" indent="0">
              <a:buNone/>
            </a:pPr>
            <a:r>
              <a:rPr lang="en-GB" sz="1600" b="1" dirty="0">
                <a:latin typeface="Arial" panose="020B0604020202020204" pitchFamily="34" charset="0"/>
                <a:cs typeface="Arial" panose="020B0604020202020204" pitchFamily="34" charset="0"/>
              </a:rPr>
              <a:t>2) Active phase</a:t>
            </a:r>
            <a:endParaRPr lang="en-GB" sz="1600" dirty="0">
              <a:latin typeface="Arial" panose="020B0604020202020204" pitchFamily="34" charset="0"/>
              <a:cs typeface="Arial" panose="020B0604020202020204" pitchFamily="34" charset="0"/>
            </a:endParaRPr>
          </a:p>
          <a:p>
            <a:pPr marL="109728" indent="0">
              <a:buNone/>
            </a:pPr>
            <a:r>
              <a:rPr lang="en-GB" sz="1600" b="1" dirty="0">
                <a:latin typeface="Arial" panose="020B0604020202020204" pitchFamily="34" charset="0"/>
                <a:cs typeface="Arial" panose="020B0604020202020204" pitchFamily="34" charset="0"/>
              </a:rPr>
              <a:t> </a:t>
            </a:r>
            <a:r>
              <a:rPr lang="en-GB" sz="1600" dirty="0" smtClean="0">
                <a:latin typeface="Arial" panose="020B0604020202020204" pitchFamily="34" charset="0"/>
                <a:cs typeface="Arial" panose="020B0604020202020204" pitchFamily="34" charset="0"/>
              </a:rPr>
              <a:t>This </a:t>
            </a:r>
            <a:r>
              <a:rPr lang="en-GB" sz="1600" dirty="0">
                <a:latin typeface="Arial" panose="020B0604020202020204" pitchFamily="34" charset="0"/>
                <a:cs typeface="Arial" panose="020B0604020202020204" pitchFamily="34" charset="0"/>
              </a:rPr>
              <a:t>phase has two components.</a:t>
            </a:r>
          </a:p>
          <a:p>
            <a:pPr lvl="0"/>
            <a:r>
              <a:rPr lang="en-GB" sz="1600" i="1" dirty="0" smtClean="0">
                <a:latin typeface="Arial" panose="020B0604020202020204" pitchFamily="34" charset="0"/>
                <a:cs typeface="Arial" panose="020B0604020202020204" pitchFamily="34" charset="0"/>
              </a:rPr>
              <a:t>Heroics </a:t>
            </a:r>
            <a:r>
              <a:rPr lang="en-GB" sz="1600" i="1" dirty="0">
                <a:latin typeface="Arial" panose="020B0604020202020204" pitchFamily="34" charset="0"/>
                <a:cs typeface="Arial" panose="020B0604020202020204" pitchFamily="34" charset="0"/>
              </a:rPr>
              <a:t>and surge solution: Increased camaraderie as staff cross boundaries and work together and a sense of rising to the challenge.</a:t>
            </a:r>
            <a:endParaRPr lang="en-GB" sz="1600" dirty="0">
              <a:latin typeface="Arial" panose="020B0604020202020204" pitchFamily="34" charset="0"/>
              <a:cs typeface="Arial" panose="020B0604020202020204" pitchFamily="34" charset="0"/>
            </a:endParaRPr>
          </a:p>
          <a:p>
            <a:pPr lvl="0"/>
            <a:r>
              <a:rPr lang="en-GB" sz="1600" i="1" dirty="0" smtClean="0">
                <a:latin typeface="Arial" panose="020B0604020202020204" pitchFamily="34" charset="0"/>
                <a:cs typeface="Arial" panose="020B0604020202020204" pitchFamily="34" charset="0"/>
              </a:rPr>
              <a:t>Disillusionment </a:t>
            </a:r>
            <a:r>
              <a:rPr lang="en-GB" sz="1600" i="1" dirty="0">
                <a:latin typeface="Arial" panose="020B0604020202020204" pitchFamily="34" charset="0"/>
                <a:cs typeface="Arial" panose="020B0604020202020204" pitchFamily="34" charset="0"/>
              </a:rPr>
              <a:t>and exhaustion: The period of highest psychological risk. Staff are in the “Full go Mode” with high levels of adrenaline and on automatic pilot. They then may experience sudden exhaustion.</a:t>
            </a:r>
            <a:endParaRPr lang="en-GB" sz="1600" dirty="0">
              <a:latin typeface="Arial" panose="020B0604020202020204" pitchFamily="34" charset="0"/>
              <a:cs typeface="Arial" panose="020B0604020202020204" pitchFamily="34" charset="0"/>
            </a:endParaRPr>
          </a:p>
          <a:p>
            <a:pPr marL="109728" indent="0">
              <a:buNone/>
            </a:pPr>
            <a:r>
              <a:rPr lang="en-GB" sz="1600" b="1" i="1" dirty="0">
                <a:latin typeface="Arial" panose="020B0604020202020204" pitchFamily="34" charset="0"/>
                <a:cs typeface="Arial" panose="020B0604020202020204" pitchFamily="34" charset="0"/>
              </a:rPr>
              <a:t> </a:t>
            </a:r>
            <a:endParaRPr lang="en-GB" sz="1600" dirty="0">
              <a:latin typeface="Arial" panose="020B0604020202020204" pitchFamily="34" charset="0"/>
              <a:cs typeface="Arial" panose="020B0604020202020204" pitchFamily="34" charset="0"/>
            </a:endParaRPr>
          </a:p>
          <a:p>
            <a:pPr marL="109728" lvl="0" indent="0">
              <a:buNone/>
            </a:pPr>
            <a:r>
              <a:rPr lang="en-GB" sz="1600" b="1" dirty="0" smtClean="0">
                <a:latin typeface="Arial" panose="020B0604020202020204" pitchFamily="34" charset="0"/>
                <a:cs typeface="Arial" panose="020B0604020202020204" pitchFamily="34" charset="0"/>
              </a:rPr>
              <a:t>3)  Recovery </a:t>
            </a:r>
            <a:r>
              <a:rPr lang="en-GB" sz="1600" b="1" dirty="0">
                <a:latin typeface="Arial" panose="020B0604020202020204" pitchFamily="34" charset="0"/>
                <a:cs typeface="Arial" panose="020B0604020202020204" pitchFamily="34" charset="0"/>
              </a:rPr>
              <a:t>phase</a:t>
            </a:r>
            <a:r>
              <a:rPr lang="en-GB" sz="1600" dirty="0">
                <a:latin typeface="Arial" panose="020B0604020202020204" pitchFamily="34" charset="0"/>
                <a:cs typeface="Arial" panose="020B0604020202020204" pitchFamily="34" charset="0"/>
              </a:rPr>
              <a:t>:</a:t>
            </a:r>
            <a:r>
              <a:rPr lang="en-GB" sz="1600" i="1" dirty="0">
                <a:latin typeface="Arial" panose="020B0604020202020204" pitchFamily="34" charset="0"/>
                <a:cs typeface="Arial" panose="020B0604020202020204" pitchFamily="34" charset="0"/>
              </a:rPr>
              <a:t> </a:t>
            </a:r>
            <a:endParaRPr lang="en-GB" sz="1600" i="1" dirty="0" smtClean="0">
              <a:latin typeface="Arial" panose="020B0604020202020204" pitchFamily="34" charset="0"/>
              <a:cs typeface="Arial" panose="020B0604020202020204" pitchFamily="34" charset="0"/>
            </a:endParaRPr>
          </a:p>
          <a:p>
            <a:pPr lvl="0"/>
            <a:r>
              <a:rPr lang="en-GB" sz="1600" i="1" dirty="0" smtClean="0">
                <a:latin typeface="Arial" panose="020B0604020202020204" pitchFamily="34" charset="0"/>
                <a:cs typeface="Arial" panose="020B0604020202020204" pitchFamily="34" charset="0"/>
              </a:rPr>
              <a:t>Staff </a:t>
            </a:r>
            <a:r>
              <a:rPr lang="en-GB" sz="1600" i="1" dirty="0">
                <a:latin typeface="Arial" panose="020B0604020202020204" pitchFamily="34" charset="0"/>
                <a:cs typeface="Arial" panose="020B0604020202020204" pitchFamily="34" charset="0"/>
              </a:rPr>
              <a:t>have time to reflect. Most staff will be able to cope successfully using their own preferred style, individual resources and social support.</a:t>
            </a:r>
            <a:endParaRPr lang="en-GB" sz="1600" dirty="0">
              <a:latin typeface="Arial" panose="020B0604020202020204" pitchFamily="34" charset="0"/>
              <a:cs typeface="Arial" panose="020B0604020202020204" pitchFamily="34" charset="0"/>
            </a:endParaRPr>
          </a:p>
          <a:p>
            <a:r>
              <a:rPr lang="en-GB" sz="1600" i="1" dirty="0">
                <a:latin typeface="Arial" panose="020B0604020202020204" pitchFamily="34" charset="0"/>
                <a:cs typeface="Arial" panose="020B0604020202020204" pitchFamily="34" charset="0"/>
              </a:rPr>
              <a:t>Others may feel different about their job and experience resentment towards individuals and organisations</a:t>
            </a:r>
            <a:r>
              <a:rPr lang="en-GB" sz="1600" i="1" dirty="0" smtClean="0">
                <a:latin typeface="Arial" panose="020B0604020202020204" pitchFamily="34" charset="0"/>
                <a:cs typeface="Arial" panose="020B0604020202020204" pitchFamily="34" charset="0"/>
              </a:rPr>
              <a:t>.</a:t>
            </a:r>
            <a:r>
              <a:rPr lang="en-GB" sz="1600" i="1" dirty="0">
                <a:latin typeface="Arial" panose="020B0604020202020204" pitchFamily="34" charset="0"/>
                <a:cs typeface="Arial" panose="020B0604020202020204" pitchFamily="34" charset="0"/>
              </a:rPr>
              <a:t> </a:t>
            </a:r>
            <a:endParaRPr lang="en-GB" sz="1600" dirty="0">
              <a:latin typeface="Arial" panose="020B0604020202020204" pitchFamily="34" charset="0"/>
              <a:cs typeface="Arial" panose="020B0604020202020204" pitchFamily="34" charset="0"/>
            </a:endParaRPr>
          </a:p>
          <a:p>
            <a:r>
              <a:rPr lang="en-GB" sz="1600" i="1" dirty="0">
                <a:latin typeface="Arial" panose="020B0604020202020204" pitchFamily="34" charset="0"/>
                <a:cs typeface="Arial" panose="020B0604020202020204" pitchFamily="34" charset="0"/>
              </a:rPr>
              <a:t>Certain staff may be at risk of chronic psychological difficulties, including but not limited to burnout and PTSD</a:t>
            </a:r>
            <a:endParaRPr lang="en-GB" sz="16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67544" y="0"/>
            <a:ext cx="8229600" cy="1143000"/>
          </a:xfrm>
        </p:spPr>
        <p:txBody>
          <a:bodyPr>
            <a:normAutofit fontScale="90000"/>
          </a:bodyPr>
          <a:lstStyle/>
          <a:p>
            <a:r>
              <a:rPr lang="en-GB" dirty="0"/>
              <a:t>British Psychological society</a:t>
            </a:r>
            <a:br>
              <a:rPr lang="en-GB" dirty="0"/>
            </a:br>
            <a:endParaRPr lang="en-GB" dirty="0"/>
          </a:p>
        </p:txBody>
      </p:sp>
    </p:spTree>
    <p:extLst>
      <p:ext uri="{BB962C8B-B14F-4D97-AF65-F5344CB8AC3E}">
        <p14:creationId xmlns:p14="http://schemas.microsoft.com/office/powerpoint/2010/main" val="250309495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NHS Staff Survey results March 2019</a:t>
            </a:r>
          </a:p>
          <a:p>
            <a:pPr lvl="1"/>
            <a:r>
              <a:rPr lang="en-GB" dirty="0" smtClean="0"/>
              <a:t>Highest levels of stress recorded amongst NHS staff</a:t>
            </a:r>
          </a:p>
          <a:p>
            <a:pPr lvl="1"/>
            <a:r>
              <a:rPr lang="en-GB" dirty="0" smtClean="0"/>
              <a:t>Workforce crisis with more than 100,000 vacancies –with more than a third of GP’s intending to quit</a:t>
            </a:r>
          </a:p>
          <a:p>
            <a:pPr lvl="1"/>
            <a:r>
              <a:rPr lang="en-GB" dirty="0" smtClean="0"/>
              <a:t>Nurses’ and midwives’ stress levels leading to sickness levels at a new high</a:t>
            </a:r>
          </a:p>
          <a:p>
            <a:pPr lvl="1"/>
            <a:r>
              <a:rPr lang="en-GB" dirty="0" smtClean="0"/>
              <a:t>Nurses feeling desperate with chronic excessive workload and staff shortages</a:t>
            </a:r>
            <a:endParaRPr lang="en-GB" dirty="0"/>
          </a:p>
        </p:txBody>
      </p:sp>
      <p:sp>
        <p:nvSpPr>
          <p:cNvPr id="3" name="Title 2"/>
          <p:cNvSpPr>
            <a:spLocks noGrp="1"/>
          </p:cNvSpPr>
          <p:nvPr>
            <p:ph type="title"/>
          </p:nvPr>
        </p:nvSpPr>
        <p:spPr/>
        <p:txBody>
          <a:bodyPr/>
          <a:lstStyle/>
          <a:p>
            <a:r>
              <a:rPr lang="en-GB" dirty="0" smtClean="0"/>
              <a:t>Context – pre COVID</a:t>
            </a:r>
            <a:endParaRPr lang="en-GB" dirty="0"/>
          </a:p>
        </p:txBody>
      </p:sp>
      <p:sp>
        <p:nvSpPr>
          <p:cNvPr id="4" name="Rectangle 3"/>
          <p:cNvSpPr/>
          <p:nvPr/>
        </p:nvSpPr>
        <p:spPr>
          <a:xfrm>
            <a:off x="683568" y="4869160"/>
            <a:ext cx="8136904" cy="646331"/>
          </a:xfrm>
          <a:prstGeom prst="rect">
            <a:avLst/>
          </a:prstGeom>
        </p:spPr>
        <p:txBody>
          <a:bodyPr wrap="square">
            <a:spAutoFit/>
          </a:bodyPr>
          <a:lstStyle/>
          <a:p>
            <a:r>
              <a:rPr lang="en-GB" dirty="0"/>
              <a:t>S, Bailey &amp; Michael West 2020 Learning from staff experiences of Covid-19: let the light come streaming in. Kings Fund</a:t>
            </a:r>
          </a:p>
        </p:txBody>
      </p:sp>
    </p:spTree>
    <p:extLst>
      <p:ext uri="{BB962C8B-B14F-4D97-AF65-F5344CB8AC3E}">
        <p14:creationId xmlns:p14="http://schemas.microsoft.com/office/powerpoint/2010/main" val="8902483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Tidal wave of COVID 19</a:t>
            </a:r>
            <a:endParaRPr lang="en-GB" dirty="0"/>
          </a:p>
        </p:txBody>
      </p:sp>
      <p:pic>
        <p:nvPicPr>
          <p:cNvPr id="4" name="Content Placeholder 3"/>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323529" y="1556792"/>
            <a:ext cx="4356483" cy="3672408"/>
          </a:xfrm>
        </p:spPr>
      </p:pic>
      <p:sp>
        <p:nvSpPr>
          <p:cNvPr id="14" name="Rectangle 13"/>
          <p:cNvSpPr/>
          <p:nvPr/>
        </p:nvSpPr>
        <p:spPr>
          <a:xfrm>
            <a:off x="4932040" y="1196752"/>
            <a:ext cx="3816424" cy="4524315"/>
          </a:xfrm>
          <a:prstGeom prst="rect">
            <a:avLst/>
          </a:prstGeom>
        </p:spPr>
        <p:txBody>
          <a:bodyPr wrap="square">
            <a:spAutoFit/>
          </a:bodyPr>
          <a:lstStyle/>
          <a:p>
            <a:r>
              <a:rPr lang="en-GB" sz="2400" b="1" dirty="0" smtClean="0"/>
              <a:t>More than 193,713 people have died as a result of the pandemic in the United Kingdom so far. And with a disproportionate impact on those from ethnic minority groups and people in care homes. These have been the challenging times.</a:t>
            </a:r>
            <a:endParaRPr lang="en-GB" sz="2400" b="1" dirty="0"/>
          </a:p>
        </p:txBody>
      </p:sp>
    </p:spTree>
    <p:extLst>
      <p:ext uri="{BB962C8B-B14F-4D97-AF65-F5344CB8AC3E}">
        <p14:creationId xmlns:p14="http://schemas.microsoft.com/office/powerpoint/2010/main" val="16295587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endParaRPr lang="en-GB" b="1" i="1" dirty="0" smtClean="0"/>
          </a:p>
          <a:p>
            <a:pPr marL="109728" indent="0">
              <a:buNone/>
            </a:pPr>
            <a:r>
              <a:rPr lang="en-GB" i="1" dirty="0" smtClean="0"/>
              <a:t>“very simply, stress and burnout at work are when the demands on us exceed the resources that we have” Professor Michael West</a:t>
            </a:r>
          </a:p>
          <a:p>
            <a:pPr marL="109728" indent="0">
              <a:buNone/>
            </a:pPr>
            <a:endParaRPr lang="en-GB" i="1" dirty="0"/>
          </a:p>
          <a:p>
            <a:pPr marL="109728" indent="0">
              <a:buNone/>
            </a:pPr>
            <a:r>
              <a:rPr lang="en-GB" i="1" dirty="0" smtClean="0"/>
              <a:t>“Staff who are burnt out are at an increased risk of error making and are more likely to suffer from low engagement (lack of vigour, dedication and absorption in work), cynicism, and compassion fatigue” Royal College of Midwives</a:t>
            </a:r>
          </a:p>
        </p:txBody>
      </p:sp>
      <p:sp>
        <p:nvSpPr>
          <p:cNvPr id="3" name="Title 2"/>
          <p:cNvSpPr>
            <a:spLocks noGrp="1"/>
          </p:cNvSpPr>
          <p:nvPr>
            <p:ph type="title"/>
          </p:nvPr>
        </p:nvSpPr>
        <p:spPr/>
        <p:txBody>
          <a:bodyPr/>
          <a:lstStyle/>
          <a:p>
            <a:r>
              <a:rPr lang="en-GB" dirty="0" smtClean="0"/>
              <a:t>Burnout</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400"/>
            <a:ext cx="9144000" cy="6446133"/>
          </a:xfrm>
          <a:prstGeom prst="rect">
            <a:avLst/>
          </a:prstGeom>
        </p:spPr>
      </p:pic>
    </p:spTree>
    <p:extLst>
      <p:ext uri="{BB962C8B-B14F-4D97-AF65-F5344CB8AC3E}">
        <p14:creationId xmlns:p14="http://schemas.microsoft.com/office/powerpoint/2010/main" val="192786840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70</TotalTime>
  <Words>1714</Words>
  <Application>Microsoft Macintosh PowerPoint</Application>
  <PresentationFormat>On-screen Show (4:3)</PresentationFormat>
  <Paragraphs>192</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Resilience</vt:lpstr>
      <vt:lpstr>Overview of presentation</vt:lpstr>
      <vt:lpstr>Resilience- A word frequently used and often misunderstood </vt:lpstr>
      <vt:lpstr>Ahlschlager, 5 Pillars of resilience </vt:lpstr>
      <vt:lpstr>Ginsberg, 7 C’s of resilience </vt:lpstr>
      <vt:lpstr>British Psychological society </vt:lpstr>
      <vt:lpstr>Context – pre COVID</vt:lpstr>
      <vt:lpstr>Tidal wave of COVID 19</vt:lpstr>
      <vt:lpstr>Burnout</vt:lpstr>
      <vt:lpstr>Case study  </vt:lpstr>
      <vt:lpstr>Pandemic </vt:lpstr>
      <vt:lpstr>Pandemic </vt:lpstr>
      <vt:lpstr>The Business Case – Why Wellbeing matters</vt:lpstr>
      <vt:lpstr>Risks associated with poor wellbeing</vt:lpstr>
      <vt:lpstr>Compassionate Leadership</vt:lpstr>
      <vt:lpstr>Teamwork</vt:lpstr>
      <vt:lpstr>   4 factors of successful and resilient teams </vt:lpstr>
      <vt:lpstr>Where things go wrong. </vt:lpstr>
      <vt:lpstr>Conclusions and learning? </vt:lpstr>
      <vt:lpstr>Thank you </vt:lpstr>
    </vt:vector>
  </TitlesOfParts>
  <Company>Barts health Trust NHS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Resilience</dc:title>
  <dc:creator>Cunningham, Geraldine (ABH)</dc:creator>
  <cp:lastModifiedBy>Peter Carter</cp:lastModifiedBy>
  <cp:revision>9</cp:revision>
  <dcterms:created xsi:type="dcterms:W3CDTF">2022-06-13T08:46:55Z</dcterms:created>
  <dcterms:modified xsi:type="dcterms:W3CDTF">2022-06-13T20:38:04Z</dcterms:modified>
</cp:coreProperties>
</file>