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3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4630400" cy="8229600"/>
  <p:notesSz cx="8229600" cy="14630400"/>
  <p:embeddedFontLst>
    <p:embeddedFont>
      <p:font typeface="Open Sans" panose="020B0606030504020204" pitchFamily="34" charset="0"/>
      <p:regular r:id="rId13"/>
      <p:bold r:id="rId14"/>
      <p:italic r:id="rId15"/>
      <p:boldItalic r:id="rId16"/>
    </p:embeddedFont>
    <p:embeddedFont>
      <p:font typeface="Open Sans Bold" panose="020B0806030504020204" charset="0"/>
      <p:bold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441" autoAdjust="0"/>
  </p:normalViewPr>
  <p:slideViewPr>
    <p:cSldViewPr snapToGrid="0" snapToObjects="1">
      <p:cViewPr varScale="1">
        <p:scale>
          <a:sx n="73" d="100"/>
          <a:sy n="73" d="100"/>
        </p:scale>
        <p:origin x="384" y="29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6963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hyperlink" Target="http://www.fittocare.co.uk/members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204085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The AI Strategic Edge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3961805"/>
            <a:ext cx="7556421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Cutting Through Complexity to Build Trust and Simplicity in Public Service</a:t>
            </a:r>
            <a:endParaRPr lang="en-US" sz="2200" dirty="0"/>
          </a:p>
        </p:txBody>
      </p:sp>
      <p:sp>
        <p:nvSpPr>
          <p:cNvPr id="6" name="Shape 3"/>
          <p:cNvSpPr/>
          <p:nvPr/>
        </p:nvSpPr>
        <p:spPr>
          <a:xfrm>
            <a:off x="793790" y="5645587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410" y="5653207"/>
            <a:ext cx="347663" cy="347663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1270040" y="5628680"/>
            <a:ext cx="7866340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Open Sans Bold" pitchFamily="34" charset="0"/>
                <a:ea typeface="Open Sans Bold" pitchFamily="34" charset="-122"/>
                <a:cs typeface="Open Sans Bold" pitchFamily="34" charset="-120"/>
              </a:rPr>
              <a:t>by Anthony Lawton </a:t>
            </a:r>
            <a:r>
              <a:rPr lang="en-US" sz="1400" b="1" dirty="0">
                <a:solidFill>
                  <a:srgbClr val="333F70"/>
                </a:solidFill>
                <a:latin typeface="Open Sans Bold" pitchFamily="34" charset="0"/>
                <a:ea typeface="Open Sans Bold" pitchFamily="34" charset="-122"/>
                <a:cs typeface="Open Sans Bold" pitchFamily="34" charset="-120"/>
              </a:rPr>
              <a:t>(Presentation took 10 mins with AI!)</a:t>
            </a:r>
            <a:endParaRPr lang="en-US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2BF962-521C-78C7-B114-3586BB3421C0}"/>
              </a:ext>
            </a:extLst>
          </p:cNvPr>
          <p:cNvSpPr txBox="1"/>
          <p:nvPr/>
        </p:nvSpPr>
        <p:spPr>
          <a:xfrm>
            <a:off x="1737360" y="6858000"/>
            <a:ext cx="37490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92D050"/>
                </a:solidFill>
              </a:rPr>
              <a:t>Q How familiar are you with AI? Interest? Fear?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027390"/>
            <a:ext cx="7556421" cy="1728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Call to Action – What's Your Next Step?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0190" y="3493889"/>
            <a:ext cx="566976" cy="56697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280190" y="4287679"/>
            <a:ext cx="2291953" cy="4904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Modern Necessity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6280190" y="5132427"/>
            <a:ext cx="2291953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AI is essential for effective leadership today.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2304" y="3493889"/>
            <a:ext cx="566976" cy="56697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8912304" y="4287679"/>
            <a:ext cx="229207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Quick Wins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8912304" y="4778097"/>
            <a:ext cx="229207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Start with AI-powered Workforce Insights. (Buy the Book “The AI Strategic Edge” £0.99 until tomorrow)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44538" y="3493889"/>
            <a:ext cx="566976" cy="56697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1544538" y="4287679"/>
            <a:ext cx="2291953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Free Resources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11544538" y="5132427"/>
            <a:ext cx="2291953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Join Fit to Care Membership: </a:t>
            </a:r>
            <a:r>
              <a:rPr lang="en-US" sz="1750" u="sng" dirty="0">
                <a:solidFill>
                  <a:srgbClr val="26A68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www.fittocare.co.uk/members</a:t>
            </a:r>
            <a:endParaRPr lang="en-US" sz="1750" dirty="0"/>
          </a:p>
        </p:txBody>
      </p:sp>
      <p:sp>
        <p:nvSpPr>
          <p:cNvPr id="13" name="Text 7"/>
          <p:cNvSpPr/>
          <p:nvPr/>
        </p:nvSpPr>
        <p:spPr>
          <a:xfrm>
            <a:off x="6280190" y="6839188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Let's start the action and go beyond the conversation!</a:t>
            </a:r>
            <a:endParaRPr lang="en-US" sz="175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08E3CC-F8F5-0177-9EE5-72EA1E232BA0}"/>
              </a:ext>
            </a:extLst>
          </p:cNvPr>
          <p:cNvSpPr txBox="1"/>
          <p:nvPr/>
        </p:nvSpPr>
        <p:spPr>
          <a:xfrm>
            <a:off x="8572143" y="7356098"/>
            <a:ext cx="2963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92D050"/>
                </a:solidFill>
              </a:rPr>
              <a:t>Time for Q’s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942380"/>
            <a:ext cx="7556421" cy="212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The Problem – Why Leaders Are Struggling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3664029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5" name="Text 2"/>
          <p:cNvSpPr/>
          <p:nvPr/>
        </p:nvSpPr>
        <p:spPr>
          <a:xfrm>
            <a:off x="878860" y="3706535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1</a:t>
            </a:r>
            <a:endParaRPr lang="en-US" sz="2650" dirty="0"/>
          </a:p>
        </p:txBody>
      </p:sp>
      <p:sp>
        <p:nvSpPr>
          <p:cNvPr id="6" name="Text 3"/>
          <p:cNvSpPr/>
          <p:nvPr/>
        </p:nvSpPr>
        <p:spPr>
          <a:xfrm>
            <a:off x="1530906" y="3664029"/>
            <a:ext cx="2927747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Drowning in Complexity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1530906" y="4508778"/>
            <a:ext cx="2927747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Public sector managers overwhelmed by data, bureaucracy, inefficiencies.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4685467" y="3664029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9" name="Text 6"/>
          <p:cNvSpPr/>
          <p:nvPr/>
        </p:nvSpPr>
        <p:spPr>
          <a:xfrm>
            <a:off x="4770537" y="3706535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2</a:t>
            </a:r>
            <a:endParaRPr lang="en-US" sz="2650" dirty="0"/>
          </a:p>
        </p:txBody>
      </p:sp>
      <p:sp>
        <p:nvSpPr>
          <p:cNvPr id="10" name="Text 7"/>
          <p:cNvSpPr/>
          <p:nvPr/>
        </p:nvSpPr>
        <p:spPr>
          <a:xfrm>
            <a:off x="5422583" y="3664029"/>
            <a:ext cx="2927747" cy="10629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Reactive Decision-Making</a:t>
            </a:r>
            <a:endParaRPr lang="en-US" sz="2200" dirty="0"/>
          </a:p>
        </p:txBody>
      </p:sp>
      <p:sp>
        <p:nvSpPr>
          <p:cNvPr id="11" name="Text 8"/>
          <p:cNvSpPr/>
          <p:nvPr/>
        </p:nvSpPr>
        <p:spPr>
          <a:xfrm>
            <a:off x="5422583" y="4863108"/>
            <a:ext cx="2927747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Slow, reactive, and fragmented approaches to challenges.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814678" y="6989445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3" name="Text 10"/>
          <p:cNvSpPr/>
          <p:nvPr/>
        </p:nvSpPr>
        <p:spPr>
          <a:xfrm>
            <a:off x="878860" y="7074456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3</a:t>
            </a:r>
            <a:endParaRPr lang="en-US" sz="2650" dirty="0"/>
          </a:p>
        </p:txBody>
      </p:sp>
      <p:sp>
        <p:nvSpPr>
          <p:cNvPr id="14" name="Text 11"/>
          <p:cNvSpPr/>
          <p:nvPr/>
        </p:nvSpPr>
        <p:spPr>
          <a:xfrm>
            <a:off x="1530906" y="7109936"/>
            <a:ext cx="332624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AI Misconceptions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1531025" y="7442952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Technology either overhyped or feared.</a:t>
            </a:r>
            <a:endParaRPr lang="en-US" sz="175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1CA2961-29A1-E6FB-B222-5B72CCBE310B}"/>
              </a:ext>
            </a:extLst>
          </p:cNvPr>
          <p:cNvSpPr txBox="1"/>
          <p:nvPr/>
        </p:nvSpPr>
        <p:spPr>
          <a:xfrm>
            <a:off x="878860" y="2685575"/>
            <a:ext cx="5789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92D050"/>
                </a:solidFill>
              </a:rPr>
              <a:t>My Story – to bring to life!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C297EAE-0232-B153-7381-FADFCA9B04EB}"/>
              </a:ext>
            </a:extLst>
          </p:cNvPr>
          <p:cNvSpPr txBox="1"/>
          <p:nvPr/>
        </p:nvSpPr>
        <p:spPr>
          <a:xfrm>
            <a:off x="3773644" y="6033489"/>
            <a:ext cx="2052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92D050"/>
                </a:solidFill>
              </a:rPr>
              <a:t>Fit to Care Book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9F36416-F3A5-5DB1-FB22-6AC585E919B0}"/>
              </a:ext>
            </a:extLst>
          </p:cNvPr>
          <p:cNvSpPr txBox="1"/>
          <p:nvPr/>
        </p:nvSpPr>
        <p:spPr>
          <a:xfrm>
            <a:off x="6021046" y="7436523"/>
            <a:ext cx="2927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92D050"/>
                </a:solidFill>
              </a:rPr>
              <a:t>The AI Strategic Edge Book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739616"/>
            <a:ext cx="7866884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The AI Revolution – Why Now?</a:t>
            </a:r>
          </a:p>
          <a:p>
            <a:pPr marL="0" indent="0">
              <a:lnSpc>
                <a:spcPts val="5550"/>
              </a:lnSpc>
              <a:buNone/>
            </a:pPr>
            <a:r>
              <a:rPr lang="en-US" sz="20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</a:rPr>
              <a:t>(Disbelief, Fear, Ignorance, Avoidance, Adaptation)</a:t>
            </a:r>
            <a:endParaRPr lang="en-US" sz="2000" dirty="0"/>
          </a:p>
        </p:txBody>
      </p:sp>
      <p:sp>
        <p:nvSpPr>
          <p:cNvPr id="4" name="Shape 1"/>
          <p:cNvSpPr/>
          <p:nvPr/>
        </p:nvSpPr>
        <p:spPr>
          <a:xfrm>
            <a:off x="6535341" y="2497336"/>
            <a:ext cx="30480" cy="4374475"/>
          </a:xfrm>
          <a:prstGeom prst="roundRect">
            <a:avLst>
              <a:gd name="adj" fmla="val 312558"/>
            </a:avLst>
          </a:prstGeom>
          <a:solidFill>
            <a:srgbClr val="BCDBD4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5" name="Shape 2"/>
          <p:cNvSpPr/>
          <p:nvPr/>
        </p:nvSpPr>
        <p:spPr>
          <a:xfrm>
            <a:off x="6760012" y="2992398"/>
            <a:ext cx="680442" cy="30480"/>
          </a:xfrm>
          <a:prstGeom prst="roundRect">
            <a:avLst>
              <a:gd name="adj" fmla="val 312558"/>
            </a:avLst>
          </a:prstGeom>
          <a:solidFill>
            <a:srgbClr val="BCDBD4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6" name="Shape 3"/>
          <p:cNvSpPr/>
          <p:nvPr/>
        </p:nvSpPr>
        <p:spPr>
          <a:xfrm>
            <a:off x="6280190" y="2752487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7" name="Text 4"/>
          <p:cNvSpPr/>
          <p:nvPr/>
        </p:nvSpPr>
        <p:spPr>
          <a:xfrm>
            <a:off x="6365260" y="2794992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1</a:t>
            </a:r>
            <a:endParaRPr lang="en-US" sz="2650" dirty="0"/>
          </a:p>
        </p:txBody>
      </p:sp>
      <p:sp>
        <p:nvSpPr>
          <p:cNvPr id="8" name="Text 5"/>
          <p:cNvSpPr/>
          <p:nvPr/>
        </p:nvSpPr>
        <p:spPr>
          <a:xfrm>
            <a:off x="7669411" y="2724150"/>
            <a:ext cx="367617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Industrial Revolution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7669411" y="3214568"/>
            <a:ext cx="616719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Automation fear → Mass productivity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6760012" y="4526161"/>
            <a:ext cx="680442" cy="30480"/>
          </a:xfrm>
          <a:prstGeom prst="roundRect">
            <a:avLst>
              <a:gd name="adj" fmla="val 312558"/>
            </a:avLst>
          </a:prstGeom>
          <a:solidFill>
            <a:srgbClr val="BCDBD4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11" name="Shape 8"/>
          <p:cNvSpPr/>
          <p:nvPr/>
        </p:nvSpPr>
        <p:spPr>
          <a:xfrm>
            <a:off x="6280190" y="4286250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2" name="Text 9"/>
          <p:cNvSpPr/>
          <p:nvPr/>
        </p:nvSpPr>
        <p:spPr>
          <a:xfrm>
            <a:off x="6365260" y="4328755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2</a:t>
            </a:r>
            <a:endParaRPr lang="en-US" sz="2650" dirty="0"/>
          </a:p>
        </p:txBody>
      </p:sp>
      <p:sp>
        <p:nvSpPr>
          <p:cNvPr id="13" name="Text 10"/>
          <p:cNvSpPr/>
          <p:nvPr/>
        </p:nvSpPr>
        <p:spPr>
          <a:xfrm>
            <a:off x="7669411" y="4257913"/>
            <a:ext cx="339673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Internet Revolution</a:t>
            </a:r>
            <a:endParaRPr lang="en-US" sz="2200" dirty="0"/>
          </a:p>
        </p:txBody>
      </p:sp>
      <p:sp>
        <p:nvSpPr>
          <p:cNvPr id="14" name="Text 11"/>
          <p:cNvSpPr/>
          <p:nvPr/>
        </p:nvSpPr>
        <p:spPr>
          <a:xfrm>
            <a:off x="7669411" y="4748332"/>
            <a:ext cx="616719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Digital skepticism → Global connectivity</a:t>
            </a:r>
            <a:endParaRPr lang="en-US" sz="1750" dirty="0"/>
          </a:p>
        </p:txBody>
      </p:sp>
      <p:sp>
        <p:nvSpPr>
          <p:cNvPr id="15" name="Shape 12"/>
          <p:cNvSpPr/>
          <p:nvPr/>
        </p:nvSpPr>
        <p:spPr>
          <a:xfrm>
            <a:off x="6760012" y="6059924"/>
            <a:ext cx="680442" cy="30480"/>
          </a:xfrm>
          <a:prstGeom prst="roundRect">
            <a:avLst>
              <a:gd name="adj" fmla="val 312558"/>
            </a:avLst>
          </a:prstGeom>
          <a:solidFill>
            <a:srgbClr val="BCDBD4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16" name="Shape 13"/>
          <p:cNvSpPr/>
          <p:nvPr/>
        </p:nvSpPr>
        <p:spPr>
          <a:xfrm>
            <a:off x="6280190" y="5820013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7" name="Text 14"/>
          <p:cNvSpPr/>
          <p:nvPr/>
        </p:nvSpPr>
        <p:spPr>
          <a:xfrm>
            <a:off x="6365260" y="5862518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3</a:t>
            </a:r>
            <a:endParaRPr lang="en-US" sz="2650" dirty="0"/>
          </a:p>
        </p:txBody>
      </p:sp>
      <p:sp>
        <p:nvSpPr>
          <p:cNvPr id="18" name="Text 15"/>
          <p:cNvSpPr/>
          <p:nvPr/>
        </p:nvSpPr>
        <p:spPr>
          <a:xfrm>
            <a:off x="7669411" y="579167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AI Revolution</a:t>
            </a:r>
            <a:endParaRPr lang="en-US" sz="2200" dirty="0"/>
          </a:p>
        </p:txBody>
      </p:sp>
      <p:sp>
        <p:nvSpPr>
          <p:cNvPr id="19" name="Text 16"/>
          <p:cNvSpPr/>
          <p:nvPr/>
        </p:nvSpPr>
        <p:spPr>
          <a:xfrm>
            <a:off x="7669411" y="6282095"/>
            <a:ext cx="616719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Leadership uncertainty → Biggest efficiency leap yet</a:t>
            </a:r>
            <a:endParaRPr lang="en-US" sz="1750" dirty="0"/>
          </a:p>
        </p:txBody>
      </p:sp>
      <p:sp>
        <p:nvSpPr>
          <p:cNvPr id="20" name="Text 17"/>
          <p:cNvSpPr/>
          <p:nvPr/>
        </p:nvSpPr>
        <p:spPr>
          <a:xfrm>
            <a:off x="6280190" y="7126962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The leaders who embrace AI will shape the future.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778312"/>
            <a:ext cx="7556421" cy="17036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AI as a Leadership Tool – What It Really Does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3244810"/>
            <a:ext cx="3664863" cy="2039422"/>
          </a:xfrm>
          <a:prstGeom prst="roundRect">
            <a:avLst>
              <a:gd name="adj" fmla="val 4671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5" name="Text 2"/>
          <p:cNvSpPr/>
          <p:nvPr/>
        </p:nvSpPr>
        <p:spPr>
          <a:xfrm>
            <a:off x="6514624" y="347924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Filtering Noise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514624" y="3969663"/>
            <a:ext cx="319599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Extracts key insights from reports, policies, feedback.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10171867" y="3244810"/>
            <a:ext cx="3664863" cy="2039422"/>
          </a:xfrm>
          <a:prstGeom prst="roundRect">
            <a:avLst>
              <a:gd name="adj" fmla="val 4671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8" name="Text 5"/>
          <p:cNvSpPr/>
          <p:nvPr/>
        </p:nvSpPr>
        <p:spPr>
          <a:xfrm>
            <a:off x="10406301" y="3479244"/>
            <a:ext cx="3195995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Spotting Risks Early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0406182" y="4010262"/>
            <a:ext cx="319599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Identifies patterns before they become crises.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6280190" y="5511046"/>
            <a:ext cx="7556421" cy="1322189"/>
          </a:xfrm>
          <a:prstGeom prst="roundRect">
            <a:avLst>
              <a:gd name="adj" fmla="val 7205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1" name="Text 8"/>
          <p:cNvSpPr/>
          <p:nvPr/>
        </p:nvSpPr>
        <p:spPr>
          <a:xfrm>
            <a:off x="6514624" y="5745480"/>
            <a:ext cx="286690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Reducing Admin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6514624" y="6235898"/>
            <a:ext cx="708755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Automates time-consuming reports and workflows.</a:t>
            </a:r>
            <a:endParaRPr lang="en-US" sz="1750" dirty="0"/>
          </a:p>
        </p:txBody>
      </p:sp>
      <p:sp>
        <p:nvSpPr>
          <p:cNvPr id="13" name="Text 10"/>
          <p:cNvSpPr/>
          <p:nvPr/>
        </p:nvSpPr>
        <p:spPr>
          <a:xfrm>
            <a:off x="6280190" y="7088386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AI helps leaders focus on high-value decisions, not paperwork.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075611"/>
            <a:ext cx="7556421" cy="8533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The Roadmap to AI Readiness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2833330"/>
            <a:ext cx="170021" cy="853321"/>
          </a:xfrm>
          <a:prstGeom prst="roundRect">
            <a:avLst>
              <a:gd name="adj" fmla="val 56033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5" name="Text 2"/>
          <p:cNvSpPr/>
          <p:nvPr/>
        </p:nvSpPr>
        <p:spPr>
          <a:xfrm>
            <a:off x="6790373" y="2833330"/>
            <a:ext cx="317015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Firefighting Mode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790373" y="3323749"/>
            <a:ext cx="704623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Overwhelmed, reactive, no AI structure.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6620351" y="3913465"/>
            <a:ext cx="170021" cy="853321"/>
          </a:xfrm>
          <a:prstGeom prst="roundRect">
            <a:avLst>
              <a:gd name="adj" fmla="val 56033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8" name="Text 5"/>
          <p:cNvSpPr/>
          <p:nvPr/>
        </p:nvSpPr>
        <p:spPr>
          <a:xfrm>
            <a:off x="7130534" y="3913465"/>
            <a:ext cx="355580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Foundation Building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7130534" y="4403884"/>
            <a:ext cx="670607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Some AI adoption, but scattered efforts.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6960632" y="4993600"/>
            <a:ext cx="170021" cy="853321"/>
          </a:xfrm>
          <a:prstGeom prst="roundRect">
            <a:avLst>
              <a:gd name="adj" fmla="val 56033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1" name="Text 8"/>
          <p:cNvSpPr/>
          <p:nvPr/>
        </p:nvSpPr>
        <p:spPr>
          <a:xfrm>
            <a:off x="7470815" y="4993600"/>
            <a:ext cx="367879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Opportunity Seeking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7470815" y="5484019"/>
            <a:ext cx="636579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AI improving efficiency, strategy, forecasting.</a:t>
            </a:r>
            <a:endParaRPr lang="en-US" sz="1750" dirty="0"/>
          </a:p>
        </p:txBody>
      </p:sp>
      <p:sp>
        <p:nvSpPr>
          <p:cNvPr id="13" name="Shape 10"/>
          <p:cNvSpPr/>
          <p:nvPr/>
        </p:nvSpPr>
        <p:spPr>
          <a:xfrm>
            <a:off x="7300913" y="6073735"/>
            <a:ext cx="170021" cy="853321"/>
          </a:xfrm>
          <a:prstGeom prst="roundRect">
            <a:avLst>
              <a:gd name="adj" fmla="val 56033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4" name="Text 11"/>
          <p:cNvSpPr/>
          <p:nvPr/>
        </p:nvSpPr>
        <p:spPr>
          <a:xfrm>
            <a:off x="7811095" y="6073735"/>
            <a:ext cx="402419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Trailblazing Excellence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7811095" y="6564154"/>
            <a:ext cx="602551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AI as strategic driver across all operations.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35184" y="1068943"/>
            <a:ext cx="7646432" cy="1337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250"/>
              </a:lnSpc>
              <a:buNone/>
            </a:pPr>
            <a:r>
              <a:rPr lang="en-US" sz="4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The AI Eureka Moment – Seeing It in Action</a:t>
            </a:r>
            <a:endParaRPr lang="en-US" sz="42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5184" y="2726888"/>
            <a:ext cx="1069658" cy="1283613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625715" y="2940725"/>
            <a:ext cx="2674382" cy="3342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Challenge</a:t>
            </a:r>
            <a:endParaRPr lang="en-US" sz="2100" dirty="0"/>
          </a:p>
        </p:txBody>
      </p:sp>
      <p:sp>
        <p:nvSpPr>
          <p:cNvPr id="6" name="Text 2"/>
          <p:cNvSpPr/>
          <p:nvPr/>
        </p:nvSpPr>
        <p:spPr>
          <a:xfrm>
            <a:off x="7625715" y="3403283"/>
            <a:ext cx="6255901" cy="3423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Thousands of staff survey responses needing analysis.</a:t>
            </a:r>
            <a:endParaRPr lang="en-US" sz="16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5184" y="4010501"/>
            <a:ext cx="1069658" cy="1283613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625715" y="4224338"/>
            <a:ext cx="2674382" cy="3342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AI Solution</a:t>
            </a:r>
            <a:endParaRPr lang="en-US" sz="2100" dirty="0"/>
          </a:p>
        </p:txBody>
      </p:sp>
      <p:sp>
        <p:nvSpPr>
          <p:cNvPr id="9" name="Text 4"/>
          <p:cNvSpPr/>
          <p:nvPr/>
        </p:nvSpPr>
        <p:spPr>
          <a:xfrm>
            <a:off x="7625715" y="4686895"/>
            <a:ext cx="6255901" cy="3423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 err="1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Analysed</a:t>
            </a:r>
            <a:r>
              <a:rPr lang="en-US" sz="16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responses in minutes, uncovered hidden trends.</a:t>
            </a:r>
            <a:endParaRPr lang="en-US" sz="16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5184" y="5294114"/>
            <a:ext cx="1069658" cy="1283613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625715" y="5507950"/>
            <a:ext cx="2674382" cy="3342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Impact</a:t>
            </a:r>
            <a:endParaRPr lang="en-US" sz="2100" dirty="0"/>
          </a:p>
        </p:txBody>
      </p:sp>
      <p:sp>
        <p:nvSpPr>
          <p:cNvPr id="12" name="Text 6"/>
          <p:cNvSpPr/>
          <p:nvPr/>
        </p:nvSpPr>
        <p:spPr>
          <a:xfrm>
            <a:off x="7625715" y="5970508"/>
            <a:ext cx="6255901" cy="3423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Faster decisions, reduced burnout, improved retention.</a:t>
            </a:r>
            <a:endParaRPr lang="en-US" sz="1650" dirty="0"/>
          </a:p>
        </p:txBody>
      </p:sp>
      <p:sp>
        <p:nvSpPr>
          <p:cNvPr id="13" name="Text 7"/>
          <p:cNvSpPr/>
          <p:nvPr/>
        </p:nvSpPr>
        <p:spPr>
          <a:xfrm>
            <a:off x="6235184" y="6818352"/>
            <a:ext cx="7646432" cy="3423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Seeing AI in action changes everything.</a:t>
            </a:r>
            <a:endParaRPr lang="en-US" sz="16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672471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The First AI Quick Win – Workforce Insights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657005"/>
            <a:ext cx="344269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Current Challenges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238149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Staff engagement, retention, hidden inefficiencies.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93790" y="4805124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Slow, expensive, ineffective traditional methods.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7599521" y="3657005"/>
            <a:ext cx="358782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AI-Powered Solution</a:t>
            </a:r>
            <a:endParaRPr lang="en-US" sz="2200" dirty="0"/>
          </a:p>
        </p:txBody>
      </p:sp>
      <p:sp>
        <p:nvSpPr>
          <p:cNvPr id="7" name="Text 5"/>
          <p:cNvSpPr/>
          <p:nvPr/>
        </p:nvSpPr>
        <p:spPr>
          <a:xfrm>
            <a:off x="7599521" y="4238149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Real-time feedback analysis.</a:t>
            </a:r>
            <a:endParaRPr lang="en-US" sz="1750" dirty="0"/>
          </a:p>
        </p:txBody>
      </p:sp>
      <p:sp>
        <p:nvSpPr>
          <p:cNvPr id="8" name="Text 6"/>
          <p:cNvSpPr/>
          <p:nvPr/>
        </p:nvSpPr>
        <p:spPr>
          <a:xfrm>
            <a:off x="7599521" y="4805124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Early warning signs of disengagement.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7599521" y="5372100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Hidden knowledge into actionable intelligence.</a:t>
            </a:r>
            <a:endParaRPr lang="en-US" sz="1750" dirty="0"/>
          </a:p>
        </p:txBody>
      </p:sp>
      <p:sp>
        <p:nvSpPr>
          <p:cNvPr id="10" name="Text 8"/>
          <p:cNvSpPr/>
          <p:nvPr/>
        </p:nvSpPr>
        <p:spPr>
          <a:xfrm>
            <a:off x="793790" y="6194227"/>
            <a:ext cx="1286995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Small AI changes = Immediate leadership impact.</a:t>
            </a:r>
            <a:endParaRPr lang="en-US" sz="1750" b="1" dirty="0"/>
          </a:p>
        </p:txBody>
      </p:sp>
      <p:sp>
        <p:nvSpPr>
          <p:cNvPr id="11" name="Text 3">
            <a:extLst>
              <a:ext uri="{FF2B5EF4-FFF2-40B4-BE49-F238E27FC236}">
                <a16:creationId xmlns:a16="http://schemas.microsoft.com/office/drawing/2014/main" id="{21CF39DD-0775-4B06-71C9-ED7CF367EBAD}"/>
              </a:ext>
            </a:extLst>
          </p:cNvPr>
          <p:cNvSpPr/>
          <p:nvPr/>
        </p:nvSpPr>
        <p:spPr>
          <a:xfrm>
            <a:off x="786170" y="5386269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Staff disengagement.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87241" y="618530"/>
            <a:ext cx="13055918" cy="1405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AI Implementation – Start Small, Scale Fast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1772603" y="4316730"/>
            <a:ext cx="2826901" cy="3514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Extract Themes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87241" y="4803100"/>
            <a:ext cx="3812262" cy="3598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80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From workforce feedback</a:t>
            </a:r>
            <a:endParaRPr lang="en-US" sz="17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9322" y="2474000"/>
            <a:ext cx="4531757" cy="4531757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5584329" y="4256782"/>
            <a:ext cx="336471" cy="4206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200"/>
              </a:lnSpc>
              <a:buNone/>
            </a:pPr>
            <a:r>
              <a:rPr lang="en-US" sz="26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1</a:t>
            </a:r>
            <a:endParaRPr lang="en-US" sz="2650" dirty="0"/>
          </a:p>
        </p:txBody>
      </p:sp>
      <p:sp>
        <p:nvSpPr>
          <p:cNvPr id="7" name="Text 4"/>
          <p:cNvSpPr/>
          <p:nvPr/>
        </p:nvSpPr>
        <p:spPr>
          <a:xfrm>
            <a:off x="9918502" y="3099435"/>
            <a:ext cx="3902869" cy="3514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Automate Summaries</a:t>
            </a:r>
            <a:endParaRPr lang="en-US" sz="2200" dirty="0"/>
          </a:p>
        </p:txBody>
      </p:sp>
      <p:sp>
        <p:nvSpPr>
          <p:cNvPr id="8" name="Text 5"/>
          <p:cNvSpPr/>
          <p:nvPr/>
        </p:nvSpPr>
        <p:spPr>
          <a:xfrm>
            <a:off x="9918502" y="3585805"/>
            <a:ext cx="3924657" cy="3598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For meetings and reports</a:t>
            </a:r>
            <a:endParaRPr lang="en-US" sz="1750" dirty="0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9322" y="2474000"/>
            <a:ext cx="4531757" cy="4531757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8164294" y="3312735"/>
            <a:ext cx="336471" cy="4206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200"/>
              </a:lnSpc>
              <a:buNone/>
            </a:pPr>
            <a:r>
              <a:rPr lang="en-US" sz="26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2</a:t>
            </a:r>
            <a:endParaRPr lang="en-US" sz="2650" dirty="0"/>
          </a:p>
        </p:txBody>
      </p:sp>
      <p:sp>
        <p:nvSpPr>
          <p:cNvPr id="11" name="Text 7"/>
          <p:cNvSpPr/>
          <p:nvPr/>
        </p:nvSpPr>
        <p:spPr>
          <a:xfrm>
            <a:off x="9918502" y="5534025"/>
            <a:ext cx="3041928" cy="3514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Decision Support</a:t>
            </a:r>
            <a:endParaRPr lang="en-US" sz="2200" dirty="0"/>
          </a:p>
        </p:txBody>
      </p:sp>
      <p:sp>
        <p:nvSpPr>
          <p:cNvPr id="12" name="Text 8"/>
          <p:cNvSpPr/>
          <p:nvPr/>
        </p:nvSpPr>
        <p:spPr>
          <a:xfrm>
            <a:off x="9918502" y="6020395"/>
            <a:ext cx="3924657" cy="3598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AI-driven tools for better choices</a:t>
            </a:r>
            <a:endParaRPr lang="en-US" sz="1750" dirty="0"/>
          </a:p>
        </p:txBody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9322" y="2474000"/>
            <a:ext cx="4531757" cy="4531757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7691973" y="6019026"/>
            <a:ext cx="336471" cy="4206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200"/>
              </a:lnSpc>
              <a:buNone/>
            </a:pPr>
            <a:r>
              <a:rPr lang="en-US" sz="26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3</a:t>
            </a:r>
            <a:endParaRPr lang="en-US" sz="2650" dirty="0"/>
          </a:p>
        </p:txBody>
      </p:sp>
      <p:sp>
        <p:nvSpPr>
          <p:cNvPr id="15" name="Text 10"/>
          <p:cNvSpPr/>
          <p:nvPr/>
        </p:nvSpPr>
        <p:spPr>
          <a:xfrm>
            <a:off x="787241" y="7258764"/>
            <a:ext cx="13055918" cy="3598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AI doesn't need a full transformation—just key steps unlock huge time savings.</a:t>
            </a:r>
            <a:endParaRPr lang="en-US" sz="17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459825"/>
            <a:ext cx="11354276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The AI Leadership Mindset Shift </a:t>
            </a:r>
            <a:r>
              <a:rPr lang="en-US" sz="20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(the next catalyst)</a:t>
            </a:r>
            <a:endParaRPr lang="en-US" sz="2000" dirty="0"/>
          </a:p>
        </p:txBody>
      </p:sp>
      <p:sp>
        <p:nvSpPr>
          <p:cNvPr id="3" name="Shape 1"/>
          <p:cNvSpPr/>
          <p:nvPr/>
        </p:nvSpPr>
        <p:spPr>
          <a:xfrm>
            <a:off x="793790" y="2622233"/>
            <a:ext cx="2173724" cy="1306949"/>
          </a:xfrm>
          <a:prstGeom prst="roundRect">
            <a:avLst>
              <a:gd name="adj" fmla="val 7289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4" name="Text 2"/>
          <p:cNvSpPr/>
          <p:nvPr/>
        </p:nvSpPr>
        <p:spPr>
          <a:xfrm>
            <a:off x="1721167" y="3076337"/>
            <a:ext cx="318968" cy="3986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000"/>
              </a:lnSpc>
              <a:buNone/>
            </a:pPr>
            <a:r>
              <a:rPr lang="en-US" sz="25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1</a:t>
            </a:r>
            <a:endParaRPr lang="en-US" sz="2500" dirty="0"/>
          </a:p>
        </p:txBody>
      </p:sp>
      <p:sp>
        <p:nvSpPr>
          <p:cNvPr id="5" name="Text 3"/>
          <p:cNvSpPr/>
          <p:nvPr/>
        </p:nvSpPr>
        <p:spPr>
          <a:xfrm>
            <a:off x="3194328" y="2849047"/>
            <a:ext cx="454306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From Fear to Opportunity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3194328" y="3339465"/>
            <a:ext cx="454306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Leaders must embrace AI potential</a:t>
            </a:r>
            <a:endParaRPr lang="en-US" sz="1750" dirty="0"/>
          </a:p>
        </p:txBody>
      </p:sp>
      <p:sp>
        <p:nvSpPr>
          <p:cNvPr id="7" name="Shape 5"/>
          <p:cNvSpPr/>
          <p:nvPr/>
        </p:nvSpPr>
        <p:spPr>
          <a:xfrm>
            <a:off x="3080861" y="3913942"/>
            <a:ext cx="10642402" cy="15240"/>
          </a:xfrm>
          <a:prstGeom prst="roundRect">
            <a:avLst>
              <a:gd name="adj" fmla="val 625116"/>
            </a:avLst>
          </a:prstGeom>
          <a:solidFill>
            <a:srgbClr val="BCDBD4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8" name="Shape 6"/>
          <p:cNvSpPr/>
          <p:nvPr/>
        </p:nvSpPr>
        <p:spPr>
          <a:xfrm>
            <a:off x="793790" y="4042529"/>
            <a:ext cx="4347567" cy="1306949"/>
          </a:xfrm>
          <a:prstGeom prst="roundRect">
            <a:avLst>
              <a:gd name="adj" fmla="val 7289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9" name="Text 7"/>
          <p:cNvSpPr/>
          <p:nvPr/>
        </p:nvSpPr>
        <p:spPr>
          <a:xfrm>
            <a:off x="2808089" y="4496633"/>
            <a:ext cx="318968" cy="3986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000"/>
              </a:lnSpc>
              <a:buNone/>
            </a:pPr>
            <a:r>
              <a:rPr lang="en-US" sz="25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2</a:t>
            </a:r>
            <a:endParaRPr lang="en-US" sz="2500" dirty="0"/>
          </a:p>
        </p:txBody>
      </p:sp>
      <p:sp>
        <p:nvSpPr>
          <p:cNvPr id="10" name="Text 8"/>
          <p:cNvSpPr/>
          <p:nvPr/>
        </p:nvSpPr>
        <p:spPr>
          <a:xfrm>
            <a:off x="5368171" y="4269343"/>
            <a:ext cx="412646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From Low to High Value</a:t>
            </a:r>
            <a:endParaRPr lang="en-US" sz="2200" dirty="0"/>
          </a:p>
        </p:txBody>
      </p:sp>
      <p:sp>
        <p:nvSpPr>
          <p:cNvPr id="11" name="Text 9"/>
          <p:cNvSpPr/>
          <p:nvPr/>
        </p:nvSpPr>
        <p:spPr>
          <a:xfrm>
            <a:off x="5368171" y="4759762"/>
            <a:ext cx="412646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Focus on strategy, not paperwork</a:t>
            </a:r>
            <a:endParaRPr lang="en-US" sz="1750" dirty="0"/>
          </a:p>
        </p:txBody>
      </p:sp>
      <p:sp>
        <p:nvSpPr>
          <p:cNvPr id="12" name="Shape 10"/>
          <p:cNvSpPr/>
          <p:nvPr/>
        </p:nvSpPr>
        <p:spPr>
          <a:xfrm>
            <a:off x="5254704" y="5334238"/>
            <a:ext cx="8468558" cy="15240"/>
          </a:xfrm>
          <a:prstGeom prst="roundRect">
            <a:avLst>
              <a:gd name="adj" fmla="val 625116"/>
            </a:avLst>
          </a:prstGeom>
          <a:solidFill>
            <a:srgbClr val="BCDBD4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13" name="Shape 11"/>
          <p:cNvSpPr/>
          <p:nvPr/>
        </p:nvSpPr>
        <p:spPr>
          <a:xfrm>
            <a:off x="793790" y="5462826"/>
            <a:ext cx="6521410" cy="1306949"/>
          </a:xfrm>
          <a:prstGeom prst="roundRect">
            <a:avLst>
              <a:gd name="adj" fmla="val 7289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4" name="Text 12"/>
          <p:cNvSpPr/>
          <p:nvPr/>
        </p:nvSpPr>
        <p:spPr>
          <a:xfrm>
            <a:off x="3895011" y="5916930"/>
            <a:ext cx="318968" cy="3986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000"/>
              </a:lnSpc>
              <a:buNone/>
            </a:pPr>
            <a:r>
              <a:rPr lang="en-US" sz="25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3</a:t>
            </a:r>
            <a:endParaRPr lang="en-US" sz="2500" dirty="0"/>
          </a:p>
        </p:txBody>
      </p:sp>
      <p:sp>
        <p:nvSpPr>
          <p:cNvPr id="15" name="Text 13"/>
          <p:cNvSpPr/>
          <p:nvPr/>
        </p:nvSpPr>
        <p:spPr>
          <a:xfrm>
            <a:off x="7542014" y="5689640"/>
            <a:ext cx="411801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From Future to Present</a:t>
            </a:r>
            <a:endParaRPr lang="en-US" sz="2200" dirty="0"/>
          </a:p>
        </p:txBody>
      </p:sp>
      <p:sp>
        <p:nvSpPr>
          <p:cNvPr id="16" name="Text 14"/>
          <p:cNvSpPr/>
          <p:nvPr/>
        </p:nvSpPr>
        <p:spPr>
          <a:xfrm>
            <a:off x="7542014" y="6180058"/>
            <a:ext cx="411801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AI is the best way to lead today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51FB7AD2823440B37E06F163DDCE86" ma:contentTypeVersion="20" ma:contentTypeDescription="Create a new document." ma:contentTypeScope="" ma:versionID="96b1ba19b203d90399e24b223fb965a4">
  <xsd:schema xmlns:xsd="http://www.w3.org/2001/XMLSchema" xmlns:xs="http://www.w3.org/2001/XMLSchema" xmlns:p="http://schemas.microsoft.com/office/2006/metadata/properties" xmlns:ns1="http://schemas.microsoft.com/sharepoint/v3" xmlns:ns2="29da2b2b-7027-40ba-8daa-a17be65c239e" xmlns:ns3="9e8ce960-f12a-4f48-bc9a-04081d8d3f26" targetNamespace="http://schemas.microsoft.com/office/2006/metadata/properties" ma:root="true" ma:fieldsID="a06f7bcaac97d407355d1678ed69cd51" ns1:_="" ns2:_="" ns3:_="">
    <xsd:import namespace="http://schemas.microsoft.com/sharepoint/v3"/>
    <xsd:import namespace="29da2b2b-7027-40ba-8daa-a17be65c239e"/>
    <xsd:import namespace="9e8ce960-f12a-4f48-bc9a-04081d8d3f26"/>
    <xsd:element name="properties">
      <xsd:complexType>
        <xsd:sequence>
          <xsd:element name="documentManagement">
            <xsd:complexType>
              <xsd:all>
                <xsd:element ref="ns2:_Flow_SignoffStatus" minOccurs="0"/>
                <xsd:element ref="ns2:Priya" minOccurs="0"/>
                <xsd:element ref="ns2:Review_x0020_Date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1:_ip_UnifiedCompliancePolicyProperties" minOccurs="0"/>
                <xsd:element ref="ns1:_ip_UnifiedCompliancePolicyUIAc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9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0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da2b2b-7027-40ba-8daa-a17be65c239e" elementFormDefault="qualified">
    <xsd:import namespace="http://schemas.microsoft.com/office/2006/documentManagement/types"/>
    <xsd:import namespace="http://schemas.microsoft.com/office/infopath/2007/PartnerControls"/>
    <xsd:element name="_Flow_SignoffStatus" ma:index="5" nillable="true" ma:displayName="Sign-off status" ma:internalName="Sign_x002d_off_x0020_status" ma:readOnly="false">
      <xsd:simpleType>
        <xsd:restriction base="dms:Text"/>
      </xsd:simpleType>
    </xsd:element>
    <xsd:element name="Priya" ma:index="6" nillable="true" ma:displayName="Priya" ma:list="UserInfo" ma:SharePointGroup="0" ma:internalName="Priya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eview_x0020_Date" ma:index="7" nillable="true" ma:displayName="Review date" ma:indexed="true" ma:internalName="Review_x0020_Date" ma:readOnly="false">
      <xsd:simpleType>
        <xsd:restriction base="dms:Text"/>
      </xsd:simple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c8d5fda-b97d-42c6-97e2-f76465e161c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5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8ce960-f12a-4f48-bc9a-04081d8d3f26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c302550a-2cec-420a-af08-842265257c25}" ma:internalName="TaxCatchAll" ma:showField="CatchAllData" ma:web="9e8ce960-f12a-4f48-bc9a-04081d8d3f2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Review_x0020_Date xmlns="29da2b2b-7027-40ba-8daa-a17be65c239e" xsi:nil="true"/>
    <Priya xmlns="29da2b2b-7027-40ba-8daa-a17be65c239e">
      <UserInfo>
        <DisplayName/>
        <AccountId xsi:nil="true"/>
        <AccountType/>
      </UserInfo>
    </Priya>
    <lcf76f155ced4ddcb4097134ff3c332f xmlns="29da2b2b-7027-40ba-8daa-a17be65c239e">
      <Terms xmlns="http://schemas.microsoft.com/office/infopath/2007/PartnerControls"/>
    </lcf76f155ced4ddcb4097134ff3c332f>
    <_ip_UnifiedCompliancePolicyProperties xmlns="http://schemas.microsoft.com/sharepoint/v3" xsi:nil="true"/>
    <_Flow_SignoffStatus xmlns="29da2b2b-7027-40ba-8daa-a17be65c239e" xsi:nil="true"/>
    <TaxCatchAll xmlns="9e8ce960-f12a-4f48-bc9a-04081d8d3f26" xsi:nil="true"/>
  </documentManagement>
</p:properties>
</file>

<file path=customXml/itemProps1.xml><?xml version="1.0" encoding="utf-8"?>
<ds:datastoreItem xmlns:ds="http://schemas.openxmlformats.org/officeDocument/2006/customXml" ds:itemID="{DE797638-65C6-438B-9E74-731320FE3E80}"/>
</file>

<file path=customXml/itemProps2.xml><?xml version="1.0" encoding="utf-8"?>
<ds:datastoreItem xmlns:ds="http://schemas.openxmlformats.org/officeDocument/2006/customXml" ds:itemID="{A172BB4D-5600-4456-AF69-FF79265D80FD}"/>
</file>

<file path=customXml/itemProps3.xml><?xml version="1.0" encoding="utf-8"?>
<ds:datastoreItem xmlns:ds="http://schemas.openxmlformats.org/officeDocument/2006/customXml" ds:itemID="{522C04C7-363E-46C2-8E59-3D4831D0D35C}"/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521</Words>
  <Application>Microsoft Office PowerPoint</Application>
  <PresentationFormat>Custom</PresentationFormat>
  <Paragraphs>104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Unbounded Bold</vt:lpstr>
      <vt:lpstr>Arial</vt:lpstr>
      <vt:lpstr>Open Sans</vt:lpstr>
      <vt:lpstr>Open Sans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Anthony Lawton</cp:lastModifiedBy>
  <cp:revision>17</cp:revision>
  <dcterms:created xsi:type="dcterms:W3CDTF">2025-03-06T13:49:35Z</dcterms:created>
  <dcterms:modified xsi:type="dcterms:W3CDTF">2025-04-09T08:16:21Z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0x010100FD51FB7AD2823440B37E06F163DDCE86</vt:lpwstr>
  </property>
</Properties>
</file>