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B6004A-A0E4-4CA1-BB32-A183EF657227}">
  <a:tblStyle styleId="{91B6004A-A0E4-4CA1-BB32-A183EF6572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56" autoAdjust="0"/>
    <p:restoredTop sz="94660"/>
  </p:normalViewPr>
  <p:slideViewPr>
    <p:cSldViewPr snapToGrid="0">
      <p:cViewPr varScale="1">
        <p:scale>
          <a:sx n="107" d="100"/>
          <a:sy n="107" d="100"/>
        </p:scale>
        <p:origin x="102" y="6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999f6ece1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999f6ece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1999f6ece1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1999f6ece1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198776ac3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198776ac3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1999f6ece1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1999f6ece1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406b20740b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406b20740b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406b20740b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406b20740b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407b143dd2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407b143dd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407b143dd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407b143dd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412ced6b9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412ced6b9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44386e2872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44386e2872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46053c2ddd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46053c2ddd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44b0f0b19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44b0f0b19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406b20740b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406b20740b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406b20740b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406b20740b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198776ac3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198776ac3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198776ac3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198776ac3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1999f6ece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1999f6ece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198776ac3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198776ac3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198776ac3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198776ac3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8900"/>
          <a:stretch/>
        </p:blipFill>
        <p:spPr>
          <a:xfrm>
            <a:off x="0" y="0"/>
            <a:ext cx="9188876" cy="5143500"/>
          </a:xfrm>
          <a:prstGeom prst="rect">
            <a:avLst/>
          </a:prstGeom>
          <a:noFill/>
          <a:ln>
            <a:noFill/>
          </a:ln>
        </p:spPr>
      </p:pic>
      <p:sp>
        <p:nvSpPr>
          <p:cNvPr id="55" name="Google Shape;55;p13"/>
          <p:cNvSpPr txBox="1">
            <a:spLocks noGrp="1"/>
          </p:cNvSpPr>
          <p:nvPr>
            <p:ph type="ctrTitle"/>
          </p:nvPr>
        </p:nvSpPr>
        <p:spPr>
          <a:xfrm>
            <a:off x="5003625" y="234600"/>
            <a:ext cx="3849900" cy="755400"/>
          </a:xfrm>
          <a:prstGeom prst="rect">
            <a:avLst/>
          </a:prstGeom>
        </p:spPr>
        <p:txBody>
          <a:bodyPr spcFirstLastPara="1" wrap="square" lIns="91425" tIns="91425" rIns="91425" bIns="91425" anchor="b" anchorCtr="0">
            <a:normAutofit fontScale="90000"/>
          </a:bodyPr>
          <a:lstStyle/>
          <a:p>
            <a:pPr marL="0" lvl="0" indent="0" algn="r" rtl="0">
              <a:spcBef>
                <a:spcPts val="0"/>
              </a:spcBef>
              <a:spcAft>
                <a:spcPts val="0"/>
              </a:spcAft>
              <a:buNone/>
            </a:pPr>
            <a:r>
              <a:rPr lang="en-GB" sz="4000">
                <a:solidFill>
                  <a:srgbClr val="00BFA6"/>
                </a:solidFill>
              </a:rPr>
              <a:t>What is NLP?</a:t>
            </a:r>
            <a:endParaRPr sz="4000">
              <a:solidFill>
                <a:srgbClr val="00BFA6"/>
              </a:solidFill>
            </a:endParaRPr>
          </a:p>
        </p:txBody>
      </p:sp>
      <p:sp>
        <p:nvSpPr>
          <p:cNvPr id="56" name="Google Shape;56;p13"/>
          <p:cNvSpPr txBox="1">
            <a:spLocks noGrp="1"/>
          </p:cNvSpPr>
          <p:nvPr>
            <p:ph type="subTitle" idx="1"/>
          </p:nvPr>
        </p:nvSpPr>
        <p:spPr>
          <a:xfrm>
            <a:off x="5003625" y="911800"/>
            <a:ext cx="3849900" cy="792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GB" sz="1500">
                <a:solidFill>
                  <a:schemeClr val="lt1"/>
                </a:solidFill>
              </a:rPr>
              <a:t>A guide by Kirsty Coulston</a:t>
            </a:r>
            <a:endParaRPr sz="1500">
              <a:solidFill>
                <a:schemeClr val="lt1"/>
              </a:solidFill>
            </a:endParaRPr>
          </a:p>
          <a:p>
            <a:pPr marL="0" lvl="0" indent="0" algn="r" rtl="0">
              <a:spcBef>
                <a:spcPts val="0"/>
              </a:spcBef>
              <a:spcAft>
                <a:spcPts val="0"/>
              </a:spcAft>
              <a:buNone/>
            </a:pPr>
            <a:r>
              <a:rPr lang="en-GB" sz="1500">
                <a:solidFill>
                  <a:schemeClr val="lt1"/>
                </a:solidFill>
              </a:rPr>
              <a:t>Coaching4calm@gmail.com</a:t>
            </a:r>
            <a:endParaRPr sz="1500">
              <a:solidFill>
                <a:schemeClr val="lt1"/>
              </a:solidFill>
            </a:endParaRPr>
          </a:p>
        </p:txBody>
      </p:sp>
      <p:sp>
        <p:nvSpPr>
          <p:cNvPr id="57" name="Google Shape;57;p13"/>
          <p:cNvSpPr txBox="1"/>
          <p:nvPr/>
        </p:nvSpPr>
        <p:spPr>
          <a:xfrm>
            <a:off x="-4229100" y="5080000"/>
            <a:ext cx="916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58" name="Google Shape;58;p13"/>
          <p:cNvPicPr preferRelativeResize="0"/>
          <p:nvPr/>
        </p:nvPicPr>
        <p:blipFill>
          <a:blip r:embed="rId4">
            <a:alphaModFix/>
          </a:blip>
          <a:stretch>
            <a:fillRect/>
          </a:stretch>
        </p:blipFill>
        <p:spPr>
          <a:xfrm>
            <a:off x="8477050" y="4431675"/>
            <a:ext cx="711825" cy="711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3"/>
        <p:cNvGrpSpPr/>
        <p:nvPr/>
      </p:nvGrpSpPr>
      <p:grpSpPr>
        <a:xfrm>
          <a:off x="0" y="0"/>
          <a:ext cx="0" cy="0"/>
          <a:chOff x="0" y="0"/>
          <a:chExt cx="0" cy="0"/>
        </a:xfrm>
      </p:grpSpPr>
      <p:sp>
        <p:nvSpPr>
          <p:cNvPr id="134" name="Google Shape;134;p22"/>
          <p:cNvSpPr txBox="1"/>
          <p:nvPr/>
        </p:nvSpPr>
        <p:spPr>
          <a:xfrm>
            <a:off x="678300" y="450450"/>
            <a:ext cx="7787400" cy="230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chemeClr val="lt1"/>
                </a:solidFill>
                <a:latin typeface="Roboto"/>
                <a:ea typeface="Roboto"/>
                <a:cs typeface="Roboto"/>
                <a:sym typeface="Roboto"/>
              </a:rPr>
              <a:t>Most people live in the effect side of the equation, which is what happens externally. NLP enables us to live on the Cause side where we can create our own experience moment by moment. </a:t>
            </a:r>
            <a:endParaRPr sz="2200">
              <a:solidFill>
                <a:schemeClr val="lt1"/>
              </a:solidFill>
              <a:latin typeface="Roboto"/>
              <a:ea typeface="Roboto"/>
              <a:cs typeface="Roboto"/>
              <a:sym typeface="Roboto"/>
            </a:endParaRPr>
          </a:p>
          <a:p>
            <a:pPr marL="0" lvl="0" indent="0" algn="ctr" rtl="0">
              <a:spcBef>
                <a:spcPts val="0"/>
              </a:spcBef>
              <a:spcAft>
                <a:spcPts val="0"/>
              </a:spcAft>
              <a:buNone/>
            </a:pPr>
            <a:endParaRPr sz="2500">
              <a:latin typeface="Roboto Light"/>
              <a:ea typeface="Roboto Light"/>
              <a:cs typeface="Roboto Light"/>
              <a:sym typeface="Roboto Light"/>
            </a:endParaRPr>
          </a:p>
          <a:p>
            <a:pPr marL="0" lvl="0" indent="0" algn="ctr" rtl="0">
              <a:spcBef>
                <a:spcPts val="0"/>
              </a:spcBef>
              <a:spcAft>
                <a:spcPts val="0"/>
              </a:spcAft>
              <a:buNone/>
            </a:pPr>
            <a:r>
              <a:rPr lang="en-GB" sz="2500" b="1">
                <a:solidFill>
                  <a:schemeClr val="lt1"/>
                </a:solidFill>
                <a:latin typeface="Roboto"/>
                <a:ea typeface="Roboto"/>
                <a:cs typeface="Roboto"/>
                <a:sym typeface="Roboto"/>
              </a:rPr>
              <a:t>Which side are you on?</a:t>
            </a:r>
            <a:endParaRPr sz="2500" b="1">
              <a:solidFill>
                <a:schemeClr val="lt1"/>
              </a:solidFill>
              <a:latin typeface="Roboto"/>
              <a:ea typeface="Roboto"/>
              <a:cs typeface="Roboto"/>
              <a:sym typeface="Roboto"/>
            </a:endParaRPr>
          </a:p>
        </p:txBody>
      </p:sp>
      <p:pic>
        <p:nvPicPr>
          <p:cNvPr id="135" name="Google Shape;135;p22"/>
          <p:cNvPicPr preferRelativeResize="0"/>
          <p:nvPr/>
        </p:nvPicPr>
        <p:blipFill>
          <a:blip r:embed="rId3">
            <a:alphaModFix/>
          </a:blip>
          <a:stretch>
            <a:fillRect/>
          </a:stretch>
        </p:blipFill>
        <p:spPr>
          <a:xfrm>
            <a:off x="3122888" y="2992125"/>
            <a:ext cx="2898222" cy="1894650"/>
          </a:xfrm>
          <a:prstGeom prst="rect">
            <a:avLst/>
          </a:prstGeom>
          <a:noFill/>
          <a:ln>
            <a:noFill/>
          </a:ln>
        </p:spPr>
      </p:pic>
      <p:pic>
        <p:nvPicPr>
          <p:cNvPr id="136" name="Google Shape;136;p22"/>
          <p:cNvPicPr preferRelativeResize="0"/>
          <p:nvPr/>
        </p:nvPicPr>
        <p:blipFill>
          <a:blip r:embed="rId4">
            <a:alphaModFix/>
          </a:blip>
          <a:stretch>
            <a:fillRect/>
          </a:stretch>
        </p:blipFill>
        <p:spPr>
          <a:xfrm>
            <a:off x="8110150" y="4230887"/>
            <a:ext cx="711825" cy="711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23"/>
          <p:cNvSpPr txBox="1"/>
          <p:nvPr/>
        </p:nvSpPr>
        <p:spPr>
          <a:xfrm>
            <a:off x="743125" y="147825"/>
            <a:ext cx="5713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solidFill>
                  <a:schemeClr val="dk1"/>
                </a:solidFill>
                <a:latin typeface="Roboto Medium"/>
                <a:ea typeface="Roboto Medium"/>
                <a:cs typeface="Roboto Medium"/>
                <a:sym typeface="Roboto Medium"/>
              </a:rPr>
              <a:t>NLP</a:t>
            </a:r>
            <a:endParaRPr sz="2100">
              <a:solidFill>
                <a:schemeClr val="dk1"/>
              </a:solidFill>
              <a:latin typeface="Roboto Medium"/>
              <a:ea typeface="Roboto Medium"/>
              <a:cs typeface="Roboto Medium"/>
              <a:sym typeface="Roboto Medium"/>
            </a:endParaRPr>
          </a:p>
          <a:p>
            <a:pPr marL="0" lvl="0" indent="0" algn="l" rtl="0">
              <a:spcBef>
                <a:spcPts val="0"/>
              </a:spcBef>
              <a:spcAft>
                <a:spcPts val="0"/>
              </a:spcAft>
              <a:buClr>
                <a:schemeClr val="dk1"/>
              </a:buClr>
              <a:buSzPts val="1100"/>
              <a:buFont typeface="Arial"/>
              <a:buNone/>
            </a:pPr>
            <a:r>
              <a:rPr lang="en-GB" sz="2100">
                <a:solidFill>
                  <a:srgbClr val="00BFA6"/>
                </a:solidFill>
                <a:latin typeface="Roboto Medium"/>
                <a:ea typeface="Roboto Medium"/>
                <a:cs typeface="Roboto Medium"/>
                <a:sym typeface="Roboto Medium"/>
              </a:rPr>
              <a:t>Five principles for success</a:t>
            </a:r>
            <a:endParaRPr sz="1900">
              <a:latin typeface="Roboto"/>
              <a:ea typeface="Roboto"/>
              <a:cs typeface="Roboto"/>
              <a:sym typeface="Roboto"/>
            </a:endParaRPr>
          </a:p>
        </p:txBody>
      </p:sp>
      <p:sp>
        <p:nvSpPr>
          <p:cNvPr id="142" name="Google Shape;142;p23"/>
          <p:cNvSpPr/>
          <p:nvPr/>
        </p:nvSpPr>
        <p:spPr>
          <a:xfrm>
            <a:off x="590150" y="209475"/>
            <a:ext cx="25200" cy="677100"/>
          </a:xfrm>
          <a:prstGeom prst="rect">
            <a:avLst/>
          </a:prstGeom>
          <a:solidFill>
            <a:srgbClr val="03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3BFA6"/>
              </a:solidFill>
            </a:endParaRPr>
          </a:p>
        </p:txBody>
      </p:sp>
      <p:sp>
        <p:nvSpPr>
          <p:cNvPr id="143" name="Google Shape;143;p23"/>
          <p:cNvSpPr/>
          <p:nvPr/>
        </p:nvSpPr>
        <p:spPr>
          <a:xfrm>
            <a:off x="3440450" y="1366600"/>
            <a:ext cx="2566800" cy="13653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dk1"/>
                </a:solidFill>
                <a:latin typeface="Roboto"/>
                <a:ea typeface="Roboto"/>
                <a:cs typeface="Roboto"/>
                <a:sym typeface="Roboto"/>
              </a:rPr>
              <a:t>Take action</a:t>
            </a:r>
            <a:endParaRPr>
              <a:latin typeface="Roboto"/>
              <a:ea typeface="Roboto"/>
              <a:cs typeface="Roboto"/>
              <a:sym typeface="Roboto"/>
            </a:endParaRPr>
          </a:p>
        </p:txBody>
      </p:sp>
      <p:sp>
        <p:nvSpPr>
          <p:cNvPr id="144" name="Google Shape;144;p23"/>
          <p:cNvSpPr/>
          <p:nvPr/>
        </p:nvSpPr>
        <p:spPr>
          <a:xfrm>
            <a:off x="6265550" y="1366600"/>
            <a:ext cx="2566800" cy="13653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dk1"/>
                </a:solidFill>
                <a:latin typeface="Roboto"/>
                <a:ea typeface="Roboto"/>
                <a:cs typeface="Roboto"/>
                <a:sym typeface="Roboto"/>
              </a:rPr>
              <a:t>Have sensory acuity</a:t>
            </a:r>
            <a:endParaRPr>
              <a:latin typeface="Roboto"/>
              <a:ea typeface="Roboto"/>
              <a:cs typeface="Roboto"/>
              <a:sym typeface="Roboto"/>
            </a:endParaRPr>
          </a:p>
        </p:txBody>
      </p:sp>
      <p:sp>
        <p:nvSpPr>
          <p:cNvPr id="145" name="Google Shape;145;p23"/>
          <p:cNvSpPr/>
          <p:nvPr/>
        </p:nvSpPr>
        <p:spPr>
          <a:xfrm>
            <a:off x="2053200" y="2970700"/>
            <a:ext cx="2566800" cy="13653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dk1"/>
                </a:solidFill>
                <a:latin typeface="Roboto"/>
                <a:ea typeface="Roboto"/>
                <a:cs typeface="Roboto"/>
                <a:sym typeface="Roboto"/>
              </a:rPr>
              <a:t>Have behavioural flexibility</a:t>
            </a:r>
            <a:endParaRPr>
              <a:latin typeface="Roboto"/>
              <a:ea typeface="Roboto"/>
              <a:cs typeface="Roboto"/>
              <a:sym typeface="Roboto"/>
            </a:endParaRPr>
          </a:p>
        </p:txBody>
      </p:sp>
      <p:sp>
        <p:nvSpPr>
          <p:cNvPr id="146" name="Google Shape;146;p23"/>
          <p:cNvSpPr/>
          <p:nvPr/>
        </p:nvSpPr>
        <p:spPr>
          <a:xfrm>
            <a:off x="4849450" y="2970700"/>
            <a:ext cx="2566800" cy="13653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dk1"/>
                </a:solidFill>
                <a:latin typeface="Roboto"/>
                <a:ea typeface="Roboto"/>
                <a:cs typeface="Roboto"/>
                <a:sym typeface="Roboto"/>
              </a:rPr>
              <a:t>Operate from a physiology and psychology of excellence</a:t>
            </a:r>
            <a:endParaRPr>
              <a:latin typeface="Roboto"/>
              <a:ea typeface="Roboto"/>
              <a:cs typeface="Roboto"/>
              <a:sym typeface="Roboto"/>
            </a:endParaRPr>
          </a:p>
        </p:txBody>
      </p:sp>
      <p:sp>
        <p:nvSpPr>
          <p:cNvPr id="147" name="Google Shape;147;p23"/>
          <p:cNvSpPr/>
          <p:nvPr/>
        </p:nvSpPr>
        <p:spPr>
          <a:xfrm>
            <a:off x="615350" y="1366600"/>
            <a:ext cx="2566800" cy="1365300"/>
          </a:xfrm>
          <a:prstGeom prst="rect">
            <a:avLst/>
          </a:pr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chemeClr val="dk1"/>
                </a:solidFill>
                <a:latin typeface="Roboto"/>
                <a:ea typeface="Roboto"/>
                <a:cs typeface="Roboto"/>
                <a:sym typeface="Roboto"/>
              </a:rPr>
              <a:t>Know your outcome</a:t>
            </a:r>
            <a:endParaRPr>
              <a:latin typeface="Roboto"/>
              <a:ea typeface="Roboto"/>
              <a:cs typeface="Roboto"/>
              <a:sym typeface="Roboto"/>
            </a:endParaRPr>
          </a:p>
        </p:txBody>
      </p:sp>
      <p:sp>
        <p:nvSpPr>
          <p:cNvPr id="148" name="Google Shape;148;p23"/>
          <p:cNvSpPr txBox="1"/>
          <p:nvPr/>
        </p:nvSpPr>
        <p:spPr>
          <a:xfrm>
            <a:off x="615350" y="1366600"/>
            <a:ext cx="442200" cy="446400"/>
          </a:xfrm>
          <a:prstGeom prst="rect">
            <a:avLst/>
          </a:prstGeom>
          <a:solidFill>
            <a:srgbClr val="03BFA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b="1">
                <a:solidFill>
                  <a:schemeClr val="lt1"/>
                </a:solidFill>
              </a:rPr>
              <a:t>1</a:t>
            </a:r>
            <a:endParaRPr sz="1700" b="1">
              <a:solidFill>
                <a:schemeClr val="lt1"/>
              </a:solidFill>
            </a:endParaRPr>
          </a:p>
        </p:txBody>
      </p:sp>
      <p:sp>
        <p:nvSpPr>
          <p:cNvPr id="149" name="Google Shape;149;p23"/>
          <p:cNvSpPr txBox="1"/>
          <p:nvPr/>
        </p:nvSpPr>
        <p:spPr>
          <a:xfrm>
            <a:off x="3440450" y="1366600"/>
            <a:ext cx="442200" cy="446400"/>
          </a:xfrm>
          <a:prstGeom prst="rect">
            <a:avLst/>
          </a:prstGeom>
          <a:solidFill>
            <a:srgbClr val="03BFA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b="1">
                <a:solidFill>
                  <a:schemeClr val="lt1"/>
                </a:solidFill>
              </a:rPr>
              <a:t>2</a:t>
            </a:r>
            <a:endParaRPr sz="1700" b="1">
              <a:solidFill>
                <a:schemeClr val="lt1"/>
              </a:solidFill>
            </a:endParaRPr>
          </a:p>
        </p:txBody>
      </p:sp>
      <p:sp>
        <p:nvSpPr>
          <p:cNvPr id="150" name="Google Shape;150;p23"/>
          <p:cNvSpPr txBox="1"/>
          <p:nvPr/>
        </p:nvSpPr>
        <p:spPr>
          <a:xfrm>
            <a:off x="6265550" y="1366600"/>
            <a:ext cx="442200" cy="446400"/>
          </a:xfrm>
          <a:prstGeom prst="rect">
            <a:avLst/>
          </a:prstGeom>
          <a:solidFill>
            <a:srgbClr val="03BFA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b="1">
                <a:solidFill>
                  <a:schemeClr val="lt1"/>
                </a:solidFill>
              </a:rPr>
              <a:t>3</a:t>
            </a:r>
            <a:endParaRPr sz="1700" b="1">
              <a:solidFill>
                <a:schemeClr val="lt1"/>
              </a:solidFill>
            </a:endParaRPr>
          </a:p>
        </p:txBody>
      </p:sp>
      <p:sp>
        <p:nvSpPr>
          <p:cNvPr id="151" name="Google Shape;151;p23"/>
          <p:cNvSpPr txBox="1"/>
          <p:nvPr/>
        </p:nvSpPr>
        <p:spPr>
          <a:xfrm>
            <a:off x="2053200" y="2970700"/>
            <a:ext cx="442200" cy="446400"/>
          </a:xfrm>
          <a:prstGeom prst="rect">
            <a:avLst/>
          </a:prstGeom>
          <a:solidFill>
            <a:srgbClr val="03BFA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b="1">
                <a:solidFill>
                  <a:schemeClr val="lt1"/>
                </a:solidFill>
              </a:rPr>
              <a:t>4</a:t>
            </a:r>
            <a:endParaRPr sz="1700" b="1">
              <a:solidFill>
                <a:schemeClr val="lt1"/>
              </a:solidFill>
            </a:endParaRPr>
          </a:p>
        </p:txBody>
      </p:sp>
      <p:sp>
        <p:nvSpPr>
          <p:cNvPr id="152" name="Google Shape;152;p23"/>
          <p:cNvSpPr txBox="1"/>
          <p:nvPr/>
        </p:nvSpPr>
        <p:spPr>
          <a:xfrm>
            <a:off x="4849450" y="2970700"/>
            <a:ext cx="442200" cy="446400"/>
          </a:xfrm>
          <a:prstGeom prst="rect">
            <a:avLst/>
          </a:prstGeom>
          <a:solidFill>
            <a:srgbClr val="03BFA6"/>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b="1">
                <a:solidFill>
                  <a:schemeClr val="lt1"/>
                </a:solidFill>
              </a:rPr>
              <a:t>5</a:t>
            </a:r>
            <a:endParaRPr sz="1700" b="1">
              <a:solidFill>
                <a:schemeClr val="lt1"/>
              </a:solidFill>
            </a:endParaRPr>
          </a:p>
        </p:txBody>
      </p:sp>
      <p:pic>
        <p:nvPicPr>
          <p:cNvPr id="153" name="Google Shape;153;p23"/>
          <p:cNvPicPr preferRelativeResize="0"/>
          <p:nvPr/>
        </p:nvPicPr>
        <p:blipFill>
          <a:blip r:embed="rId3">
            <a:alphaModFix/>
          </a:blip>
          <a:stretch>
            <a:fillRect/>
          </a:stretch>
        </p:blipFill>
        <p:spPr>
          <a:xfrm>
            <a:off x="8110150" y="4459487"/>
            <a:ext cx="711825" cy="711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pic>
        <p:nvPicPr>
          <p:cNvPr id="158" name="Google Shape;158;p24"/>
          <p:cNvPicPr preferRelativeResize="0"/>
          <p:nvPr/>
        </p:nvPicPr>
        <p:blipFill>
          <a:blip r:embed="rId3">
            <a:alphaModFix/>
          </a:blip>
          <a:stretch>
            <a:fillRect/>
          </a:stretch>
        </p:blipFill>
        <p:spPr>
          <a:xfrm>
            <a:off x="1428750" y="0"/>
            <a:ext cx="7715251" cy="5143501"/>
          </a:xfrm>
          <a:prstGeom prst="rect">
            <a:avLst/>
          </a:prstGeom>
          <a:noFill/>
          <a:ln>
            <a:noFill/>
          </a:ln>
        </p:spPr>
      </p:pic>
      <p:sp>
        <p:nvSpPr>
          <p:cNvPr id="159" name="Google Shape;159;p24"/>
          <p:cNvSpPr/>
          <p:nvPr/>
        </p:nvSpPr>
        <p:spPr>
          <a:xfrm>
            <a:off x="0" y="0"/>
            <a:ext cx="4912800" cy="5143500"/>
          </a:xfrm>
          <a:prstGeom prst="rect">
            <a:avLst/>
          </a:prstGeom>
          <a:solidFill>
            <a:srgbClr val="03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3BFA6"/>
              </a:solidFill>
            </a:endParaRPr>
          </a:p>
        </p:txBody>
      </p:sp>
      <p:sp>
        <p:nvSpPr>
          <p:cNvPr id="160" name="Google Shape;160;p24"/>
          <p:cNvSpPr txBox="1"/>
          <p:nvPr/>
        </p:nvSpPr>
        <p:spPr>
          <a:xfrm>
            <a:off x="210000" y="93600"/>
            <a:ext cx="4596900" cy="480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lt1"/>
                </a:solidFill>
                <a:latin typeface="Roboto Medium"/>
                <a:ea typeface="Roboto Medium"/>
                <a:cs typeface="Roboto Medium"/>
                <a:sym typeface="Roboto Medium"/>
              </a:rPr>
              <a:t>The Presuppositions of NLP</a:t>
            </a:r>
            <a:endParaRPr sz="2000">
              <a:solidFill>
                <a:schemeClr val="lt1"/>
              </a:solidFill>
              <a:latin typeface="Roboto Medium"/>
              <a:ea typeface="Roboto Medium"/>
              <a:cs typeface="Roboto Medium"/>
              <a:sym typeface="Roboto Medium"/>
            </a:endParaRPr>
          </a:p>
          <a:p>
            <a:pPr marL="0" lvl="0" indent="0" algn="l" rtl="0">
              <a:spcBef>
                <a:spcPts val="0"/>
              </a:spcBef>
              <a:spcAft>
                <a:spcPts val="0"/>
              </a:spcAft>
              <a:buNone/>
            </a:pPr>
            <a:r>
              <a:rPr lang="en-GB" sz="2000">
                <a:solidFill>
                  <a:schemeClr val="lt1"/>
                </a:solidFill>
                <a:latin typeface="Roboto Medium"/>
                <a:ea typeface="Roboto Medium"/>
                <a:cs typeface="Roboto Medium"/>
                <a:sym typeface="Roboto Medium"/>
              </a:rPr>
              <a:t>Convenient Assumptions</a:t>
            </a:r>
            <a:endParaRPr sz="2000">
              <a:solidFill>
                <a:schemeClr val="lt1"/>
              </a:solidFill>
              <a:latin typeface="Roboto Medium"/>
              <a:ea typeface="Roboto Medium"/>
              <a:cs typeface="Roboto Medium"/>
              <a:sym typeface="Roboto Medium"/>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l" rtl="0">
              <a:spcBef>
                <a:spcPts val="0"/>
              </a:spcBef>
              <a:spcAft>
                <a:spcPts val="0"/>
              </a:spcAft>
              <a:buNone/>
            </a:pPr>
            <a:r>
              <a:rPr lang="en-GB" sz="1600" b="1">
                <a:solidFill>
                  <a:schemeClr val="lt1"/>
                </a:solidFill>
                <a:latin typeface="Roboto"/>
                <a:ea typeface="Roboto"/>
                <a:cs typeface="Roboto"/>
                <a:sym typeface="Roboto"/>
              </a:rPr>
              <a:t>1.</a:t>
            </a:r>
            <a:r>
              <a:rPr lang="en-GB" sz="2000" b="1">
                <a:solidFill>
                  <a:schemeClr val="lt1"/>
                </a:solidFill>
                <a:latin typeface="Roboto"/>
                <a:ea typeface="Roboto"/>
                <a:cs typeface="Roboto"/>
                <a:sym typeface="Roboto"/>
              </a:rPr>
              <a:t> </a:t>
            </a:r>
            <a:r>
              <a:rPr lang="en-GB" sz="1300">
                <a:solidFill>
                  <a:schemeClr val="lt1"/>
                </a:solidFill>
                <a:latin typeface="Roboto"/>
                <a:ea typeface="Roboto"/>
                <a:cs typeface="Roboto"/>
                <a:sym typeface="Roboto"/>
              </a:rPr>
              <a:t>Respect for the other person’s model of the world.</a:t>
            </a:r>
            <a:endParaRPr sz="1300">
              <a:solidFill>
                <a:schemeClr val="lt1"/>
              </a:solidFill>
              <a:latin typeface="Roboto"/>
              <a:ea typeface="Roboto"/>
              <a:cs typeface="Roboto"/>
              <a:sym typeface="Roboto"/>
            </a:endParaRPr>
          </a:p>
          <a:p>
            <a:pPr marL="0" lvl="0" indent="0" algn="l" rtl="0">
              <a:spcBef>
                <a:spcPts val="0"/>
              </a:spcBef>
              <a:spcAft>
                <a:spcPts val="0"/>
              </a:spcAft>
              <a:buNone/>
            </a:pPr>
            <a:endParaRPr sz="1300">
              <a:solidFill>
                <a:schemeClr val="lt1"/>
              </a:solidFill>
              <a:latin typeface="Roboto"/>
              <a:ea typeface="Roboto"/>
              <a:cs typeface="Roboto"/>
              <a:sym typeface="Roboto"/>
            </a:endParaRPr>
          </a:p>
          <a:p>
            <a:pPr marL="0" lvl="0" indent="0" algn="l" rtl="0">
              <a:spcBef>
                <a:spcPts val="0"/>
              </a:spcBef>
              <a:spcAft>
                <a:spcPts val="0"/>
              </a:spcAft>
              <a:buNone/>
            </a:pPr>
            <a:r>
              <a:rPr lang="en-GB" sz="1600" b="1">
                <a:solidFill>
                  <a:schemeClr val="lt1"/>
                </a:solidFill>
                <a:latin typeface="Roboto"/>
                <a:ea typeface="Roboto"/>
                <a:cs typeface="Roboto"/>
                <a:sym typeface="Roboto"/>
              </a:rPr>
              <a:t>2. </a:t>
            </a:r>
            <a:r>
              <a:rPr lang="en-GB" sz="1300">
                <a:solidFill>
                  <a:schemeClr val="lt1"/>
                </a:solidFill>
                <a:latin typeface="Roboto"/>
                <a:ea typeface="Roboto"/>
                <a:cs typeface="Roboto"/>
                <a:sym typeface="Roboto"/>
              </a:rPr>
              <a:t>Behaviour and change are to be evaluated in terms of context and Ecology.</a:t>
            </a:r>
            <a:endParaRPr sz="1300">
              <a:solidFill>
                <a:schemeClr val="lt1"/>
              </a:solidFill>
              <a:latin typeface="Roboto"/>
              <a:ea typeface="Roboto"/>
              <a:cs typeface="Roboto"/>
              <a:sym typeface="Roboto"/>
            </a:endParaRPr>
          </a:p>
          <a:p>
            <a:pPr marL="0" lvl="0" indent="0" algn="l" rtl="0">
              <a:spcBef>
                <a:spcPts val="0"/>
              </a:spcBef>
              <a:spcAft>
                <a:spcPts val="0"/>
              </a:spcAft>
              <a:buNone/>
            </a:pPr>
            <a:endParaRPr sz="1300">
              <a:solidFill>
                <a:schemeClr val="lt1"/>
              </a:solidFill>
              <a:latin typeface="Roboto"/>
              <a:ea typeface="Roboto"/>
              <a:cs typeface="Roboto"/>
              <a:sym typeface="Roboto"/>
            </a:endParaRPr>
          </a:p>
          <a:p>
            <a:pPr marL="0" lvl="0" indent="0" algn="l" rtl="0">
              <a:spcBef>
                <a:spcPts val="0"/>
              </a:spcBef>
              <a:spcAft>
                <a:spcPts val="0"/>
              </a:spcAft>
              <a:buNone/>
            </a:pPr>
            <a:r>
              <a:rPr lang="en-GB" sz="1600" b="1">
                <a:solidFill>
                  <a:schemeClr val="lt1"/>
                </a:solidFill>
                <a:latin typeface="Roboto"/>
                <a:ea typeface="Roboto"/>
                <a:cs typeface="Roboto"/>
                <a:sym typeface="Roboto"/>
              </a:rPr>
              <a:t>3.</a:t>
            </a:r>
            <a:r>
              <a:rPr lang="en-GB" sz="2000" b="1">
                <a:solidFill>
                  <a:schemeClr val="lt1"/>
                </a:solidFill>
                <a:latin typeface="Roboto"/>
                <a:ea typeface="Roboto"/>
                <a:cs typeface="Roboto"/>
                <a:sym typeface="Roboto"/>
              </a:rPr>
              <a:t> </a:t>
            </a:r>
            <a:r>
              <a:rPr lang="en-GB" sz="1300">
                <a:solidFill>
                  <a:schemeClr val="lt1"/>
                </a:solidFill>
                <a:latin typeface="Roboto"/>
                <a:ea typeface="Roboto"/>
                <a:cs typeface="Roboto"/>
                <a:sym typeface="Roboto"/>
              </a:rPr>
              <a:t>Resistance in a client is a sign of a lack of rapport. There are no resistant clients, only inflexible communicators.  Effective communicators accept and utilise all communication presented to them.</a:t>
            </a:r>
            <a:endParaRPr sz="1300">
              <a:solidFill>
                <a:schemeClr val="lt1"/>
              </a:solidFill>
              <a:latin typeface="Roboto"/>
              <a:ea typeface="Roboto"/>
              <a:cs typeface="Roboto"/>
              <a:sym typeface="Roboto"/>
            </a:endParaRPr>
          </a:p>
          <a:p>
            <a:pPr marL="0" lvl="0" indent="0" algn="l" rtl="0">
              <a:spcBef>
                <a:spcPts val="0"/>
              </a:spcBef>
              <a:spcAft>
                <a:spcPts val="0"/>
              </a:spcAft>
              <a:buNone/>
            </a:pPr>
            <a:endParaRPr sz="1300">
              <a:solidFill>
                <a:schemeClr val="lt1"/>
              </a:solidFill>
              <a:latin typeface="Roboto"/>
              <a:ea typeface="Roboto"/>
              <a:cs typeface="Roboto"/>
              <a:sym typeface="Roboto"/>
            </a:endParaRPr>
          </a:p>
          <a:p>
            <a:pPr marL="0" lvl="0" indent="0" algn="l" rtl="0">
              <a:spcBef>
                <a:spcPts val="0"/>
              </a:spcBef>
              <a:spcAft>
                <a:spcPts val="0"/>
              </a:spcAft>
              <a:buNone/>
            </a:pPr>
            <a:r>
              <a:rPr lang="en-GB" sz="1600" b="1">
                <a:solidFill>
                  <a:schemeClr val="lt1"/>
                </a:solidFill>
                <a:latin typeface="Roboto"/>
                <a:ea typeface="Roboto"/>
                <a:cs typeface="Roboto"/>
                <a:sym typeface="Roboto"/>
              </a:rPr>
              <a:t>4. </a:t>
            </a:r>
            <a:r>
              <a:rPr lang="en-GB" sz="1300">
                <a:solidFill>
                  <a:schemeClr val="lt1"/>
                </a:solidFill>
                <a:latin typeface="Roboto"/>
                <a:ea typeface="Roboto"/>
                <a:cs typeface="Roboto"/>
                <a:sym typeface="Roboto"/>
              </a:rPr>
              <a:t>People are not their behaviours (accept the person change the behaviour).</a:t>
            </a:r>
            <a:endParaRPr sz="1300">
              <a:solidFill>
                <a:schemeClr val="lt1"/>
              </a:solidFill>
              <a:latin typeface="Roboto"/>
              <a:ea typeface="Roboto"/>
              <a:cs typeface="Roboto"/>
              <a:sym typeface="Roboto"/>
            </a:endParaRPr>
          </a:p>
          <a:p>
            <a:pPr marL="0" lvl="0" indent="0" algn="l" rtl="0">
              <a:spcBef>
                <a:spcPts val="0"/>
              </a:spcBef>
              <a:spcAft>
                <a:spcPts val="0"/>
              </a:spcAft>
              <a:buNone/>
            </a:pPr>
            <a:endParaRPr sz="1300">
              <a:solidFill>
                <a:schemeClr val="lt1"/>
              </a:solidFill>
              <a:latin typeface="Roboto"/>
              <a:ea typeface="Roboto"/>
              <a:cs typeface="Roboto"/>
              <a:sym typeface="Roboto"/>
            </a:endParaRPr>
          </a:p>
          <a:p>
            <a:pPr marL="0" lvl="0" indent="0" algn="l" rtl="0">
              <a:spcBef>
                <a:spcPts val="0"/>
              </a:spcBef>
              <a:spcAft>
                <a:spcPts val="0"/>
              </a:spcAft>
              <a:buNone/>
            </a:pPr>
            <a:r>
              <a:rPr lang="en-GB" sz="1600" b="1">
                <a:solidFill>
                  <a:schemeClr val="lt1"/>
                </a:solidFill>
                <a:latin typeface="Roboto"/>
                <a:ea typeface="Roboto"/>
                <a:cs typeface="Roboto"/>
                <a:sym typeface="Roboto"/>
              </a:rPr>
              <a:t>5.</a:t>
            </a:r>
            <a:r>
              <a:rPr lang="en-GB" sz="1800" b="1">
                <a:solidFill>
                  <a:schemeClr val="lt1"/>
                </a:solidFill>
                <a:latin typeface="Roboto"/>
                <a:ea typeface="Roboto"/>
                <a:cs typeface="Roboto"/>
                <a:sym typeface="Roboto"/>
              </a:rPr>
              <a:t> </a:t>
            </a:r>
            <a:r>
              <a:rPr lang="en-GB" sz="1300">
                <a:solidFill>
                  <a:schemeClr val="lt1"/>
                </a:solidFill>
                <a:latin typeface="Roboto"/>
                <a:ea typeface="Roboto"/>
                <a:cs typeface="Roboto"/>
                <a:sym typeface="Roboto"/>
              </a:rPr>
              <a:t>Everyone is doing the best they can with the resources they have available. Behaviour is geared for adaptation and present behaviour is the best choice available (every behaviour is motivated by a positive intent).</a:t>
            </a:r>
            <a:endParaRPr sz="1300">
              <a:solidFill>
                <a:schemeClr val="lt1"/>
              </a:solidFill>
              <a:latin typeface="Roboto"/>
              <a:ea typeface="Roboto"/>
              <a:cs typeface="Roboto"/>
              <a:sym typeface="Roboto"/>
            </a:endParaRPr>
          </a:p>
        </p:txBody>
      </p:sp>
      <p:sp>
        <p:nvSpPr>
          <p:cNvPr id="161" name="Google Shape;161;p24"/>
          <p:cNvSpPr/>
          <p:nvPr/>
        </p:nvSpPr>
        <p:spPr>
          <a:xfrm>
            <a:off x="4912800" y="0"/>
            <a:ext cx="1576800" cy="5143500"/>
          </a:xfrm>
          <a:prstGeom prst="rtTriangle">
            <a:avLst/>
          </a:prstGeom>
          <a:solidFill>
            <a:srgbClr val="03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4"/>
          <p:cNvPicPr preferRelativeResize="0"/>
          <p:nvPr/>
        </p:nvPicPr>
        <p:blipFill>
          <a:blip r:embed="rId4">
            <a:alphaModFix/>
          </a:blip>
          <a:stretch>
            <a:fillRect/>
          </a:stretch>
        </p:blipFill>
        <p:spPr>
          <a:xfrm>
            <a:off x="8110150" y="4230887"/>
            <a:ext cx="711825" cy="711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pic>
        <p:nvPicPr>
          <p:cNvPr id="167" name="Google Shape;167;p25"/>
          <p:cNvPicPr preferRelativeResize="0"/>
          <p:nvPr/>
        </p:nvPicPr>
        <p:blipFill>
          <a:blip r:embed="rId3">
            <a:alphaModFix/>
          </a:blip>
          <a:stretch>
            <a:fillRect/>
          </a:stretch>
        </p:blipFill>
        <p:spPr>
          <a:xfrm>
            <a:off x="1422709" y="0"/>
            <a:ext cx="7721280" cy="5143499"/>
          </a:xfrm>
          <a:prstGeom prst="rect">
            <a:avLst/>
          </a:prstGeom>
          <a:noFill/>
          <a:ln>
            <a:noFill/>
          </a:ln>
        </p:spPr>
      </p:pic>
      <p:sp>
        <p:nvSpPr>
          <p:cNvPr id="168" name="Google Shape;168;p25"/>
          <p:cNvSpPr/>
          <p:nvPr/>
        </p:nvSpPr>
        <p:spPr>
          <a:xfrm>
            <a:off x="0" y="0"/>
            <a:ext cx="4912800" cy="5143500"/>
          </a:xfrm>
          <a:prstGeom prst="rect">
            <a:avLst/>
          </a:prstGeom>
          <a:solidFill>
            <a:srgbClr val="03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3BFA6"/>
              </a:solidFill>
            </a:endParaRPr>
          </a:p>
        </p:txBody>
      </p:sp>
      <p:sp>
        <p:nvSpPr>
          <p:cNvPr id="169" name="Google Shape;169;p25"/>
          <p:cNvSpPr txBox="1"/>
          <p:nvPr/>
        </p:nvSpPr>
        <p:spPr>
          <a:xfrm>
            <a:off x="147600" y="117300"/>
            <a:ext cx="4770000" cy="501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b="1">
                <a:solidFill>
                  <a:schemeClr val="lt1"/>
                </a:solidFill>
                <a:latin typeface="Roboto"/>
                <a:ea typeface="Roboto"/>
                <a:cs typeface="Roboto"/>
                <a:sym typeface="Roboto"/>
              </a:rPr>
              <a:t>6.</a:t>
            </a:r>
            <a:r>
              <a:rPr lang="en-GB" sz="1300" b="1">
                <a:solidFill>
                  <a:schemeClr val="lt1"/>
                </a:solidFill>
                <a:latin typeface="Roboto"/>
                <a:ea typeface="Roboto"/>
                <a:cs typeface="Roboto"/>
                <a:sym typeface="Roboto"/>
              </a:rPr>
              <a:t> </a:t>
            </a:r>
            <a:r>
              <a:rPr lang="en-GB" sz="1300">
                <a:solidFill>
                  <a:schemeClr val="lt1"/>
                </a:solidFill>
                <a:latin typeface="Roboto"/>
                <a:ea typeface="Roboto"/>
                <a:cs typeface="Roboto"/>
                <a:sym typeface="Roboto"/>
              </a:rPr>
              <a:t>Calibrate on behaviour: The most important information about a person is that person’s behaviour.</a:t>
            </a:r>
            <a:endParaRPr sz="1300">
              <a:solidFill>
                <a:schemeClr val="lt1"/>
              </a:solidFill>
              <a:latin typeface="Roboto"/>
              <a:ea typeface="Roboto"/>
              <a:cs typeface="Roboto"/>
              <a:sym typeface="Roboto"/>
            </a:endParaRPr>
          </a:p>
          <a:p>
            <a:pPr marL="0" lvl="0" indent="0" algn="l" rtl="0">
              <a:spcBef>
                <a:spcPts val="0"/>
              </a:spcBef>
              <a:spcAft>
                <a:spcPts val="0"/>
              </a:spcAft>
              <a:buNone/>
            </a:pPr>
            <a:endParaRPr sz="1300">
              <a:solidFill>
                <a:schemeClr val="lt1"/>
              </a:solidFill>
              <a:latin typeface="Roboto"/>
              <a:ea typeface="Roboto"/>
              <a:cs typeface="Roboto"/>
              <a:sym typeface="Roboto"/>
            </a:endParaRPr>
          </a:p>
          <a:p>
            <a:pPr marL="0" lvl="0" indent="0" algn="l" rtl="0">
              <a:spcBef>
                <a:spcPts val="0"/>
              </a:spcBef>
              <a:spcAft>
                <a:spcPts val="0"/>
              </a:spcAft>
              <a:buNone/>
            </a:pPr>
            <a:r>
              <a:rPr lang="en-GB" sz="1600" b="1">
                <a:solidFill>
                  <a:schemeClr val="lt1"/>
                </a:solidFill>
                <a:latin typeface="Roboto"/>
                <a:ea typeface="Roboto"/>
                <a:cs typeface="Roboto"/>
                <a:sym typeface="Roboto"/>
              </a:rPr>
              <a:t>7.</a:t>
            </a:r>
            <a:r>
              <a:rPr lang="en-GB" sz="1300" b="1">
                <a:solidFill>
                  <a:schemeClr val="lt1"/>
                </a:solidFill>
                <a:latin typeface="Roboto"/>
                <a:ea typeface="Roboto"/>
                <a:cs typeface="Roboto"/>
                <a:sym typeface="Roboto"/>
              </a:rPr>
              <a:t> </a:t>
            </a:r>
            <a:r>
              <a:rPr lang="en-GB" sz="1300">
                <a:solidFill>
                  <a:schemeClr val="lt1"/>
                </a:solidFill>
                <a:latin typeface="Roboto"/>
                <a:ea typeface="Roboto"/>
                <a:cs typeface="Roboto"/>
                <a:sym typeface="Roboto"/>
              </a:rPr>
              <a:t>The map is not the territory (the words we use are not the event or the item they represent).</a:t>
            </a:r>
            <a:endParaRPr sz="1300">
              <a:solidFill>
                <a:schemeClr val="lt1"/>
              </a:solidFill>
              <a:latin typeface="Roboto"/>
              <a:ea typeface="Roboto"/>
              <a:cs typeface="Roboto"/>
              <a:sym typeface="Roboto"/>
            </a:endParaRPr>
          </a:p>
          <a:p>
            <a:pPr marL="0" lvl="0" indent="0" algn="l" rtl="0">
              <a:spcBef>
                <a:spcPts val="0"/>
              </a:spcBef>
              <a:spcAft>
                <a:spcPts val="0"/>
              </a:spcAft>
              <a:buNone/>
            </a:pPr>
            <a:endParaRPr sz="1300">
              <a:solidFill>
                <a:schemeClr val="lt1"/>
              </a:solidFill>
              <a:latin typeface="Roboto"/>
              <a:ea typeface="Roboto"/>
              <a:cs typeface="Roboto"/>
              <a:sym typeface="Roboto"/>
            </a:endParaRPr>
          </a:p>
          <a:p>
            <a:pPr marL="0" lvl="0" indent="0" algn="l" rtl="0">
              <a:spcBef>
                <a:spcPts val="0"/>
              </a:spcBef>
              <a:spcAft>
                <a:spcPts val="0"/>
              </a:spcAft>
              <a:buNone/>
            </a:pPr>
            <a:r>
              <a:rPr lang="en-GB" sz="1600" b="1">
                <a:solidFill>
                  <a:schemeClr val="lt1"/>
                </a:solidFill>
                <a:latin typeface="Roboto"/>
                <a:ea typeface="Roboto"/>
                <a:cs typeface="Roboto"/>
                <a:sym typeface="Roboto"/>
              </a:rPr>
              <a:t>8.</a:t>
            </a:r>
            <a:r>
              <a:rPr lang="en-GB" sz="1500" b="1">
                <a:solidFill>
                  <a:schemeClr val="lt1"/>
                </a:solidFill>
                <a:latin typeface="Roboto"/>
                <a:ea typeface="Roboto"/>
                <a:cs typeface="Roboto"/>
                <a:sym typeface="Roboto"/>
              </a:rPr>
              <a:t> </a:t>
            </a:r>
            <a:r>
              <a:rPr lang="en-GB" sz="1300" b="1">
                <a:solidFill>
                  <a:schemeClr val="lt1"/>
                </a:solidFill>
              </a:rPr>
              <a:t>You </a:t>
            </a:r>
            <a:r>
              <a:rPr lang="en-GB" sz="1300">
                <a:solidFill>
                  <a:schemeClr val="lt1"/>
                </a:solidFill>
              </a:rPr>
              <a:t>are in charge of your mind, and therefore your results (and I am also in charge of my mind and therefore my results).</a:t>
            </a:r>
            <a:endParaRPr sz="1300">
              <a:solidFill>
                <a:schemeClr val="lt1"/>
              </a:solidFill>
              <a:latin typeface="Roboto"/>
              <a:ea typeface="Roboto"/>
              <a:cs typeface="Roboto"/>
              <a:sym typeface="Roboto"/>
            </a:endParaRPr>
          </a:p>
          <a:p>
            <a:pPr marL="0" lvl="0" indent="0" algn="l" rtl="0">
              <a:spcBef>
                <a:spcPts val="0"/>
              </a:spcBef>
              <a:spcAft>
                <a:spcPts val="0"/>
              </a:spcAft>
              <a:buNone/>
            </a:pPr>
            <a:endParaRPr sz="1300">
              <a:solidFill>
                <a:schemeClr val="lt1"/>
              </a:solidFill>
              <a:latin typeface="Roboto"/>
              <a:ea typeface="Roboto"/>
              <a:cs typeface="Roboto"/>
              <a:sym typeface="Roboto"/>
            </a:endParaRPr>
          </a:p>
          <a:p>
            <a:pPr marL="0" lvl="0" indent="0" algn="l" rtl="0">
              <a:spcBef>
                <a:spcPts val="0"/>
              </a:spcBef>
              <a:spcAft>
                <a:spcPts val="0"/>
              </a:spcAft>
              <a:buNone/>
            </a:pPr>
            <a:r>
              <a:rPr lang="en-GB" sz="1600" b="1">
                <a:solidFill>
                  <a:schemeClr val="lt1"/>
                </a:solidFill>
                <a:latin typeface="Roboto"/>
                <a:ea typeface="Roboto"/>
                <a:cs typeface="Roboto"/>
                <a:sym typeface="Roboto"/>
              </a:rPr>
              <a:t>9.</a:t>
            </a:r>
            <a:r>
              <a:rPr lang="en-GB" sz="1500" b="1">
                <a:solidFill>
                  <a:schemeClr val="lt1"/>
                </a:solidFill>
                <a:latin typeface="Roboto"/>
                <a:ea typeface="Roboto"/>
                <a:cs typeface="Roboto"/>
                <a:sym typeface="Roboto"/>
              </a:rPr>
              <a:t> </a:t>
            </a:r>
            <a:r>
              <a:rPr lang="en-GB" sz="1300">
                <a:solidFill>
                  <a:schemeClr val="lt1"/>
                </a:solidFill>
                <a:latin typeface="Roboto"/>
                <a:ea typeface="Roboto"/>
                <a:cs typeface="Roboto"/>
                <a:sym typeface="Roboto"/>
              </a:rPr>
              <a:t>People have all the resources they need to succeed and to achieve their desired outcomes.</a:t>
            </a:r>
            <a:endParaRPr sz="1300">
              <a:solidFill>
                <a:schemeClr val="lt1"/>
              </a:solidFill>
              <a:latin typeface="Roboto"/>
              <a:ea typeface="Roboto"/>
              <a:cs typeface="Roboto"/>
              <a:sym typeface="Roboto"/>
            </a:endParaRPr>
          </a:p>
          <a:p>
            <a:pPr marL="0" lvl="0" indent="0" algn="l" rtl="0">
              <a:spcBef>
                <a:spcPts val="0"/>
              </a:spcBef>
              <a:spcAft>
                <a:spcPts val="0"/>
              </a:spcAft>
              <a:buNone/>
            </a:pPr>
            <a:endParaRPr sz="1300">
              <a:solidFill>
                <a:schemeClr val="lt1"/>
              </a:solidFill>
              <a:latin typeface="Roboto"/>
              <a:ea typeface="Roboto"/>
              <a:cs typeface="Roboto"/>
              <a:sym typeface="Roboto"/>
            </a:endParaRPr>
          </a:p>
          <a:p>
            <a:pPr marL="0" lvl="0" indent="0" algn="l" rtl="0">
              <a:spcBef>
                <a:spcPts val="0"/>
              </a:spcBef>
              <a:spcAft>
                <a:spcPts val="0"/>
              </a:spcAft>
              <a:buNone/>
            </a:pPr>
            <a:r>
              <a:rPr lang="en-GB" sz="1600" b="1">
                <a:solidFill>
                  <a:schemeClr val="lt1"/>
                </a:solidFill>
                <a:latin typeface="Roboto"/>
                <a:ea typeface="Roboto"/>
                <a:cs typeface="Roboto"/>
                <a:sym typeface="Roboto"/>
              </a:rPr>
              <a:t>10.</a:t>
            </a:r>
            <a:r>
              <a:rPr lang="en-GB" sz="1500" b="1">
                <a:solidFill>
                  <a:schemeClr val="lt1"/>
                </a:solidFill>
                <a:latin typeface="Roboto"/>
                <a:ea typeface="Roboto"/>
                <a:cs typeface="Roboto"/>
                <a:sym typeface="Roboto"/>
              </a:rPr>
              <a:t> </a:t>
            </a:r>
            <a:r>
              <a:rPr lang="en-GB" sz="1300">
                <a:solidFill>
                  <a:schemeClr val="lt1"/>
                </a:solidFill>
                <a:latin typeface="Roboto"/>
                <a:ea typeface="Roboto"/>
                <a:cs typeface="Roboto"/>
                <a:sym typeface="Roboto"/>
              </a:rPr>
              <a:t>All procedures should increase wholeness.</a:t>
            </a:r>
            <a:endParaRPr sz="1300">
              <a:solidFill>
                <a:schemeClr val="lt1"/>
              </a:solidFill>
              <a:latin typeface="Roboto"/>
              <a:ea typeface="Roboto"/>
              <a:cs typeface="Roboto"/>
              <a:sym typeface="Roboto"/>
            </a:endParaRPr>
          </a:p>
          <a:p>
            <a:pPr marL="0" lvl="0" indent="0" algn="l" rtl="0">
              <a:spcBef>
                <a:spcPts val="0"/>
              </a:spcBef>
              <a:spcAft>
                <a:spcPts val="0"/>
              </a:spcAft>
              <a:buNone/>
            </a:pPr>
            <a:endParaRPr sz="1300">
              <a:solidFill>
                <a:schemeClr val="lt1"/>
              </a:solidFill>
              <a:latin typeface="Roboto"/>
              <a:ea typeface="Roboto"/>
              <a:cs typeface="Roboto"/>
              <a:sym typeface="Roboto"/>
            </a:endParaRPr>
          </a:p>
          <a:p>
            <a:pPr marL="0" lvl="0" indent="0" algn="l" rtl="0">
              <a:spcBef>
                <a:spcPts val="0"/>
              </a:spcBef>
              <a:spcAft>
                <a:spcPts val="0"/>
              </a:spcAft>
              <a:buNone/>
            </a:pPr>
            <a:r>
              <a:rPr lang="en-GB" sz="1600" b="1">
                <a:solidFill>
                  <a:schemeClr val="lt1"/>
                </a:solidFill>
                <a:latin typeface="Roboto"/>
                <a:ea typeface="Roboto"/>
                <a:cs typeface="Roboto"/>
                <a:sym typeface="Roboto"/>
              </a:rPr>
              <a:t>11. </a:t>
            </a:r>
            <a:r>
              <a:rPr lang="en-GB" sz="1300">
                <a:solidFill>
                  <a:schemeClr val="lt1"/>
                </a:solidFill>
                <a:latin typeface="Roboto"/>
                <a:ea typeface="Roboto"/>
                <a:cs typeface="Roboto"/>
                <a:sym typeface="Roboto"/>
              </a:rPr>
              <a:t>Only feedback no failure.</a:t>
            </a:r>
            <a:endParaRPr sz="1300">
              <a:solidFill>
                <a:schemeClr val="lt1"/>
              </a:solidFill>
              <a:latin typeface="Roboto"/>
              <a:ea typeface="Roboto"/>
              <a:cs typeface="Roboto"/>
              <a:sym typeface="Roboto"/>
            </a:endParaRPr>
          </a:p>
          <a:p>
            <a:pPr marL="0" lvl="0" indent="0" algn="l" rtl="0">
              <a:spcBef>
                <a:spcPts val="0"/>
              </a:spcBef>
              <a:spcAft>
                <a:spcPts val="0"/>
              </a:spcAft>
              <a:buNone/>
            </a:pPr>
            <a:endParaRPr sz="1300">
              <a:solidFill>
                <a:schemeClr val="lt1"/>
              </a:solidFill>
              <a:latin typeface="Roboto"/>
              <a:ea typeface="Roboto"/>
              <a:cs typeface="Roboto"/>
              <a:sym typeface="Roboto"/>
            </a:endParaRPr>
          </a:p>
          <a:p>
            <a:pPr marL="0" lvl="0" indent="0" algn="l" rtl="0">
              <a:spcBef>
                <a:spcPts val="0"/>
              </a:spcBef>
              <a:spcAft>
                <a:spcPts val="0"/>
              </a:spcAft>
              <a:buNone/>
            </a:pPr>
            <a:r>
              <a:rPr lang="en-GB" sz="1600" b="1">
                <a:solidFill>
                  <a:schemeClr val="lt1"/>
                </a:solidFill>
                <a:latin typeface="Roboto"/>
                <a:ea typeface="Roboto"/>
                <a:cs typeface="Roboto"/>
                <a:sym typeface="Roboto"/>
              </a:rPr>
              <a:t>12.</a:t>
            </a:r>
            <a:r>
              <a:rPr lang="en-GB" sz="1500" b="1">
                <a:solidFill>
                  <a:schemeClr val="lt1"/>
                </a:solidFill>
                <a:latin typeface="Roboto"/>
                <a:ea typeface="Roboto"/>
                <a:cs typeface="Roboto"/>
                <a:sym typeface="Roboto"/>
              </a:rPr>
              <a:t> </a:t>
            </a:r>
            <a:r>
              <a:rPr lang="en-GB" sz="1300">
                <a:solidFill>
                  <a:schemeClr val="lt1"/>
                </a:solidFill>
                <a:latin typeface="Roboto"/>
                <a:ea typeface="Roboto"/>
                <a:cs typeface="Roboto"/>
                <a:sym typeface="Roboto"/>
              </a:rPr>
              <a:t>The meaning of communication is the response you get.</a:t>
            </a:r>
            <a:endParaRPr sz="1300">
              <a:solidFill>
                <a:schemeClr val="lt1"/>
              </a:solidFill>
              <a:latin typeface="Roboto"/>
              <a:ea typeface="Roboto"/>
              <a:cs typeface="Roboto"/>
              <a:sym typeface="Roboto"/>
            </a:endParaRPr>
          </a:p>
          <a:p>
            <a:pPr marL="0" lvl="0" indent="0" algn="l" rtl="0">
              <a:spcBef>
                <a:spcPts val="0"/>
              </a:spcBef>
              <a:spcAft>
                <a:spcPts val="0"/>
              </a:spcAft>
              <a:buNone/>
            </a:pPr>
            <a:endParaRPr sz="1300">
              <a:solidFill>
                <a:schemeClr val="lt1"/>
              </a:solidFill>
              <a:latin typeface="Roboto"/>
              <a:ea typeface="Roboto"/>
              <a:cs typeface="Roboto"/>
              <a:sym typeface="Roboto"/>
            </a:endParaRPr>
          </a:p>
          <a:p>
            <a:pPr marL="0" lvl="0" indent="0" algn="l" rtl="0">
              <a:spcBef>
                <a:spcPts val="0"/>
              </a:spcBef>
              <a:spcAft>
                <a:spcPts val="0"/>
              </a:spcAft>
              <a:buNone/>
            </a:pPr>
            <a:r>
              <a:rPr lang="en-GB" sz="1600" b="1">
                <a:solidFill>
                  <a:schemeClr val="lt1"/>
                </a:solidFill>
                <a:latin typeface="Roboto"/>
                <a:ea typeface="Roboto"/>
                <a:cs typeface="Roboto"/>
                <a:sym typeface="Roboto"/>
              </a:rPr>
              <a:t>13.</a:t>
            </a:r>
            <a:r>
              <a:rPr lang="en-GB" sz="1300" b="1">
                <a:solidFill>
                  <a:schemeClr val="lt1"/>
                </a:solidFill>
                <a:latin typeface="Roboto"/>
                <a:ea typeface="Roboto"/>
                <a:cs typeface="Roboto"/>
                <a:sym typeface="Roboto"/>
              </a:rPr>
              <a:t> </a:t>
            </a:r>
            <a:r>
              <a:rPr lang="en-GB" sz="1300">
                <a:solidFill>
                  <a:schemeClr val="lt1"/>
                </a:solidFill>
              </a:rPr>
              <a:t>The </a:t>
            </a:r>
            <a:r>
              <a:rPr lang="en-GB" sz="1300" b="1">
                <a:solidFill>
                  <a:schemeClr val="lt1"/>
                </a:solidFill>
              </a:rPr>
              <a:t>law</a:t>
            </a:r>
            <a:r>
              <a:rPr lang="en-GB" sz="1300">
                <a:solidFill>
                  <a:schemeClr val="lt1"/>
                </a:solidFill>
              </a:rPr>
              <a:t> of requisite variety.</a:t>
            </a:r>
            <a:endParaRPr sz="1300">
              <a:solidFill>
                <a:schemeClr val="lt1"/>
              </a:solidFill>
            </a:endParaRPr>
          </a:p>
          <a:p>
            <a:pPr marL="0" lvl="0" indent="0" algn="l" rtl="0">
              <a:spcBef>
                <a:spcPts val="0"/>
              </a:spcBef>
              <a:spcAft>
                <a:spcPts val="0"/>
              </a:spcAft>
              <a:buNone/>
            </a:pPr>
            <a:endParaRPr sz="1300">
              <a:solidFill>
                <a:schemeClr val="lt1"/>
              </a:solidFill>
            </a:endParaRPr>
          </a:p>
          <a:p>
            <a:pPr marL="0" lvl="0" indent="0" algn="l" rtl="0">
              <a:spcBef>
                <a:spcPts val="0"/>
              </a:spcBef>
              <a:spcAft>
                <a:spcPts val="0"/>
              </a:spcAft>
              <a:buClr>
                <a:schemeClr val="dk1"/>
              </a:buClr>
              <a:buSzPts val="1100"/>
              <a:buFont typeface="Arial"/>
              <a:buNone/>
            </a:pPr>
            <a:r>
              <a:rPr lang="en-GB" sz="1600" b="1">
                <a:solidFill>
                  <a:schemeClr val="lt1"/>
                </a:solidFill>
                <a:latin typeface="Roboto"/>
                <a:ea typeface="Roboto"/>
                <a:cs typeface="Roboto"/>
                <a:sym typeface="Roboto"/>
              </a:rPr>
              <a:t>14. </a:t>
            </a:r>
            <a:r>
              <a:rPr lang="en-GB">
                <a:solidFill>
                  <a:schemeClr val="lt1"/>
                </a:solidFill>
              </a:rPr>
              <a:t>All procedures should be</a:t>
            </a:r>
            <a:r>
              <a:rPr lang="en-GB" b="1">
                <a:solidFill>
                  <a:schemeClr val="lt1"/>
                </a:solidFill>
              </a:rPr>
              <a:t> designed</a:t>
            </a:r>
            <a:r>
              <a:rPr lang="en-GB">
                <a:solidFill>
                  <a:schemeClr val="lt1"/>
                </a:solidFill>
              </a:rPr>
              <a:t> to increase choice.</a:t>
            </a:r>
            <a:endParaRPr sz="1300">
              <a:solidFill>
                <a:schemeClr val="lt1"/>
              </a:solidFill>
            </a:endParaRPr>
          </a:p>
        </p:txBody>
      </p:sp>
      <p:sp>
        <p:nvSpPr>
          <p:cNvPr id="170" name="Google Shape;170;p25"/>
          <p:cNvSpPr/>
          <p:nvPr/>
        </p:nvSpPr>
        <p:spPr>
          <a:xfrm>
            <a:off x="4912800" y="0"/>
            <a:ext cx="1576800" cy="5143500"/>
          </a:xfrm>
          <a:prstGeom prst="rtTriangle">
            <a:avLst/>
          </a:prstGeom>
          <a:solidFill>
            <a:srgbClr val="03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25"/>
          <p:cNvPicPr preferRelativeResize="0"/>
          <p:nvPr/>
        </p:nvPicPr>
        <p:blipFill>
          <a:blip r:embed="rId4">
            <a:alphaModFix/>
          </a:blip>
          <a:stretch>
            <a:fillRect/>
          </a:stretch>
        </p:blipFill>
        <p:spPr>
          <a:xfrm>
            <a:off x="8110150" y="4230887"/>
            <a:ext cx="711825" cy="711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3BFA6"/>
        </a:solidFill>
        <a:effectLst/>
      </p:bgPr>
    </p:bg>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311700" y="1862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highlight>
                  <a:schemeClr val="lt1"/>
                </a:highlight>
              </a:rPr>
              <a:t>Language Section</a:t>
            </a:r>
            <a:endParaRPr>
              <a:highlight>
                <a:schemeClr val="lt1"/>
              </a:highlight>
            </a:endParaRPr>
          </a:p>
        </p:txBody>
      </p:sp>
      <p:sp>
        <p:nvSpPr>
          <p:cNvPr id="177" name="Google Shape;177;p26"/>
          <p:cNvSpPr txBox="1"/>
          <p:nvPr/>
        </p:nvSpPr>
        <p:spPr>
          <a:xfrm>
            <a:off x="311700" y="809450"/>
            <a:ext cx="5829300" cy="32940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600" b="1">
                <a:solidFill>
                  <a:schemeClr val="dk1"/>
                </a:solidFill>
                <a:latin typeface="Calibri"/>
                <a:ea typeface="Calibri"/>
                <a:cs typeface="Calibri"/>
                <a:sym typeface="Calibri"/>
              </a:rPr>
              <a:t>What is rapport?</a:t>
            </a:r>
            <a:endParaRPr sz="1600" b="1">
              <a:solidFill>
                <a:schemeClr val="dk1"/>
              </a:solidFill>
              <a:latin typeface="Calibri"/>
              <a:ea typeface="Calibri"/>
              <a:cs typeface="Calibri"/>
              <a:sym typeface="Calibri"/>
            </a:endParaRPr>
          </a:p>
          <a:p>
            <a:pPr marL="0" lvl="0" indent="0" algn="just" rtl="0">
              <a:spcBef>
                <a:spcPts val="0"/>
              </a:spcBef>
              <a:spcAft>
                <a:spcPts val="0"/>
              </a:spcAft>
              <a:buNone/>
            </a:pPr>
            <a:r>
              <a:rPr lang="en-GB">
                <a:solidFill>
                  <a:schemeClr val="dk1"/>
                </a:solidFill>
                <a:latin typeface="Calibri"/>
                <a:ea typeface="Calibri"/>
                <a:cs typeface="Calibri"/>
                <a:sym typeface="Calibri"/>
              </a:rPr>
              <a:t>In NLP we define rapport as a state of responsiveness. Responsiveness means the person or people you are interacting with consciously and unconsciously respond to you and you therefore have the lead in the communication.</a:t>
            </a:r>
            <a:endParaRPr>
              <a:solidFill>
                <a:schemeClr val="dk1"/>
              </a:solidFill>
              <a:latin typeface="Calibri"/>
              <a:ea typeface="Calibri"/>
              <a:cs typeface="Calibri"/>
              <a:sym typeface="Calibri"/>
            </a:endParaRPr>
          </a:p>
          <a:p>
            <a:pPr marL="457200" lvl="0" indent="0" algn="just" rtl="0">
              <a:spcBef>
                <a:spcPts val="0"/>
              </a:spcBef>
              <a:spcAft>
                <a:spcPts val="0"/>
              </a:spcAft>
              <a:buNone/>
            </a:pPr>
            <a:endParaRPr sz="1600">
              <a:solidFill>
                <a:schemeClr val="dk1"/>
              </a:solidFill>
              <a:latin typeface="Calibri"/>
              <a:ea typeface="Calibri"/>
              <a:cs typeface="Calibri"/>
              <a:sym typeface="Calibri"/>
            </a:endParaRPr>
          </a:p>
          <a:p>
            <a:pPr marL="0" lvl="0" indent="0" algn="just" rtl="0">
              <a:spcBef>
                <a:spcPts val="0"/>
              </a:spcBef>
              <a:spcAft>
                <a:spcPts val="0"/>
              </a:spcAft>
              <a:buNone/>
            </a:pPr>
            <a:r>
              <a:rPr lang="en-GB" b="1">
                <a:solidFill>
                  <a:schemeClr val="dk1"/>
                </a:solidFill>
                <a:latin typeface="Calibri"/>
                <a:ea typeface="Calibri"/>
                <a:cs typeface="Calibri"/>
                <a:sym typeface="Calibri"/>
              </a:rPr>
              <a:t>Theory</a:t>
            </a:r>
            <a:endParaRPr b="1">
              <a:solidFill>
                <a:schemeClr val="dk1"/>
              </a:solidFill>
              <a:latin typeface="Calibri"/>
              <a:ea typeface="Calibri"/>
              <a:cs typeface="Calibri"/>
              <a:sym typeface="Calibri"/>
            </a:endParaRPr>
          </a:p>
          <a:p>
            <a:pPr marL="0" lvl="0" indent="0" algn="just" rtl="0">
              <a:spcBef>
                <a:spcPts val="0"/>
              </a:spcBef>
              <a:spcAft>
                <a:spcPts val="0"/>
              </a:spcAft>
              <a:buNone/>
            </a:pPr>
            <a:endParaRPr b="1">
              <a:solidFill>
                <a:schemeClr val="dk1"/>
              </a:solidFill>
              <a:latin typeface="Calibri"/>
              <a:ea typeface="Calibri"/>
              <a:cs typeface="Calibri"/>
              <a:sym typeface="Calibri"/>
            </a:endParaRPr>
          </a:p>
          <a:p>
            <a:pPr marL="457200" lvl="0" indent="-311150" algn="just" rtl="0">
              <a:spcBef>
                <a:spcPts val="0"/>
              </a:spcBef>
              <a:spcAft>
                <a:spcPts val="0"/>
              </a:spcAft>
              <a:buClr>
                <a:schemeClr val="dk1"/>
              </a:buClr>
              <a:buSzPts val="1300"/>
              <a:buFont typeface="Calibri"/>
              <a:buAutoNum type="alphaUcPeriod"/>
            </a:pPr>
            <a:r>
              <a:rPr lang="en-GB" sz="1300">
                <a:solidFill>
                  <a:schemeClr val="dk1"/>
                </a:solidFill>
                <a:latin typeface="Calibri"/>
                <a:ea typeface="Calibri"/>
                <a:cs typeface="Calibri"/>
                <a:sym typeface="Calibri"/>
              </a:rPr>
              <a:t>Communication is:</a:t>
            </a:r>
            <a:endParaRPr sz="1300">
              <a:solidFill>
                <a:schemeClr val="dk1"/>
              </a:solidFill>
              <a:latin typeface="Calibri"/>
              <a:ea typeface="Calibri"/>
              <a:cs typeface="Calibri"/>
              <a:sym typeface="Calibri"/>
            </a:endParaRPr>
          </a:p>
          <a:p>
            <a:pPr marL="457200" lvl="0" indent="0" algn="just" rtl="0">
              <a:spcBef>
                <a:spcPts val="0"/>
              </a:spcBef>
              <a:spcAft>
                <a:spcPts val="0"/>
              </a:spcAft>
              <a:buNone/>
            </a:pPr>
            <a:r>
              <a:rPr lang="en-GB" sz="1300">
                <a:solidFill>
                  <a:schemeClr val="dk1"/>
                </a:solidFill>
                <a:latin typeface="Calibri"/>
                <a:ea typeface="Calibri"/>
                <a:cs typeface="Calibri"/>
                <a:sym typeface="Calibri"/>
              </a:rPr>
              <a:t>7%     WORDS</a:t>
            </a:r>
            <a:endParaRPr sz="1300">
              <a:solidFill>
                <a:schemeClr val="dk1"/>
              </a:solidFill>
              <a:latin typeface="Calibri"/>
              <a:ea typeface="Calibri"/>
              <a:cs typeface="Calibri"/>
              <a:sym typeface="Calibri"/>
            </a:endParaRPr>
          </a:p>
          <a:p>
            <a:pPr marL="457200" lvl="0" indent="0" algn="just" rtl="0">
              <a:spcBef>
                <a:spcPts val="0"/>
              </a:spcBef>
              <a:spcAft>
                <a:spcPts val="0"/>
              </a:spcAft>
              <a:buNone/>
            </a:pPr>
            <a:r>
              <a:rPr lang="en-GB" sz="1300">
                <a:solidFill>
                  <a:schemeClr val="dk1"/>
                </a:solidFill>
                <a:latin typeface="Calibri"/>
                <a:ea typeface="Calibri"/>
                <a:cs typeface="Calibri"/>
                <a:sym typeface="Calibri"/>
              </a:rPr>
              <a:t>38%   TONALITY</a:t>
            </a:r>
            <a:endParaRPr sz="1300">
              <a:solidFill>
                <a:schemeClr val="dk1"/>
              </a:solidFill>
              <a:latin typeface="Calibri"/>
              <a:ea typeface="Calibri"/>
              <a:cs typeface="Calibri"/>
              <a:sym typeface="Calibri"/>
            </a:endParaRPr>
          </a:p>
          <a:p>
            <a:pPr marL="457200" lvl="0" indent="0" algn="just" rtl="0">
              <a:spcBef>
                <a:spcPts val="0"/>
              </a:spcBef>
              <a:spcAft>
                <a:spcPts val="0"/>
              </a:spcAft>
              <a:buNone/>
            </a:pPr>
            <a:r>
              <a:rPr lang="en-GB" sz="1300">
                <a:solidFill>
                  <a:schemeClr val="dk1"/>
                </a:solidFill>
                <a:latin typeface="Calibri"/>
                <a:ea typeface="Calibri"/>
                <a:cs typeface="Calibri"/>
                <a:sym typeface="Calibri"/>
              </a:rPr>
              <a:t>55%   PHYSIOLOGY</a:t>
            </a:r>
            <a:endParaRPr sz="1300">
              <a:solidFill>
                <a:schemeClr val="dk1"/>
              </a:solidFill>
              <a:latin typeface="Calibri"/>
              <a:ea typeface="Calibri"/>
              <a:cs typeface="Calibri"/>
              <a:sym typeface="Calibri"/>
            </a:endParaRPr>
          </a:p>
          <a:p>
            <a:pPr marL="914400" lvl="0" indent="0" algn="just" rtl="0">
              <a:spcBef>
                <a:spcPts val="0"/>
              </a:spcBef>
              <a:spcAft>
                <a:spcPts val="0"/>
              </a:spcAft>
              <a:buNone/>
            </a:pPr>
            <a:endParaRPr sz="1600">
              <a:solidFill>
                <a:schemeClr val="dk1"/>
              </a:solidFill>
              <a:latin typeface="Calibri"/>
              <a:ea typeface="Calibri"/>
              <a:cs typeface="Calibri"/>
              <a:sym typeface="Calibri"/>
            </a:endParaRPr>
          </a:p>
          <a:p>
            <a:pPr marL="0" lvl="0" indent="0" algn="just" rtl="0">
              <a:spcBef>
                <a:spcPts val="0"/>
              </a:spcBef>
              <a:spcAft>
                <a:spcPts val="0"/>
              </a:spcAft>
              <a:buNone/>
            </a:pPr>
            <a:r>
              <a:rPr lang="en-GB" sz="1600">
                <a:solidFill>
                  <a:schemeClr val="dk1"/>
                </a:solidFill>
                <a:latin typeface="Calibri"/>
                <a:ea typeface="Calibri"/>
                <a:cs typeface="Calibri"/>
                <a:sym typeface="Calibri"/>
              </a:rPr>
              <a:t>When people are like each other, they like each other. Rapport is a process of responsiveness, not necessarily ‘liking’.</a:t>
            </a:r>
            <a:endParaRPr sz="1600">
              <a:solidFill>
                <a:schemeClr val="dk1"/>
              </a:solidFill>
              <a:latin typeface="Calibri"/>
              <a:ea typeface="Calibri"/>
              <a:cs typeface="Calibri"/>
              <a:sym typeface="Calibri"/>
            </a:endParaRPr>
          </a:p>
        </p:txBody>
      </p:sp>
      <p:pic>
        <p:nvPicPr>
          <p:cNvPr id="178" name="Google Shape;178;p26"/>
          <p:cNvPicPr preferRelativeResize="0"/>
          <p:nvPr/>
        </p:nvPicPr>
        <p:blipFill>
          <a:blip r:embed="rId3">
            <a:alphaModFix/>
          </a:blip>
          <a:stretch>
            <a:fillRect/>
          </a:stretch>
        </p:blipFill>
        <p:spPr>
          <a:xfrm>
            <a:off x="6896100" y="1170125"/>
            <a:ext cx="2095501" cy="2095501"/>
          </a:xfrm>
          <a:prstGeom prst="rect">
            <a:avLst/>
          </a:prstGeom>
          <a:noFill/>
          <a:ln>
            <a:noFill/>
          </a:ln>
        </p:spPr>
      </p:pic>
      <p:pic>
        <p:nvPicPr>
          <p:cNvPr id="179" name="Google Shape;179;p26"/>
          <p:cNvPicPr preferRelativeResize="0"/>
          <p:nvPr/>
        </p:nvPicPr>
        <p:blipFill>
          <a:blip r:embed="rId4">
            <a:alphaModFix/>
          </a:blip>
          <a:stretch>
            <a:fillRect/>
          </a:stretch>
        </p:blipFill>
        <p:spPr>
          <a:xfrm>
            <a:off x="8110150" y="4230887"/>
            <a:ext cx="711825" cy="711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148675" y="107275"/>
            <a:ext cx="4045200" cy="8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990"/>
              <a:buFont typeface="Arial"/>
              <a:buNone/>
            </a:pPr>
            <a:r>
              <a:rPr lang="en-GB" sz="2400"/>
              <a:t>Process of Rapport - Mirroring and Matching</a:t>
            </a:r>
            <a:endParaRPr sz="2400" b="1">
              <a:latin typeface="Calibri"/>
              <a:ea typeface="Calibri"/>
              <a:cs typeface="Calibri"/>
              <a:sym typeface="Calibri"/>
            </a:endParaRPr>
          </a:p>
        </p:txBody>
      </p:sp>
      <p:sp>
        <p:nvSpPr>
          <p:cNvPr id="185" name="Google Shape;185;p27"/>
          <p:cNvSpPr txBox="1">
            <a:spLocks noGrp="1"/>
          </p:cNvSpPr>
          <p:nvPr>
            <p:ph type="subTitle" idx="1"/>
          </p:nvPr>
        </p:nvSpPr>
        <p:spPr>
          <a:xfrm>
            <a:off x="261650" y="1231075"/>
            <a:ext cx="4045200" cy="34710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SzPts val="275"/>
              <a:buNone/>
            </a:pPr>
            <a:r>
              <a:rPr lang="en-GB" sz="1525" b="1"/>
              <a:t>PHYSIOLOGY (55%)</a:t>
            </a:r>
            <a:endParaRPr sz="1525" b="1"/>
          </a:p>
          <a:p>
            <a:pPr marL="0" lvl="0" indent="0" algn="l" rtl="0">
              <a:spcBef>
                <a:spcPts val="0"/>
              </a:spcBef>
              <a:spcAft>
                <a:spcPts val="0"/>
              </a:spcAft>
              <a:buClr>
                <a:schemeClr val="dk1"/>
              </a:buClr>
              <a:buSzPts val="275"/>
              <a:buFont typeface="Arial"/>
              <a:buNone/>
            </a:pPr>
            <a:endParaRPr sz="1525" b="1"/>
          </a:p>
          <a:p>
            <a:pPr marL="0" lvl="0" indent="0" algn="l" rtl="0">
              <a:spcBef>
                <a:spcPts val="0"/>
              </a:spcBef>
              <a:spcAft>
                <a:spcPts val="0"/>
              </a:spcAft>
              <a:buClr>
                <a:schemeClr val="dk1"/>
              </a:buClr>
              <a:buSzPts val="275"/>
              <a:buFont typeface="Arial"/>
              <a:buNone/>
            </a:pPr>
            <a:r>
              <a:rPr lang="en-GB" sz="1525"/>
              <a:t>Posture</a:t>
            </a:r>
            <a:endParaRPr sz="1525"/>
          </a:p>
          <a:p>
            <a:pPr marL="0" lvl="0" indent="0" algn="l" rtl="0">
              <a:spcBef>
                <a:spcPts val="0"/>
              </a:spcBef>
              <a:spcAft>
                <a:spcPts val="0"/>
              </a:spcAft>
              <a:buClr>
                <a:schemeClr val="dk1"/>
              </a:buClr>
              <a:buSzPts val="275"/>
              <a:buFont typeface="Arial"/>
              <a:buNone/>
            </a:pPr>
            <a:r>
              <a:rPr lang="en-GB" sz="1525"/>
              <a:t>Gesture</a:t>
            </a:r>
            <a:endParaRPr sz="1525"/>
          </a:p>
          <a:p>
            <a:pPr marL="0" lvl="0" indent="0" algn="l" rtl="0">
              <a:spcBef>
                <a:spcPts val="0"/>
              </a:spcBef>
              <a:spcAft>
                <a:spcPts val="0"/>
              </a:spcAft>
              <a:buSzPts val="275"/>
              <a:buNone/>
            </a:pPr>
            <a:r>
              <a:rPr lang="en-GB" sz="1525"/>
              <a:t>Facial expression ; blinking </a:t>
            </a:r>
            <a:endParaRPr sz="1525"/>
          </a:p>
          <a:p>
            <a:pPr marL="0" lvl="0" indent="0" algn="l" rtl="0">
              <a:spcBef>
                <a:spcPts val="0"/>
              </a:spcBef>
              <a:spcAft>
                <a:spcPts val="0"/>
              </a:spcAft>
              <a:buSzPts val="275"/>
              <a:buNone/>
            </a:pPr>
            <a:r>
              <a:rPr lang="en-GB" sz="1525"/>
              <a:t>Breathing</a:t>
            </a:r>
            <a:endParaRPr sz="1525"/>
          </a:p>
          <a:p>
            <a:pPr marL="0" lvl="0" indent="0" algn="l" rtl="0">
              <a:spcBef>
                <a:spcPts val="0"/>
              </a:spcBef>
              <a:spcAft>
                <a:spcPts val="0"/>
              </a:spcAft>
              <a:buSzPts val="275"/>
              <a:buNone/>
            </a:pPr>
            <a:endParaRPr sz="1525" b="1"/>
          </a:p>
          <a:p>
            <a:pPr marL="0" lvl="0" indent="0" algn="l" rtl="0">
              <a:spcBef>
                <a:spcPts val="0"/>
              </a:spcBef>
              <a:spcAft>
                <a:spcPts val="0"/>
              </a:spcAft>
              <a:buSzPts val="275"/>
              <a:buNone/>
            </a:pPr>
            <a:r>
              <a:rPr lang="en-GB" sz="1525" b="1"/>
              <a:t>TONALITY (38%)</a:t>
            </a:r>
            <a:endParaRPr sz="1525" b="1"/>
          </a:p>
          <a:p>
            <a:pPr marL="0" lvl="0" indent="0" algn="l" rtl="0">
              <a:spcBef>
                <a:spcPts val="0"/>
              </a:spcBef>
              <a:spcAft>
                <a:spcPts val="0"/>
              </a:spcAft>
              <a:buSzPts val="275"/>
              <a:buNone/>
            </a:pPr>
            <a:endParaRPr sz="1525" b="1"/>
          </a:p>
          <a:p>
            <a:pPr marL="0" lvl="0" indent="0" algn="l" rtl="0">
              <a:spcBef>
                <a:spcPts val="0"/>
              </a:spcBef>
              <a:spcAft>
                <a:spcPts val="0"/>
              </a:spcAft>
              <a:buSzPts val="275"/>
              <a:buNone/>
            </a:pPr>
            <a:r>
              <a:rPr lang="en-GB" sz="1525"/>
              <a:t>Voice</a:t>
            </a:r>
            <a:endParaRPr sz="1525"/>
          </a:p>
          <a:p>
            <a:pPr marL="0" lvl="0" indent="0" algn="l" rtl="0">
              <a:spcBef>
                <a:spcPts val="0"/>
              </a:spcBef>
              <a:spcAft>
                <a:spcPts val="0"/>
              </a:spcAft>
              <a:buSzPts val="275"/>
              <a:buNone/>
            </a:pPr>
            <a:r>
              <a:rPr lang="en-GB" sz="1525"/>
              <a:t>Tone (pitch)</a:t>
            </a:r>
            <a:endParaRPr sz="1525"/>
          </a:p>
          <a:p>
            <a:pPr marL="0" lvl="0" indent="0" algn="l" rtl="0">
              <a:spcBef>
                <a:spcPts val="0"/>
              </a:spcBef>
              <a:spcAft>
                <a:spcPts val="0"/>
              </a:spcAft>
              <a:buSzPts val="275"/>
              <a:buNone/>
            </a:pPr>
            <a:r>
              <a:rPr lang="en-GB" sz="1525"/>
              <a:t>Tempo (speed)</a:t>
            </a:r>
            <a:endParaRPr sz="1525"/>
          </a:p>
          <a:p>
            <a:pPr marL="0" lvl="0" indent="0" algn="l" rtl="0">
              <a:spcBef>
                <a:spcPts val="0"/>
              </a:spcBef>
              <a:spcAft>
                <a:spcPts val="0"/>
              </a:spcAft>
              <a:buSzPts val="275"/>
              <a:buNone/>
            </a:pPr>
            <a:r>
              <a:rPr lang="en-GB" sz="1525"/>
              <a:t>Timbre (quality)</a:t>
            </a:r>
            <a:endParaRPr sz="1525"/>
          </a:p>
          <a:p>
            <a:pPr marL="0" lvl="0" indent="0" algn="l" rtl="0">
              <a:spcBef>
                <a:spcPts val="0"/>
              </a:spcBef>
              <a:spcAft>
                <a:spcPts val="0"/>
              </a:spcAft>
              <a:buSzPts val="275"/>
              <a:buNone/>
            </a:pPr>
            <a:r>
              <a:rPr lang="en-GB" sz="1525"/>
              <a:t>Volume (loudness)</a:t>
            </a:r>
            <a:endParaRPr sz="1525"/>
          </a:p>
        </p:txBody>
      </p:sp>
      <p:sp>
        <p:nvSpPr>
          <p:cNvPr id="186" name="Google Shape;186;p27"/>
          <p:cNvSpPr txBox="1">
            <a:spLocks noGrp="1"/>
          </p:cNvSpPr>
          <p:nvPr>
            <p:ph type="body" idx="2"/>
          </p:nvPr>
        </p:nvSpPr>
        <p:spPr>
          <a:xfrm>
            <a:off x="4572000" y="1071400"/>
            <a:ext cx="3663900" cy="3478800"/>
          </a:xfrm>
          <a:prstGeom prst="rect">
            <a:avLst/>
          </a:prstGeom>
        </p:spPr>
        <p:txBody>
          <a:bodyPr spcFirstLastPara="1" wrap="square" lIns="91425" tIns="91425" rIns="91425" bIns="91425" anchor="ctr" anchorCtr="0">
            <a:normAutofit lnSpcReduction="20000"/>
          </a:bodyPr>
          <a:lstStyle/>
          <a:p>
            <a:pPr marL="0" lvl="0" indent="0" algn="l" rtl="0">
              <a:spcBef>
                <a:spcPts val="0"/>
              </a:spcBef>
              <a:spcAft>
                <a:spcPts val="0"/>
              </a:spcAft>
              <a:buNone/>
            </a:pPr>
            <a:r>
              <a:rPr lang="en-GB" b="1"/>
              <a:t>WORDS (7%)</a:t>
            </a:r>
            <a:endParaRPr b="1"/>
          </a:p>
          <a:p>
            <a:pPr marL="0" lvl="0" indent="0" algn="l" rtl="0">
              <a:spcBef>
                <a:spcPts val="1200"/>
              </a:spcBef>
              <a:spcAft>
                <a:spcPts val="0"/>
              </a:spcAft>
              <a:buNone/>
            </a:pPr>
            <a:r>
              <a:rPr lang="en-GB"/>
              <a:t>Predicates (the words that we use to describe our inner world to the outside world)</a:t>
            </a:r>
            <a:endParaRPr/>
          </a:p>
          <a:p>
            <a:pPr marL="0" lvl="0" indent="0" algn="l" rtl="0">
              <a:spcBef>
                <a:spcPts val="1200"/>
              </a:spcBef>
              <a:spcAft>
                <a:spcPts val="0"/>
              </a:spcAft>
              <a:buNone/>
            </a:pPr>
            <a:r>
              <a:rPr lang="en-GB"/>
              <a:t>Key words</a:t>
            </a:r>
            <a:endParaRPr/>
          </a:p>
          <a:p>
            <a:pPr marL="0" lvl="0" indent="0" algn="l" rtl="0">
              <a:spcBef>
                <a:spcPts val="1200"/>
              </a:spcBef>
              <a:spcAft>
                <a:spcPts val="0"/>
              </a:spcAft>
              <a:buNone/>
            </a:pPr>
            <a:r>
              <a:rPr lang="en-GB"/>
              <a:t>Common experience &amp; association                  </a:t>
            </a:r>
            <a:endParaRPr/>
          </a:p>
          <a:p>
            <a:pPr marL="0" lvl="0" indent="0" algn="l" rtl="0">
              <a:spcBef>
                <a:spcPts val="1200"/>
              </a:spcBef>
              <a:spcAft>
                <a:spcPts val="0"/>
              </a:spcAft>
              <a:buClr>
                <a:schemeClr val="dk1"/>
              </a:buClr>
              <a:buSzPts val="1100"/>
              <a:buFont typeface="Arial"/>
              <a:buNone/>
            </a:pPr>
            <a:r>
              <a:rPr lang="en-GB"/>
              <a:t>Content chunks</a:t>
            </a:r>
            <a:endParaRPr/>
          </a:p>
          <a:p>
            <a:pPr marL="0" lvl="0" indent="0" algn="l" rtl="0">
              <a:spcBef>
                <a:spcPts val="1200"/>
              </a:spcBef>
              <a:spcAft>
                <a:spcPts val="1200"/>
              </a:spcAft>
              <a:buNone/>
            </a:pPr>
            <a:endParaRPr/>
          </a:p>
        </p:txBody>
      </p:sp>
      <p:pic>
        <p:nvPicPr>
          <p:cNvPr id="187" name="Google Shape;187;p27"/>
          <p:cNvPicPr preferRelativeResize="0"/>
          <p:nvPr/>
        </p:nvPicPr>
        <p:blipFill>
          <a:blip r:embed="rId3">
            <a:alphaModFix/>
          </a:blip>
          <a:stretch>
            <a:fillRect/>
          </a:stretch>
        </p:blipFill>
        <p:spPr>
          <a:xfrm>
            <a:off x="8110150" y="4230887"/>
            <a:ext cx="711825" cy="711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93" name="Google Shape;193;p28"/>
          <p:cNvSpPr txBox="1"/>
          <p:nvPr/>
        </p:nvSpPr>
        <p:spPr>
          <a:xfrm>
            <a:off x="496525" y="172400"/>
            <a:ext cx="8356200" cy="523200"/>
          </a:xfrm>
          <a:prstGeom prst="rect">
            <a:avLst/>
          </a:prstGeom>
          <a:solidFill>
            <a:schemeClr val="dk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solidFill>
                  <a:schemeClr val="lt1"/>
                </a:solidFill>
              </a:rPr>
              <a:t>A different frame of thought</a:t>
            </a:r>
            <a:endParaRPr sz="22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pic>
        <p:nvPicPr>
          <p:cNvPr id="198" name="Google Shape;198;p29"/>
          <p:cNvPicPr preferRelativeResize="0"/>
          <p:nvPr/>
        </p:nvPicPr>
        <p:blipFill>
          <a:blip r:embed="rId3">
            <a:alphaModFix/>
          </a:blip>
          <a:stretch>
            <a:fillRect/>
          </a:stretch>
        </p:blipFill>
        <p:spPr>
          <a:xfrm>
            <a:off x="1466491" y="0"/>
            <a:ext cx="6211018" cy="5143499"/>
          </a:xfrm>
          <a:prstGeom prst="rect">
            <a:avLst/>
          </a:prstGeom>
          <a:noFill/>
          <a:ln>
            <a:noFill/>
          </a:ln>
        </p:spPr>
      </p:pic>
      <p:sp>
        <p:nvSpPr>
          <p:cNvPr id="199" name="Google Shape;199;p29"/>
          <p:cNvSpPr txBox="1"/>
          <p:nvPr/>
        </p:nvSpPr>
        <p:spPr>
          <a:xfrm>
            <a:off x="2546125" y="1463850"/>
            <a:ext cx="39795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highlight>
                  <a:schemeClr val="lt1"/>
                </a:highlight>
              </a:rPr>
              <a:t>A strategy to redirect a person's argumentative energy rather than overcome it.</a:t>
            </a:r>
            <a:endParaRPr sz="1800">
              <a:solidFill>
                <a:schemeClr val="dk1"/>
              </a:solidFill>
              <a:highlight>
                <a:schemeClr val="lt1"/>
              </a:highlight>
            </a:endParaRPr>
          </a:p>
          <a:p>
            <a:pPr marL="0" lvl="0" indent="0" algn="ctr" rtl="0">
              <a:spcBef>
                <a:spcPts val="0"/>
              </a:spcBef>
              <a:spcAft>
                <a:spcPts val="0"/>
              </a:spcAft>
              <a:buNone/>
            </a:pPr>
            <a:endParaRPr sz="1800">
              <a:solidFill>
                <a:schemeClr val="dk1"/>
              </a:solidFill>
              <a:highlight>
                <a:schemeClr val="lt1"/>
              </a:highlight>
            </a:endParaRPr>
          </a:p>
          <a:p>
            <a:pPr marL="0" lvl="0" indent="0" algn="l" rtl="0">
              <a:spcBef>
                <a:spcPts val="0"/>
              </a:spcBef>
              <a:spcAft>
                <a:spcPts val="0"/>
              </a:spcAft>
              <a:buNone/>
            </a:pPr>
            <a:r>
              <a:rPr lang="en-GB" sz="1800" b="1">
                <a:solidFill>
                  <a:schemeClr val="dk1"/>
                </a:solidFill>
                <a:highlight>
                  <a:schemeClr val="lt1"/>
                </a:highlight>
              </a:rPr>
              <a:t>The agreement frame</a:t>
            </a:r>
            <a:endParaRPr sz="1800" b="1">
              <a:solidFill>
                <a:schemeClr val="dk1"/>
              </a:solidFill>
              <a:highlight>
                <a:schemeClr val="lt1"/>
              </a:highlight>
            </a:endParaRPr>
          </a:p>
          <a:p>
            <a:pPr marL="0" lvl="0" indent="0" algn="ctr" rtl="0">
              <a:spcBef>
                <a:spcPts val="0"/>
              </a:spcBef>
              <a:spcAft>
                <a:spcPts val="0"/>
              </a:spcAft>
              <a:buNone/>
            </a:pPr>
            <a:endParaRPr sz="1800" b="1">
              <a:solidFill>
                <a:schemeClr val="dk1"/>
              </a:solidFill>
              <a:highlight>
                <a:schemeClr val="lt1"/>
              </a:highlight>
            </a:endParaRPr>
          </a:p>
          <a:p>
            <a:pPr marL="0" lvl="0" indent="0" algn="l" rtl="0">
              <a:spcBef>
                <a:spcPts val="0"/>
              </a:spcBef>
              <a:spcAft>
                <a:spcPts val="0"/>
              </a:spcAft>
              <a:buNone/>
            </a:pPr>
            <a:r>
              <a:rPr lang="en-GB" sz="1800">
                <a:solidFill>
                  <a:schemeClr val="dk1"/>
                </a:solidFill>
                <a:highlight>
                  <a:schemeClr val="lt1"/>
                </a:highlight>
              </a:rPr>
              <a:t>I appreciate and …</a:t>
            </a:r>
            <a:endParaRPr sz="1800">
              <a:solidFill>
                <a:schemeClr val="dk1"/>
              </a:solidFill>
              <a:highlight>
                <a:schemeClr val="lt1"/>
              </a:highlight>
            </a:endParaRPr>
          </a:p>
          <a:p>
            <a:pPr marL="0" lvl="0" indent="0" algn="l" rtl="0">
              <a:spcBef>
                <a:spcPts val="0"/>
              </a:spcBef>
              <a:spcAft>
                <a:spcPts val="0"/>
              </a:spcAft>
              <a:buNone/>
            </a:pPr>
            <a:r>
              <a:rPr lang="en-GB" sz="1800">
                <a:solidFill>
                  <a:schemeClr val="dk1"/>
                </a:solidFill>
                <a:highlight>
                  <a:schemeClr val="lt1"/>
                </a:highlight>
              </a:rPr>
              <a:t>I respect and …</a:t>
            </a:r>
            <a:endParaRPr sz="1800">
              <a:solidFill>
                <a:schemeClr val="dk1"/>
              </a:solidFill>
              <a:highlight>
                <a:schemeClr val="lt1"/>
              </a:highlight>
            </a:endParaRPr>
          </a:p>
          <a:p>
            <a:pPr marL="0" lvl="0" indent="0" algn="l" rtl="0">
              <a:spcBef>
                <a:spcPts val="0"/>
              </a:spcBef>
              <a:spcAft>
                <a:spcPts val="0"/>
              </a:spcAft>
              <a:buNone/>
            </a:pPr>
            <a:r>
              <a:rPr lang="en-GB" sz="1800">
                <a:solidFill>
                  <a:schemeClr val="dk1"/>
                </a:solidFill>
                <a:highlight>
                  <a:schemeClr val="lt1"/>
                </a:highlight>
              </a:rPr>
              <a:t>I agree and …</a:t>
            </a:r>
            <a:endParaRPr sz="1800">
              <a:highlight>
                <a:srgbClr val="76A5AF"/>
              </a:highlight>
            </a:endParaRPr>
          </a:p>
        </p:txBody>
      </p:sp>
      <p:pic>
        <p:nvPicPr>
          <p:cNvPr id="200" name="Google Shape;200;p29"/>
          <p:cNvPicPr preferRelativeResize="0"/>
          <p:nvPr/>
        </p:nvPicPr>
        <p:blipFill>
          <a:blip r:embed="rId4">
            <a:alphaModFix/>
          </a:blip>
          <a:stretch>
            <a:fillRect/>
          </a:stretch>
        </p:blipFill>
        <p:spPr>
          <a:xfrm>
            <a:off x="1804225" y="2885025"/>
            <a:ext cx="373752" cy="437376"/>
          </a:xfrm>
          <a:prstGeom prst="rect">
            <a:avLst/>
          </a:prstGeom>
          <a:noFill/>
          <a:ln>
            <a:noFill/>
          </a:ln>
        </p:spPr>
      </p:pic>
      <p:sp>
        <p:nvSpPr>
          <p:cNvPr id="201" name="Google Shape;201;p29"/>
          <p:cNvSpPr txBox="1"/>
          <p:nvPr/>
        </p:nvSpPr>
        <p:spPr>
          <a:xfrm>
            <a:off x="2582250" y="909750"/>
            <a:ext cx="397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chemeClr val="dk1"/>
                </a:solidFill>
                <a:highlight>
                  <a:schemeClr val="lt1"/>
                </a:highlight>
              </a:rPr>
              <a:t>Frames</a:t>
            </a:r>
            <a:endParaRPr sz="1800">
              <a:highlight>
                <a:srgbClr val="76A5A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pic>
        <p:nvPicPr>
          <p:cNvPr id="206" name="Google Shape;206;p30"/>
          <p:cNvPicPr preferRelativeResize="0"/>
          <p:nvPr/>
        </p:nvPicPr>
        <p:blipFill>
          <a:blip r:embed="rId3">
            <a:alphaModFix/>
          </a:blip>
          <a:stretch>
            <a:fillRect/>
          </a:stretch>
        </p:blipFill>
        <p:spPr>
          <a:xfrm>
            <a:off x="1466491" y="0"/>
            <a:ext cx="6211018" cy="5143499"/>
          </a:xfrm>
          <a:prstGeom prst="rect">
            <a:avLst/>
          </a:prstGeom>
          <a:noFill/>
          <a:ln>
            <a:noFill/>
          </a:ln>
        </p:spPr>
      </p:pic>
      <p:sp>
        <p:nvSpPr>
          <p:cNvPr id="207" name="Google Shape;207;p30"/>
          <p:cNvSpPr txBox="1"/>
          <p:nvPr/>
        </p:nvSpPr>
        <p:spPr>
          <a:xfrm>
            <a:off x="2539800" y="1463850"/>
            <a:ext cx="39795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b="1">
                <a:solidFill>
                  <a:schemeClr val="dk1"/>
                </a:solidFill>
                <a:highlight>
                  <a:schemeClr val="lt1"/>
                </a:highlight>
              </a:rPr>
              <a:t>The purpose frame</a:t>
            </a:r>
            <a:endParaRPr sz="1800" b="1">
              <a:solidFill>
                <a:schemeClr val="dk1"/>
              </a:solidFill>
              <a:highlight>
                <a:schemeClr val="lt1"/>
              </a:highlight>
            </a:endParaRPr>
          </a:p>
          <a:p>
            <a:pPr marL="0" lvl="0" indent="0" algn="l" rtl="0">
              <a:spcBef>
                <a:spcPts val="0"/>
              </a:spcBef>
              <a:spcAft>
                <a:spcPts val="0"/>
              </a:spcAft>
              <a:buNone/>
            </a:pPr>
            <a:endParaRPr sz="1800" b="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GB" sz="1800">
                <a:solidFill>
                  <a:schemeClr val="dk1"/>
                </a:solidFill>
                <a:highlight>
                  <a:schemeClr val="lt1"/>
                </a:highlight>
              </a:rPr>
              <a:t>‘for what purpose’</a:t>
            </a:r>
            <a:endParaRPr sz="18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8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GB" sz="1800">
                <a:solidFill>
                  <a:schemeClr val="dk1"/>
                </a:solidFill>
                <a:highlight>
                  <a:schemeClr val="lt1"/>
                </a:highlight>
              </a:rPr>
              <a:t>Avoid using ‘why’ it can be perceived as confrontational.</a:t>
            </a:r>
            <a:endParaRPr>
              <a:solidFill>
                <a:schemeClr val="dk1"/>
              </a:solidFill>
              <a:highlight>
                <a:schemeClr val="lt1"/>
              </a:highlight>
            </a:endParaRPr>
          </a:p>
        </p:txBody>
      </p:sp>
      <p:pic>
        <p:nvPicPr>
          <p:cNvPr id="208" name="Google Shape;208;p30"/>
          <p:cNvPicPr preferRelativeResize="0"/>
          <p:nvPr/>
        </p:nvPicPr>
        <p:blipFill>
          <a:blip r:embed="rId4">
            <a:alphaModFix/>
          </a:blip>
          <a:stretch>
            <a:fillRect/>
          </a:stretch>
        </p:blipFill>
        <p:spPr>
          <a:xfrm>
            <a:off x="1804225" y="2885025"/>
            <a:ext cx="373752" cy="437376"/>
          </a:xfrm>
          <a:prstGeom prst="rect">
            <a:avLst/>
          </a:prstGeom>
          <a:noFill/>
          <a:ln>
            <a:noFill/>
          </a:ln>
        </p:spPr>
      </p:pic>
      <p:sp>
        <p:nvSpPr>
          <p:cNvPr id="209" name="Google Shape;209;p30"/>
          <p:cNvSpPr txBox="1"/>
          <p:nvPr/>
        </p:nvSpPr>
        <p:spPr>
          <a:xfrm>
            <a:off x="2582250" y="909750"/>
            <a:ext cx="397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chemeClr val="dk1"/>
                </a:solidFill>
                <a:highlight>
                  <a:schemeClr val="lt1"/>
                </a:highlight>
              </a:rPr>
              <a:t>Frames</a:t>
            </a:r>
            <a:endParaRPr sz="1800">
              <a:highlight>
                <a:srgbClr val="76A5A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p:nvPr/>
        </p:nvSpPr>
        <p:spPr>
          <a:xfrm>
            <a:off x="152400" y="148950"/>
            <a:ext cx="79188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solidFill>
                  <a:srgbClr val="03BFA6"/>
                </a:solidFill>
                <a:highlight>
                  <a:schemeClr val="lt1"/>
                </a:highlight>
              </a:rPr>
              <a:t>Perceptual positions</a:t>
            </a:r>
            <a:endParaRPr sz="2300">
              <a:solidFill>
                <a:srgbClr val="03BFA6"/>
              </a:solidFill>
              <a:highlight>
                <a:schemeClr val="lt1"/>
              </a:highlight>
            </a:endParaRPr>
          </a:p>
        </p:txBody>
      </p:sp>
      <p:pic>
        <p:nvPicPr>
          <p:cNvPr id="215" name="Google Shape;215;p31"/>
          <p:cNvPicPr preferRelativeResize="0"/>
          <p:nvPr/>
        </p:nvPicPr>
        <p:blipFill>
          <a:blip r:embed="rId3">
            <a:alphaModFix/>
          </a:blip>
          <a:stretch>
            <a:fillRect/>
          </a:stretch>
        </p:blipFill>
        <p:spPr>
          <a:xfrm>
            <a:off x="1285400" y="768325"/>
            <a:ext cx="6027299" cy="3995100"/>
          </a:xfrm>
          <a:prstGeom prst="rect">
            <a:avLst/>
          </a:prstGeom>
          <a:noFill/>
          <a:ln>
            <a:noFill/>
          </a:ln>
        </p:spPr>
      </p:pic>
      <p:sp>
        <p:nvSpPr>
          <p:cNvPr id="216" name="Google Shape;216;p31"/>
          <p:cNvSpPr/>
          <p:nvPr/>
        </p:nvSpPr>
        <p:spPr>
          <a:xfrm>
            <a:off x="3339900" y="51125"/>
            <a:ext cx="2464200" cy="1114200"/>
          </a:xfrm>
          <a:prstGeom prst="cloudCallout">
            <a:avLst>
              <a:gd name="adj1" fmla="val -44122"/>
              <a:gd name="adj2" fmla="val 4886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sz="1200">
                <a:solidFill>
                  <a:srgbClr val="03BFA6"/>
                </a:solidFill>
              </a:rPr>
              <a:t>Position 2</a:t>
            </a:r>
            <a:endParaRPr sz="1200">
              <a:solidFill>
                <a:srgbClr val="03BFA6"/>
              </a:solidFill>
            </a:endParaRPr>
          </a:p>
          <a:p>
            <a:pPr marL="0" lvl="0" indent="0" algn="l" rtl="0">
              <a:spcBef>
                <a:spcPts val="0"/>
              </a:spcBef>
              <a:spcAft>
                <a:spcPts val="0"/>
              </a:spcAft>
              <a:buNone/>
            </a:pPr>
            <a:r>
              <a:rPr lang="en-GB" sz="1200">
                <a:solidFill>
                  <a:schemeClr val="dk1"/>
                </a:solidFill>
              </a:rPr>
              <a:t>Standing in the other person’s shoes.</a:t>
            </a:r>
            <a:endParaRPr/>
          </a:p>
        </p:txBody>
      </p:sp>
      <p:sp>
        <p:nvSpPr>
          <p:cNvPr id="217" name="Google Shape;217;p31"/>
          <p:cNvSpPr/>
          <p:nvPr/>
        </p:nvSpPr>
        <p:spPr>
          <a:xfrm>
            <a:off x="433700" y="3232575"/>
            <a:ext cx="2081400" cy="1622700"/>
          </a:xfrm>
          <a:prstGeom prst="cloudCallout">
            <a:avLst>
              <a:gd name="adj1" fmla="val 55990"/>
              <a:gd name="adj2" fmla="val 2139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03BFA6"/>
                </a:solidFill>
              </a:rPr>
              <a:t>Position 3 </a:t>
            </a:r>
            <a:endParaRPr sz="1200">
              <a:solidFill>
                <a:srgbClr val="03BFA6"/>
              </a:solidFill>
            </a:endParaRPr>
          </a:p>
          <a:p>
            <a:pPr marL="0" lvl="0" indent="0" algn="l" rtl="0">
              <a:spcBef>
                <a:spcPts val="0"/>
              </a:spcBef>
              <a:spcAft>
                <a:spcPts val="0"/>
              </a:spcAft>
              <a:buNone/>
            </a:pPr>
            <a:r>
              <a:rPr lang="en-GB" sz="1200">
                <a:solidFill>
                  <a:schemeClr val="dk1"/>
                </a:solidFill>
              </a:rPr>
              <a:t>Neutral observer</a:t>
            </a:r>
            <a:endParaRPr sz="1200">
              <a:solidFill>
                <a:srgbClr val="03BFA6"/>
              </a:solidFill>
            </a:endParaRPr>
          </a:p>
        </p:txBody>
      </p:sp>
      <p:sp>
        <p:nvSpPr>
          <p:cNvPr id="218" name="Google Shape;218;p31"/>
          <p:cNvSpPr/>
          <p:nvPr/>
        </p:nvSpPr>
        <p:spPr>
          <a:xfrm>
            <a:off x="6679800" y="51125"/>
            <a:ext cx="2464200" cy="1390800"/>
          </a:xfrm>
          <a:prstGeom prst="cloudCallout">
            <a:avLst>
              <a:gd name="adj1" fmla="val -44122"/>
              <a:gd name="adj2" fmla="val 4886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sz="1200">
                <a:solidFill>
                  <a:srgbClr val="03BFA6"/>
                </a:solidFill>
              </a:rPr>
              <a:t>Position 1</a:t>
            </a:r>
            <a:endParaRPr sz="1200">
              <a:solidFill>
                <a:srgbClr val="03BFA6"/>
              </a:solidFill>
            </a:endParaRPr>
          </a:p>
          <a:p>
            <a:pPr marL="0" lvl="0" indent="0" algn="l" rtl="0">
              <a:spcBef>
                <a:spcPts val="0"/>
              </a:spcBef>
              <a:spcAft>
                <a:spcPts val="0"/>
              </a:spcAft>
              <a:buClr>
                <a:schemeClr val="dk1"/>
              </a:buClr>
              <a:buSzPts val="1100"/>
              <a:buFont typeface="Arial"/>
              <a:buNone/>
            </a:pPr>
            <a:r>
              <a:rPr lang="en-GB" sz="1200">
                <a:solidFill>
                  <a:schemeClr val="dk1"/>
                </a:solidFill>
              </a:rPr>
              <a:t>Seeing the world through our own eyes.</a:t>
            </a:r>
            <a:endParaRPr sz="1200">
              <a:solidFill>
                <a:schemeClr val="dk1"/>
              </a:solidFill>
            </a:endParaRPr>
          </a:p>
          <a:p>
            <a:pPr marL="0" lvl="0" indent="0" algn="l" rtl="0">
              <a:spcBef>
                <a:spcPts val="0"/>
              </a:spcBef>
              <a:spcAft>
                <a:spcPts val="0"/>
              </a:spcAft>
              <a:buNone/>
            </a:pPr>
            <a:endParaRPr sz="1200">
              <a:solidFill>
                <a:schemeClr val="dk1"/>
              </a:solidFill>
            </a:endParaRPr>
          </a:p>
        </p:txBody>
      </p:sp>
      <p:pic>
        <p:nvPicPr>
          <p:cNvPr id="219" name="Google Shape;219;p31"/>
          <p:cNvPicPr preferRelativeResize="0"/>
          <p:nvPr/>
        </p:nvPicPr>
        <p:blipFill>
          <a:blip r:embed="rId4">
            <a:alphaModFix/>
          </a:blip>
          <a:stretch>
            <a:fillRect/>
          </a:stretch>
        </p:blipFill>
        <p:spPr>
          <a:xfrm>
            <a:off x="8262550" y="4383287"/>
            <a:ext cx="711825" cy="711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437425" y="0"/>
            <a:ext cx="10018848"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3"/>
          <p:cNvPicPr preferRelativeResize="0"/>
          <p:nvPr/>
        </p:nvPicPr>
        <p:blipFill>
          <a:blip r:embed="rId3">
            <a:alphaModFix/>
          </a:blip>
          <a:stretch>
            <a:fillRect/>
          </a:stretch>
        </p:blipFill>
        <p:spPr>
          <a:xfrm>
            <a:off x="152400" y="152400"/>
            <a:ext cx="7886700" cy="4514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651525" y="360675"/>
            <a:ext cx="4877700" cy="410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990"/>
              <a:buFont typeface="Arial"/>
              <a:buNone/>
            </a:pPr>
            <a:r>
              <a:rPr lang="en-GB" sz="1800" b="1"/>
              <a:t>Neuro Linguistic Programming</a:t>
            </a:r>
            <a:endParaRPr sz="1800" b="1"/>
          </a:p>
          <a:p>
            <a:pPr marL="0" lvl="0" indent="0" algn="l" rtl="0">
              <a:spcBef>
                <a:spcPts val="0"/>
              </a:spcBef>
              <a:spcAft>
                <a:spcPts val="0"/>
              </a:spcAft>
              <a:buClr>
                <a:schemeClr val="dk1"/>
              </a:buClr>
              <a:buSzPts val="990"/>
              <a:buFont typeface="Arial"/>
              <a:buNone/>
            </a:pPr>
            <a:r>
              <a:rPr lang="en-GB" sz="1800" b="1"/>
              <a:t>(NLP)</a:t>
            </a:r>
            <a:r>
              <a:rPr lang="en-GB" sz="1800"/>
              <a:t> is the study of what we do</a:t>
            </a:r>
            <a:endParaRPr sz="1800"/>
          </a:p>
          <a:p>
            <a:pPr marL="0" lvl="0" indent="0" algn="l" rtl="0">
              <a:spcBef>
                <a:spcPts val="0"/>
              </a:spcBef>
              <a:spcAft>
                <a:spcPts val="0"/>
              </a:spcAft>
              <a:buClr>
                <a:schemeClr val="dk1"/>
              </a:buClr>
              <a:buSzPts val="990"/>
              <a:buFont typeface="Arial"/>
              <a:buNone/>
            </a:pPr>
            <a:r>
              <a:rPr lang="en-GB" sz="1800"/>
              <a:t>in our heads when we create</a:t>
            </a:r>
            <a:endParaRPr sz="1800"/>
          </a:p>
          <a:p>
            <a:pPr marL="0" lvl="0" indent="0" algn="l" rtl="0">
              <a:spcBef>
                <a:spcPts val="0"/>
              </a:spcBef>
              <a:spcAft>
                <a:spcPts val="0"/>
              </a:spcAft>
              <a:buClr>
                <a:schemeClr val="dk1"/>
              </a:buClr>
              <a:buSzPts val="990"/>
              <a:buFont typeface="Arial"/>
              <a:buNone/>
            </a:pPr>
            <a:r>
              <a:rPr lang="en-GB" sz="1800"/>
              <a:t>success.</a:t>
            </a:r>
            <a:endParaRPr sz="1800"/>
          </a:p>
          <a:p>
            <a:pPr marL="0" lvl="0" indent="0" algn="l" rtl="0">
              <a:spcBef>
                <a:spcPts val="0"/>
              </a:spcBef>
              <a:spcAft>
                <a:spcPts val="0"/>
              </a:spcAft>
              <a:buClr>
                <a:schemeClr val="dk1"/>
              </a:buClr>
              <a:buSzPts val="990"/>
              <a:buFont typeface="Arial"/>
              <a:buNone/>
            </a:pPr>
            <a:endParaRPr sz="1800"/>
          </a:p>
          <a:p>
            <a:pPr marL="0" lvl="0" indent="0" algn="l" rtl="0">
              <a:spcBef>
                <a:spcPts val="0"/>
              </a:spcBef>
              <a:spcAft>
                <a:spcPts val="0"/>
              </a:spcAft>
              <a:buClr>
                <a:schemeClr val="dk1"/>
              </a:buClr>
              <a:buSzPts val="990"/>
              <a:buFont typeface="Arial"/>
              <a:buNone/>
            </a:pPr>
            <a:r>
              <a:rPr lang="en-GB" sz="1800"/>
              <a:t>An art and science that shows us</a:t>
            </a:r>
            <a:endParaRPr sz="1800"/>
          </a:p>
          <a:p>
            <a:pPr marL="0" lvl="0" indent="0" algn="l" rtl="0">
              <a:spcBef>
                <a:spcPts val="0"/>
              </a:spcBef>
              <a:spcAft>
                <a:spcPts val="0"/>
              </a:spcAft>
              <a:buClr>
                <a:schemeClr val="dk1"/>
              </a:buClr>
              <a:buSzPts val="990"/>
              <a:buFont typeface="Arial"/>
              <a:buNone/>
            </a:pPr>
            <a:r>
              <a:rPr lang="en-GB" sz="1800"/>
              <a:t>how to positively change human</a:t>
            </a:r>
            <a:endParaRPr sz="1800"/>
          </a:p>
          <a:p>
            <a:pPr marL="0" lvl="0" indent="0" algn="l" rtl="0">
              <a:spcBef>
                <a:spcPts val="0"/>
              </a:spcBef>
              <a:spcAft>
                <a:spcPts val="0"/>
              </a:spcAft>
              <a:buClr>
                <a:schemeClr val="dk1"/>
              </a:buClr>
              <a:buSzPts val="990"/>
              <a:buFont typeface="Arial"/>
              <a:buNone/>
            </a:pPr>
            <a:r>
              <a:rPr lang="en-GB" sz="1800"/>
              <a:t>behaviour rapidly and easily</a:t>
            </a:r>
            <a:endParaRPr sz="1800"/>
          </a:p>
          <a:p>
            <a:pPr marL="0" lvl="0" indent="0" algn="l" rtl="0">
              <a:spcBef>
                <a:spcPts val="0"/>
              </a:spcBef>
              <a:spcAft>
                <a:spcPts val="0"/>
              </a:spcAft>
              <a:buClr>
                <a:schemeClr val="dk1"/>
              </a:buClr>
              <a:buSzPts val="990"/>
              <a:buFont typeface="Arial"/>
              <a:buNone/>
            </a:pPr>
            <a:r>
              <a:rPr lang="en-GB" sz="1800"/>
              <a:t>with permanent results.</a:t>
            </a:r>
            <a:endParaRPr sz="1800"/>
          </a:p>
          <a:p>
            <a:pPr marL="0" lvl="0" indent="0" algn="l" rtl="0">
              <a:spcBef>
                <a:spcPts val="0"/>
              </a:spcBef>
              <a:spcAft>
                <a:spcPts val="0"/>
              </a:spcAft>
              <a:buClr>
                <a:schemeClr val="dk1"/>
              </a:buClr>
              <a:buSzPts val="990"/>
              <a:buFont typeface="Arial"/>
              <a:buNone/>
            </a:pPr>
            <a:endParaRPr sz="1800"/>
          </a:p>
          <a:p>
            <a:pPr marL="0" lvl="0" indent="0" algn="l" rtl="0">
              <a:spcBef>
                <a:spcPts val="0"/>
              </a:spcBef>
              <a:spcAft>
                <a:spcPts val="0"/>
              </a:spcAft>
              <a:buClr>
                <a:schemeClr val="dk1"/>
              </a:buClr>
              <a:buSzPts val="990"/>
              <a:buFont typeface="Arial"/>
              <a:buNone/>
            </a:pPr>
            <a:r>
              <a:rPr lang="en-GB" sz="1800"/>
              <a:t>A model of excellence</a:t>
            </a:r>
            <a:endParaRPr sz="1800"/>
          </a:p>
          <a:p>
            <a:pPr marL="0" lvl="0" indent="0" algn="l" rtl="0">
              <a:spcBef>
                <a:spcPts val="0"/>
              </a:spcBef>
              <a:spcAft>
                <a:spcPts val="0"/>
              </a:spcAft>
              <a:buSzPts val="990"/>
              <a:buNone/>
            </a:pPr>
            <a:endParaRPr sz="1800"/>
          </a:p>
        </p:txBody>
      </p:sp>
      <p:pic>
        <p:nvPicPr>
          <p:cNvPr id="69" name="Google Shape;69;p15"/>
          <p:cNvPicPr preferRelativeResize="0"/>
          <p:nvPr/>
        </p:nvPicPr>
        <p:blipFill>
          <a:blip r:embed="rId3">
            <a:alphaModFix/>
          </a:blip>
          <a:stretch>
            <a:fillRect/>
          </a:stretch>
        </p:blipFill>
        <p:spPr>
          <a:xfrm>
            <a:off x="4827175" y="266400"/>
            <a:ext cx="3251375" cy="4499950"/>
          </a:xfrm>
          <a:prstGeom prst="rect">
            <a:avLst/>
          </a:prstGeom>
          <a:noFill/>
          <a:ln>
            <a:noFill/>
          </a:ln>
        </p:spPr>
      </p:pic>
      <p:pic>
        <p:nvPicPr>
          <p:cNvPr id="70" name="Google Shape;70;p15"/>
          <p:cNvPicPr preferRelativeResize="0"/>
          <p:nvPr/>
        </p:nvPicPr>
        <p:blipFill>
          <a:blip r:embed="rId4">
            <a:alphaModFix/>
          </a:blip>
          <a:stretch>
            <a:fillRect/>
          </a:stretch>
        </p:blipFill>
        <p:spPr>
          <a:xfrm>
            <a:off x="8477050" y="4431675"/>
            <a:ext cx="711825" cy="711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1522950" y="0"/>
            <a:ext cx="6098100" cy="700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2400"/>
              <a:t>Why is learning NLP useful ?</a:t>
            </a:r>
            <a:endParaRPr sz="2400"/>
          </a:p>
        </p:txBody>
      </p:sp>
      <p:sp>
        <p:nvSpPr>
          <p:cNvPr id="76" name="Google Shape;76;p16"/>
          <p:cNvSpPr txBox="1">
            <a:spLocks noGrp="1"/>
          </p:cNvSpPr>
          <p:nvPr>
            <p:ph type="subTitle" idx="1"/>
          </p:nvPr>
        </p:nvSpPr>
        <p:spPr>
          <a:xfrm>
            <a:off x="205250" y="886475"/>
            <a:ext cx="3322500" cy="4052400"/>
          </a:xfrm>
          <a:prstGeom prst="rect">
            <a:avLst/>
          </a:prstGeom>
        </p:spPr>
        <p:txBody>
          <a:bodyPr spcFirstLastPara="1" wrap="square" lIns="91425" tIns="91425" rIns="91425" bIns="91425" anchor="t" anchorCtr="0">
            <a:noAutofit/>
          </a:bodyPr>
          <a:lstStyle/>
          <a:p>
            <a:pPr marL="457200" lvl="0" indent="-307340" algn="l" rtl="0">
              <a:lnSpc>
                <a:spcPct val="150000"/>
              </a:lnSpc>
              <a:spcBef>
                <a:spcPts val="0"/>
              </a:spcBef>
              <a:spcAft>
                <a:spcPts val="0"/>
              </a:spcAft>
              <a:buClr>
                <a:schemeClr val="dk1"/>
              </a:buClr>
              <a:buSzPts val="1240"/>
              <a:buChar char="●"/>
            </a:pPr>
            <a:r>
              <a:rPr lang="en-GB" sz="1240">
                <a:solidFill>
                  <a:schemeClr val="dk1"/>
                </a:solidFill>
              </a:rPr>
              <a:t>New personal skills and tools:</a:t>
            </a:r>
            <a:endParaRPr sz="1240">
              <a:solidFill>
                <a:schemeClr val="dk1"/>
              </a:solidFill>
            </a:endParaRPr>
          </a:p>
          <a:p>
            <a:pPr marL="457200" lvl="0" indent="-307340" algn="l" rtl="0">
              <a:lnSpc>
                <a:spcPct val="150000"/>
              </a:lnSpc>
              <a:spcBef>
                <a:spcPts val="0"/>
              </a:spcBef>
              <a:spcAft>
                <a:spcPts val="0"/>
              </a:spcAft>
              <a:buClr>
                <a:schemeClr val="dk1"/>
              </a:buClr>
              <a:buSzPts val="1240"/>
              <a:buChar char="●"/>
            </a:pPr>
            <a:r>
              <a:rPr lang="en-GB" sz="1240">
                <a:solidFill>
                  <a:schemeClr val="dk1"/>
                </a:solidFill>
              </a:rPr>
              <a:t>Ability to communicate effectively</a:t>
            </a:r>
            <a:endParaRPr sz="1240">
              <a:solidFill>
                <a:schemeClr val="dk1"/>
              </a:solidFill>
            </a:endParaRPr>
          </a:p>
          <a:p>
            <a:pPr marL="457200" lvl="0" indent="-307340" algn="l" rtl="0">
              <a:lnSpc>
                <a:spcPct val="150000"/>
              </a:lnSpc>
              <a:spcBef>
                <a:spcPts val="0"/>
              </a:spcBef>
              <a:spcAft>
                <a:spcPts val="0"/>
              </a:spcAft>
              <a:buClr>
                <a:schemeClr val="dk1"/>
              </a:buClr>
              <a:buSzPts val="1240"/>
              <a:buChar char="●"/>
            </a:pPr>
            <a:r>
              <a:rPr lang="en-GB" sz="1240">
                <a:solidFill>
                  <a:schemeClr val="dk1"/>
                </a:solidFill>
              </a:rPr>
              <a:t>Influence and negotiate elegantly</a:t>
            </a:r>
            <a:endParaRPr sz="1240">
              <a:solidFill>
                <a:schemeClr val="dk1"/>
              </a:solidFill>
            </a:endParaRPr>
          </a:p>
          <a:p>
            <a:pPr marL="457200" lvl="0" indent="-307340" algn="l" rtl="0">
              <a:lnSpc>
                <a:spcPct val="150000"/>
              </a:lnSpc>
              <a:spcBef>
                <a:spcPts val="0"/>
              </a:spcBef>
              <a:spcAft>
                <a:spcPts val="0"/>
              </a:spcAft>
              <a:buClr>
                <a:schemeClr val="dk1"/>
              </a:buClr>
              <a:buSzPts val="1240"/>
              <a:buChar char="●"/>
            </a:pPr>
            <a:r>
              <a:rPr lang="en-GB" sz="1240">
                <a:solidFill>
                  <a:schemeClr val="dk1"/>
                </a:solidFill>
              </a:rPr>
              <a:t>The art of selling</a:t>
            </a:r>
            <a:endParaRPr sz="1240">
              <a:solidFill>
                <a:schemeClr val="dk1"/>
              </a:solidFill>
            </a:endParaRPr>
          </a:p>
          <a:p>
            <a:pPr marL="457200" lvl="0" indent="-307340" algn="l" rtl="0">
              <a:lnSpc>
                <a:spcPct val="150000"/>
              </a:lnSpc>
              <a:spcBef>
                <a:spcPts val="0"/>
              </a:spcBef>
              <a:spcAft>
                <a:spcPts val="0"/>
              </a:spcAft>
              <a:buClr>
                <a:schemeClr val="dk1"/>
              </a:buClr>
              <a:buSzPts val="1240"/>
              <a:buChar char="●"/>
            </a:pPr>
            <a:r>
              <a:rPr lang="en-GB" sz="1240">
                <a:solidFill>
                  <a:schemeClr val="dk1"/>
                </a:solidFill>
              </a:rPr>
              <a:t>Discovering what people really mean</a:t>
            </a:r>
            <a:endParaRPr sz="1240">
              <a:solidFill>
                <a:schemeClr val="dk1"/>
              </a:solidFill>
            </a:endParaRPr>
          </a:p>
          <a:p>
            <a:pPr marL="457200" lvl="0" indent="-307340" algn="l" rtl="0">
              <a:lnSpc>
                <a:spcPct val="150000"/>
              </a:lnSpc>
              <a:spcBef>
                <a:spcPts val="0"/>
              </a:spcBef>
              <a:spcAft>
                <a:spcPts val="0"/>
              </a:spcAft>
              <a:buClr>
                <a:schemeClr val="dk1"/>
              </a:buClr>
              <a:buSzPts val="1240"/>
              <a:buChar char="●"/>
            </a:pPr>
            <a:r>
              <a:rPr lang="en-GB" sz="1240">
                <a:solidFill>
                  <a:schemeClr val="dk1"/>
                </a:solidFill>
              </a:rPr>
              <a:t>Relationship building</a:t>
            </a:r>
            <a:endParaRPr sz="1240">
              <a:solidFill>
                <a:schemeClr val="dk1"/>
              </a:solidFill>
            </a:endParaRPr>
          </a:p>
          <a:p>
            <a:pPr marL="457200" lvl="0" indent="-307340" algn="l" rtl="0">
              <a:lnSpc>
                <a:spcPct val="150000"/>
              </a:lnSpc>
              <a:spcBef>
                <a:spcPts val="0"/>
              </a:spcBef>
              <a:spcAft>
                <a:spcPts val="0"/>
              </a:spcAft>
              <a:buClr>
                <a:schemeClr val="dk1"/>
              </a:buClr>
              <a:buSzPts val="1240"/>
              <a:buChar char="●"/>
            </a:pPr>
            <a:r>
              <a:rPr lang="en-GB" sz="1240">
                <a:solidFill>
                  <a:schemeClr val="dk1"/>
                </a:solidFill>
              </a:rPr>
              <a:t>Coaching skills</a:t>
            </a:r>
            <a:endParaRPr sz="1240">
              <a:solidFill>
                <a:schemeClr val="dk1"/>
              </a:solidFill>
            </a:endParaRPr>
          </a:p>
          <a:p>
            <a:pPr marL="457200" lvl="0" indent="-307340" algn="l" rtl="0">
              <a:lnSpc>
                <a:spcPct val="150000"/>
              </a:lnSpc>
              <a:spcBef>
                <a:spcPts val="0"/>
              </a:spcBef>
              <a:spcAft>
                <a:spcPts val="0"/>
              </a:spcAft>
              <a:buClr>
                <a:schemeClr val="dk1"/>
              </a:buClr>
              <a:buSzPts val="1240"/>
              <a:buChar char="●"/>
            </a:pPr>
            <a:r>
              <a:rPr lang="en-GB" sz="1240">
                <a:solidFill>
                  <a:schemeClr val="dk1"/>
                </a:solidFill>
              </a:rPr>
              <a:t>Therapeutic skills</a:t>
            </a:r>
            <a:endParaRPr sz="1240">
              <a:solidFill>
                <a:schemeClr val="dk1"/>
              </a:solidFill>
            </a:endParaRPr>
          </a:p>
          <a:p>
            <a:pPr marL="457200" lvl="0" indent="-307340" algn="l" rtl="0">
              <a:lnSpc>
                <a:spcPct val="150000"/>
              </a:lnSpc>
              <a:spcBef>
                <a:spcPts val="0"/>
              </a:spcBef>
              <a:spcAft>
                <a:spcPts val="0"/>
              </a:spcAft>
              <a:buClr>
                <a:schemeClr val="dk1"/>
              </a:buClr>
              <a:buSzPts val="1240"/>
              <a:buChar char="●"/>
            </a:pPr>
            <a:r>
              <a:rPr lang="en-GB" sz="1240">
                <a:solidFill>
                  <a:schemeClr val="dk1"/>
                </a:solidFill>
              </a:rPr>
              <a:t>How to create business success</a:t>
            </a:r>
            <a:endParaRPr sz="1240">
              <a:solidFill>
                <a:schemeClr val="dk1"/>
              </a:solidFill>
            </a:endParaRPr>
          </a:p>
          <a:p>
            <a:pPr marL="457200" lvl="0" indent="-307340" algn="l" rtl="0">
              <a:lnSpc>
                <a:spcPct val="150000"/>
              </a:lnSpc>
              <a:spcBef>
                <a:spcPts val="0"/>
              </a:spcBef>
              <a:spcAft>
                <a:spcPts val="0"/>
              </a:spcAft>
              <a:buClr>
                <a:schemeClr val="dk1"/>
              </a:buClr>
              <a:buSzPts val="1240"/>
              <a:buChar char="●"/>
            </a:pPr>
            <a:r>
              <a:rPr lang="en-GB" sz="1240">
                <a:solidFill>
                  <a:schemeClr val="dk1"/>
                </a:solidFill>
              </a:rPr>
              <a:t>Think differently and solve problems</a:t>
            </a:r>
            <a:endParaRPr sz="1240">
              <a:solidFill>
                <a:schemeClr val="dk1"/>
              </a:solidFill>
            </a:endParaRPr>
          </a:p>
          <a:p>
            <a:pPr marL="457200" lvl="0" indent="-307340" algn="l" rtl="0">
              <a:lnSpc>
                <a:spcPct val="150000"/>
              </a:lnSpc>
              <a:spcBef>
                <a:spcPts val="0"/>
              </a:spcBef>
              <a:spcAft>
                <a:spcPts val="0"/>
              </a:spcAft>
              <a:buClr>
                <a:schemeClr val="dk1"/>
              </a:buClr>
              <a:buSzPts val="1240"/>
              <a:buChar char="●"/>
            </a:pPr>
            <a:r>
              <a:rPr lang="en-GB" sz="1240">
                <a:solidFill>
                  <a:schemeClr val="dk1"/>
                </a:solidFill>
              </a:rPr>
              <a:t>Effective decision making</a:t>
            </a:r>
            <a:endParaRPr sz="1240">
              <a:solidFill>
                <a:schemeClr val="dk1"/>
              </a:solidFill>
            </a:endParaRPr>
          </a:p>
          <a:p>
            <a:pPr marL="457200" lvl="0" indent="-307340" algn="l" rtl="0">
              <a:lnSpc>
                <a:spcPct val="150000"/>
              </a:lnSpc>
              <a:spcBef>
                <a:spcPts val="0"/>
              </a:spcBef>
              <a:spcAft>
                <a:spcPts val="0"/>
              </a:spcAft>
              <a:buClr>
                <a:schemeClr val="dk1"/>
              </a:buClr>
              <a:buSzPts val="1240"/>
              <a:buChar char="●"/>
            </a:pPr>
            <a:r>
              <a:rPr lang="en-GB" sz="1240">
                <a:solidFill>
                  <a:schemeClr val="dk1"/>
                </a:solidFill>
              </a:rPr>
              <a:t>Leadership and management skill</a:t>
            </a:r>
            <a:endParaRPr sz="1240">
              <a:solidFill>
                <a:schemeClr val="dk1"/>
              </a:solidFill>
            </a:endParaRPr>
          </a:p>
          <a:p>
            <a:pPr marL="457200" lvl="0" indent="-307340" algn="l" rtl="0">
              <a:lnSpc>
                <a:spcPct val="150000"/>
              </a:lnSpc>
              <a:spcBef>
                <a:spcPts val="0"/>
              </a:spcBef>
              <a:spcAft>
                <a:spcPts val="0"/>
              </a:spcAft>
              <a:buClr>
                <a:schemeClr val="dk1"/>
              </a:buClr>
              <a:buSzPts val="1240"/>
              <a:buChar char="●"/>
            </a:pPr>
            <a:r>
              <a:rPr lang="en-GB" sz="1240">
                <a:solidFill>
                  <a:schemeClr val="dk1"/>
                </a:solidFill>
              </a:rPr>
              <a:t>Earn more</a:t>
            </a:r>
            <a:endParaRPr sz="1240">
              <a:solidFill>
                <a:schemeClr val="dk1"/>
              </a:solidFill>
            </a:endParaRPr>
          </a:p>
        </p:txBody>
      </p:sp>
      <p:pic>
        <p:nvPicPr>
          <p:cNvPr id="77" name="Google Shape;77;p16"/>
          <p:cNvPicPr preferRelativeResize="0"/>
          <p:nvPr/>
        </p:nvPicPr>
        <p:blipFill>
          <a:blip r:embed="rId3">
            <a:alphaModFix/>
          </a:blip>
          <a:stretch>
            <a:fillRect/>
          </a:stretch>
        </p:blipFill>
        <p:spPr>
          <a:xfrm>
            <a:off x="3842800" y="1145274"/>
            <a:ext cx="4596624" cy="3198574"/>
          </a:xfrm>
          <a:prstGeom prst="rect">
            <a:avLst/>
          </a:prstGeom>
          <a:noFill/>
          <a:ln>
            <a:noFill/>
          </a:ln>
        </p:spPr>
      </p:pic>
      <p:pic>
        <p:nvPicPr>
          <p:cNvPr id="78" name="Google Shape;78;p16"/>
          <p:cNvPicPr preferRelativeResize="0"/>
          <p:nvPr/>
        </p:nvPicPr>
        <p:blipFill>
          <a:blip r:embed="rId4">
            <a:alphaModFix/>
          </a:blip>
          <a:stretch>
            <a:fillRect/>
          </a:stretch>
        </p:blipFill>
        <p:spPr>
          <a:xfrm>
            <a:off x="8477050" y="4431675"/>
            <a:ext cx="711825" cy="711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8110150" y="4112925"/>
            <a:ext cx="947750" cy="947750"/>
          </a:xfrm>
          <a:prstGeom prst="rect">
            <a:avLst/>
          </a:prstGeom>
          <a:noFill/>
          <a:ln>
            <a:noFill/>
          </a:ln>
        </p:spPr>
      </p:pic>
      <p:pic>
        <p:nvPicPr>
          <p:cNvPr id="84" name="Google Shape;84;p17"/>
          <p:cNvPicPr preferRelativeResize="0"/>
          <p:nvPr/>
        </p:nvPicPr>
        <p:blipFill rotWithShape="1">
          <a:blip r:embed="rId4">
            <a:alphaModFix/>
          </a:blip>
          <a:srcRect l="16842" r="18403"/>
          <a:stretch/>
        </p:blipFill>
        <p:spPr>
          <a:xfrm>
            <a:off x="4148225" y="0"/>
            <a:ext cx="4995776" cy="5143500"/>
          </a:xfrm>
          <a:prstGeom prst="rect">
            <a:avLst/>
          </a:prstGeom>
          <a:noFill/>
          <a:ln>
            <a:noFill/>
          </a:ln>
        </p:spPr>
      </p:pic>
      <p:sp>
        <p:nvSpPr>
          <p:cNvPr id="85" name="Google Shape;85;p17"/>
          <p:cNvSpPr/>
          <p:nvPr/>
        </p:nvSpPr>
        <p:spPr>
          <a:xfrm>
            <a:off x="0" y="0"/>
            <a:ext cx="4148100" cy="5143500"/>
          </a:xfrm>
          <a:prstGeom prst="rect">
            <a:avLst/>
          </a:prstGeom>
          <a:solidFill>
            <a:srgbClr val="00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txBox="1">
            <a:spLocks noGrp="1"/>
          </p:cNvSpPr>
          <p:nvPr>
            <p:ph type="ctrTitle" idx="4294967295"/>
          </p:nvPr>
        </p:nvSpPr>
        <p:spPr>
          <a:xfrm>
            <a:off x="152400" y="347100"/>
            <a:ext cx="3918600" cy="36600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lt1"/>
                </a:solidFill>
                <a:latin typeface="Roboto"/>
                <a:ea typeface="Roboto"/>
                <a:cs typeface="Roboto"/>
                <a:sym typeface="Roboto"/>
              </a:rPr>
              <a:t>Neuro:</a:t>
            </a:r>
            <a:r>
              <a:rPr lang="en-GB" sz="1800" b="1">
                <a:solidFill>
                  <a:schemeClr val="lt1"/>
                </a:solidFill>
                <a:latin typeface="Roboto"/>
                <a:ea typeface="Roboto"/>
                <a:cs typeface="Roboto"/>
                <a:sym typeface="Roboto"/>
              </a:rPr>
              <a:t> </a:t>
            </a:r>
            <a:r>
              <a:rPr lang="en-GB" sz="1800">
                <a:solidFill>
                  <a:schemeClr val="lt1"/>
                </a:solidFill>
                <a:latin typeface="Roboto"/>
                <a:ea typeface="Roboto"/>
                <a:cs typeface="Roboto"/>
                <a:sym typeface="Roboto"/>
              </a:rPr>
              <a:t>The nervous system (including the mind) through which our experience is processed via </a:t>
            </a:r>
            <a:r>
              <a:rPr lang="en-GB" sz="1800" b="1">
                <a:solidFill>
                  <a:schemeClr val="lt1"/>
                </a:solidFill>
                <a:latin typeface="Roboto"/>
                <a:ea typeface="Roboto"/>
                <a:cs typeface="Roboto"/>
                <a:sym typeface="Roboto"/>
              </a:rPr>
              <a:t>five</a:t>
            </a:r>
            <a:r>
              <a:rPr lang="en-GB" sz="1800">
                <a:solidFill>
                  <a:schemeClr val="lt1"/>
                </a:solidFill>
                <a:latin typeface="Roboto"/>
                <a:ea typeface="Roboto"/>
                <a:cs typeface="Roboto"/>
                <a:sym typeface="Roboto"/>
              </a:rPr>
              <a:t> senses.</a:t>
            </a:r>
            <a:endParaRPr sz="1800">
              <a:solidFill>
                <a:schemeClr val="lt1"/>
              </a:solidFill>
              <a:latin typeface="Roboto"/>
              <a:ea typeface="Roboto"/>
              <a:cs typeface="Roboto"/>
              <a:sym typeface="Roboto"/>
            </a:endParaRPr>
          </a:p>
          <a:p>
            <a:pPr marL="0" lvl="0" indent="0" algn="l" rtl="0">
              <a:spcBef>
                <a:spcPts val="0"/>
              </a:spcBef>
              <a:spcAft>
                <a:spcPts val="0"/>
              </a:spcAft>
              <a:buNone/>
            </a:pPr>
            <a:endParaRPr sz="14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GB" sz="1500">
                <a:solidFill>
                  <a:schemeClr val="lt1"/>
                </a:solidFill>
                <a:latin typeface="Roboto"/>
                <a:ea typeface="Roboto"/>
                <a:cs typeface="Roboto"/>
                <a:sym typeface="Roboto"/>
              </a:rPr>
              <a:t>Visual - sight</a:t>
            </a: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GB" sz="1500">
                <a:solidFill>
                  <a:schemeClr val="lt1"/>
                </a:solidFill>
                <a:latin typeface="Roboto"/>
                <a:ea typeface="Roboto"/>
                <a:cs typeface="Roboto"/>
                <a:sym typeface="Roboto"/>
              </a:rPr>
              <a:t>Auditory - hearing</a:t>
            </a: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GB" sz="1500">
                <a:solidFill>
                  <a:schemeClr val="lt1"/>
                </a:solidFill>
                <a:latin typeface="Roboto"/>
                <a:ea typeface="Roboto"/>
                <a:cs typeface="Roboto"/>
                <a:sym typeface="Roboto"/>
              </a:rPr>
              <a:t>Kinesthetic - touch and feeling</a:t>
            </a: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GB" sz="1500">
                <a:solidFill>
                  <a:schemeClr val="lt1"/>
                </a:solidFill>
                <a:latin typeface="Roboto"/>
                <a:ea typeface="Roboto"/>
                <a:cs typeface="Roboto"/>
                <a:sym typeface="Roboto"/>
              </a:rPr>
              <a:t>Olfactory - smell</a:t>
            </a:r>
            <a:endParaRPr sz="1500">
              <a:solidFill>
                <a:schemeClr val="lt1"/>
              </a:solidFill>
              <a:latin typeface="Roboto"/>
              <a:ea typeface="Roboto"/>
              <a:cs typeface="Roboto"/>
              <a:sym typeface="Roboto"/>
            </a:endParaRPr>
          </a:p>
          <a:p>
            <a:pPr marL="457200" lvl="0" indent="0" algn="l" rtl="0">
              <a:spcBef>
                <a:spcPts val="0"/>
              </a:spcBef>
              <a:spcAft>
                <a:spcPts val="0"/>
              </a:spcAft>
              <a:buNone/>
            </a:pP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GB" sz="1500">
                <a:solidFill>
                  <a:schemeClr val="lt1"/>
                </a:solidFill>
                <a:latin typeface="Roboto"/>
                <a:ea typeface="Roboto"/>
                <a:cs typeface="Roboto"/>
                <a:sym typeface="Roboto"/>
              </a:rPr>
              <a:t>Gustatory - taste</a:t>
            </a:r>
            <a:r>
              <a:rPr lang="en-GB" sz="1977">
                <a:solidFill>
                  <a:schemeClr val="lt1"/>
                </a:solidFill>
                <a:latin typeface="Roboto"/>
                <a:ea typeface="Roboto"/>
                <a:cs typeface="Roboto"/>
                <a:sym typeface="Roboto"/>
              </a:rPr>
              <a:t>	</a:t>
            </a:r>
            <a:endParaRPr sz="1500">
              <a:solidFill>
                <a:schemeClr val="lt1"/>
              </a:solidFill>
              <a:latin typeface="Roboto"/>
              <a:ea typeface="Roboto"/>
              <a:cs typeface="Roboto"/>
              <a:sym typeface="Roboto"/>
            </a:endParaRPr>
          </a:p>
        </p:txBody>
      </p:sp>
      <p:pic>
        <p:nvPicPr>
          <p:cNvPr id="87" name="Google Shape;87;p17"/>
          <p:cNvPicPr preferRelativeResize="0"/>
          <p:nvPr/>
        </p:nvPicPr>
        <p:blipFill>
          <a:blip r:embed="rId3">
            <a:alphaModFix/>
          </a:blip>
          <a:stretch>
            <a:fillRect/>
          </a:stretch>
        </p:blipFill>
        <p:spPr>
          <a:xfrm>
            <a:off x="8346075" y="4348862"/>
            <a:ext cx="711825" cy="711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8"/>
          <p:cNvSpPr/>
          <p:nvPr/>
        </p:nvSpPr>
        <p:spPr>
          <a:xfrm>
            <a:off x="946450" y="732500"/>
            <a:ext cx="3414600" cy="3414600"/>
          </a:xfrm>
          <a:prstGeom prst="snip1Rect">
            <a:avLst>
              <a:gd name="adj" fmla="val 16667"/>
            </a:avLst>
          </a:prstGeom>
          <a:solidFill>
            <a:srgbClr val="00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1108125" y="888950"/>
            <a:ext cx="31017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chemeClr val="lt1"/>
                </a:solidFill>
                <a:latin typeface="Roboto Medium"/>
                <a:ea typeface="Roboto Medium"/>
                <a:cs typeface="Roboto Medium"/>
                <a:sym typeface="Roboto Medium"/>
              </a:rPr>
              <a:t>Linguistic</a:t>
            </a:r>
            <a:r>
              <a:rPr lang="en-GB" sz="2800">
                <a:solidFill>
                  <a:schemeClr val="lt1"/>
                </a:solidFill>
                <a:latin typeface="Roboto"/>
                <a:ea typeface="Roboto"/>
                <a:cs typeface="Roboto"/>
                <a:sym typeface="Roboto"/>
              </a:rPr>
              <a:t>  </a:t>
            </a:r>
            <a:endParaRPr sz="2800">
              <a:solidFill>
                <a:schemeClr val="lt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spcBef>
                <a:spcPts val="0"/>
              </a:spcBef>
              <a:spcAft>
                <a:spcPts val="0"/>
              </a:spcAft>
              <a:buNone/>
            </a:pPr>
            <a:r>
              <a:rPr lang="en-GB">
                <a:solidFill>
                  <a:schemeClr val="lt1"/>
                </a:solidFill>
                <a:latin typeface="Roboto"/>
                <a:ea typeface="Roboto"/>
                <a:cs typeface="Roboto"/>
                <a:sym typeface="Roboto"/>
              </a:rPr>
              <a:t>Language and other non-verbal communication systems through which our neural representations are coded, ordered and given meaning, Include :</a:t>
            </a:r>
            <a:endParaRPr>
              <a:solidFill>
                <a:schemeClr val="lt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GB">
                <a:solidFill>
                  <a:schemeClr val="lt1"/>
                </a:solidFill>
                <a:latin typeface="Roboto"/>
                <a:ea typeface="Roboto"/>
                <a:cs typeface="Roboto"/>
                <a:sym typeface="Roboto"/>
              </a:rPr>
              <a:t>Pictures</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GB">
                <a:solidFill>
                  <a:schemeClr val="lt1"/>
                </a:solidFill>
                <a:latin typeface="Roboto"/>
                <a:ea typeface="Roboto"/>
                <a:cs typeface="Roboto"/>
                <a:sym typeface="Roboto"/>
              </a:rPr>
              <a:t>Sounds</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GB">
                <a:solidFill>
                  <a:schemeClr val="lt1"/>
                </a:solidFill>
                <a:latin typeface="Roboto"/>
                <a:ea typeface="Roboto"/>
                <a:cs typeface="Roboto"/>
                <a:sym typeface="Roboto"/>
              </a:rPr>
              <a:t>Feelings</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GB">
                <a:solidFill>
                  <a:schemeClr val="lt1"/>
                </a:solidFill>
                <a:latin typeface="Roboto"/>
                <a:ea typeface="Roboto"/>
                <a:cs typeface="Roboto"/>
                <a:sym typeface="Roboto"/>
              </a:rPr>
              <a:t>Tastes</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GB">
                <a:solidFill>
                  <a:schemeClr val="lt1"/>
                </a:solidFill>
                <a:latin typeface="Roboto"/>
                <a:ea typeface="Roboto"/>
                <a:cs typeface="Roboto"/>
                <a:sym typeface="Roboto"/>
              </a:rPr>
              <a:t>Smells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94" name="Google Shape;94;p18"/>
          <p:cNvSpPr/>
          <p:nvPr/>
        </p:nvSpPr>
        <p:spPr>
          <a:xfrm>
            <a:off x="4878275" y="732500"/>
            <a:ext cx="3414600" cy="3414600"/>
          </a:xfrm>
          <a:prstGeom prst="snip1Rect">
            <a:avLst>
              <a:gd name="adj" fmla="val 16667"/>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8"/>
          <p:cNvSpPr txBox="1"/>
          <p:nvPr/>
        </p:nvSpPr>
        <p:spPr>
          <a:xfrm>
            <a:off x="5113450" y="888950"/>
            <a:ext cx="29976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chemeClr val="lt1"/>
                </a:solidFill>
                <a:latin typeface="Roboto Medium"/>
                <a:ea typeface="Roboto Medium"/>
                <a:cs typeface="Roboto Medium"/>
                <a:sym typeface="Roboto Medium"/>
              </a:rPr>
              <a:t>Programming</a:t>
            </a:r>
            <a:endParaRPr sz="2400">
              <a:solidFill>
                <a:schemeClr val="lt1"/>
              </a:solidFill>
              <a:latin typeface="Roboto Medium"/>
              <a:ea typeface="Roboto Medium"/>
              <a:cs typeface="Roboto Medium"/>
              <a:sym typeface="Roboto Medium"/>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None/>
            </a:pPr>
            <a:r>
              <a:rPr lang="en-GB">
                <a:solidFill>
                  <a:schemeClr val="lt1"/>
                </a:solidFill>
                <a:latin typeface="Roboto"/>
                <a:ea typeface="Roboto"/>
                <a:cs typeface="Roboto"/>
                <a:sym typeface="Roboto"/>
              </a:rPr>
              <a:t>The ability to discover and utilise the programmes that we run (our communication to ourselves and others) in our neurological systems to achieve our specific and desired outcomes.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96" name="Google Shape;96;p18"/>
          <p:cNvPicPr preferRelativeResize="0"/>
          <p:nvPr/>
        </p:nvPicPr>
        <p:blipFill rotWithShape="1">
          <a:blip r:embed="rId3">
            <a:alphaModFix/>
          </a:blip>
          <a:srcRect r="52442"/>
          <a:stretch/>
        </p:blipFill>
        <p:spPr>
          <a:xfrm>
            <a:off x="2964125" y="2791475"/>
            <a:ext cx="1245699" cy="1355625"/>
          </a:xfrm>
          <a:prstGeom prst="rect">
            <a:avLst/>
          </a:prstGeom>
          <a:noFill/>
          <a:ln>
            <a:noFill/>
          </a:ln>
        </p:spPr>
      </p:pic>
      <p:pic>
        <p:nvPicPr>
          <p:cNvPr id="97" name="Google Shape;97;p18"/>
          <p:cNvPicPr preferRelativeResize="0"/>
          <p:nvPr/>
        </p:nvPicPr>
        <p:blipFill rotWithShape="1">
          <a:blip r:embed="rId3">
            <a:alphaModFix/>
          </a:blip>
          <a:srcRect l="50922"/>
          <a:stretch/>
        </p:blipFill>
        <p:spPr>
          <a:xfrm>
            <a:off x="6874025" y="2791475"/>
            <a:ext cx="1285450" cy="1355625"/>
          </a:xfrm>
          <a:prstGeom prst="rect">
            <a:avLst/>
          </a:prstGeom>
          <a:noFill/>
          <a:ln>
            <a:noFill/>
          </a:ln>
        </p:spPr>
      </p:pic>
      <p:pic>
        <p:nvPicPr>
          <p:cNvPr id="98" name="Google Shape;98;p18"/>
          <p:cNvPicPr preferRelativeResize="0"/>
          <p:nvPr/>
        </p:nvPicPr>
        <p:blipFill>
          <a:blip r:embed="rId4">
            <a:alphaModFix/>
          </a:blip>
          <a:stretch>
            <a:fillRect/>
          </a:stretch>
        </p:blipFill>
        <p:spPr>
          <a:xfrm>
            <a:off x="8159475" y="4431687"/>
            <a:ext cx="711825" cy="711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FA6"/>
        </a:solidFill>
        <a:effectLst/>
      </p:bgPr>
    </p:bg>
    <p:spTree>
      <p:nvGrpSpPr>
        <p:cNvPr id="1" name="Shape 102"/>
        <p:cNvGrpSpPr/>
        <p:nvPr/>
      </p:nvGrpSpPr>
      <p:grpSpPr>
        <a:xfrm>
          <a:off x="0" y="0"/>
          <a:ext cx="0" cy="0"/>
          <a:chOff x="0" y="0"/>
          <a:chExt cx="0" cy="0"/>
        </a:xfrm>
      </p:grpSpPr>
      <p:sp>
        <p:nvSpPr>
          <p:cNvPr id="103" name="Google Shape;103;p19"/>
          <p:cNvSpPr txBox="1"/>
          <p:nvPr/>
        </p:nvSpPr>
        <p:spPr>
          <a:xfrm>
            <a:off x="678300" y="1786800"/>
            <a:ext cx="7787400" cy="1339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500">
                <a:solidFill>
                  <a:schemeClr val="lt1"/>
                </a:solidFill>
                <a:latin typeface="Roboto Light"/>
                <a:ea typeface="Roboto Light"/>
                <a:cs typeface="Roboto Light"/>
                <a:sym typeface="Roboto Light"/>
              </a:rPr>
              <a:t>In other words, NLP is </a:t>
            </a:r>
            <a:r>
              <a:rPr lang="en-GB" sz="2500" b="1">
                <a:solidFill>
                  <a:schemeClr val="lt1"/>
                </a:solidFill>
                <a:latin typeface="Roboto"/>
                <a:ea typeface="Roboto"/>
                <a:cs typeface="Roboto"/>
                <a:sym typeface="Roboto"/>
              </a:rPr>
              <a:t>how</a:t>
            </a:r>
            <a:r>
              <a:rPr lang="en-GB" sz="2500">
                <a:solidFill>
                  <a:schemeClr val="lt1"/>
                </a:solidFill>
                <a:latin typeface="Roboto Light"/>
                <a:ea typeface="Roboto Light"/>
                <a:cs typeface="Roboto Light"/>
                <a:sym typeface="Roboto Light"/>
              </a:rPr>
              <a:t> to use the language of the mind to consistently achieve our </a:t>
            </a:r>
            <a:r>
              <a:rPr lang="en-GB" sz="2500" b="1">
                <a:solidFill>
                  <a:schemeClr val="lt1"/>
                </a:solidFill>
                <a:latin typeface="Roboto"/>
                <a:ea typeface="Roboto"/>
                <a:cs typeface="Roboto"/>
                <a:sym typeface="Roboto"/>
              </a:rPr>
              <a:t>specific and desired outcomes.</a:t>
            </a:r>
            <a:endParaRPr sz="2500" b="1">
              <a:solidFill>
                <a:schemeClr val="lt1"/>
              </a:solidFill>
              <a:latin typeface="Roboto"/>
              <a:ea typeface="Roboto"/>
              <a:cs typeface="Roboto"/>
              <a:sym typeface="Roboto"/>
            </a:endParaRPr>
          </a:p>
        </p:txBody>
      </p:sp>
      <p:pic>
        <p:nvPicPr>
          <p:cNvPr id="104" name="Google Shape;104;p19"/>
          <p:cNvPicPr preferRelativeResize="0"/>
          <p:nvPr/>
        </p:nvPicPr>
        <p:blipFill>
          <a:blip r:embed="rId3">
            <a:alphaModFix/>
          </a:blip>
          <a:stretch>
            <a:fillRect/>
          </a:stretch>
        </p:blipFill>
        <p:spPr>
          <a:xfrm>
            <a:off x="8702575" y="4702075"/>
            <a:ext cx="441425" cy="441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20"/>
          <p:cNvSpPr txBox="1"/>
          <p:nvPr/>
        </p:nvSpPr>
        <p:spPr>
          <a:xfrm>
            <a:off x="743125" y="147825"/>
            <a:ext cx="5713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solidFill>
                  <a:srgbClr val="00BFA6"/>
                </a:solidFill>
                <a:latin typeface="Roboto Medium"/>
                <a:ea typeface="Roboto Medium"/>
                <a:cs typeface="Roboto Medium"/>
                <a:sym typeface="Roboto Medium"/>
              </a:rPr>
              <a:t>Let’s become the best version of ourselves.</a:t>
            </a:r>
            <a:endParaRPr sz="2100">
              <a:solidFill>
                <a:srgbClr val="00BFA6"/>
              </a:solidFill>
              <a:latin typeface="Roboto Medium"/>
              <a:ea typeface="Roboto Medium"/>
              <a:cs typeface="Roboto Medium"/>
              <a:sym typeface="Roboto Medium"/>
            </a:endParaRPr>
          </a:p>
          <a:p>
            <a:pPr marL="0" lvl="0" indent="0" algn="l" rtl="0">
              <a:spcBef>
                <a:spcPts val="0"/>
              </a:spcBef>
              <a:spcAft>
                <a:spcPts val="0"/>
              </a:spcAft>
              <a:buNone/>
            </a:pPr>
            <a:r>
              <a:rPr lang="en-GB" sz="1900">
                <a:latin typeface="Roboto"/>
                <a:ea typeface="Roboto"/>
                <a:cs typeface="Roboto"/>
                <a:sym typeface="Roboto"/>
              </a:rPr>
              <a:t>Perception is projection</a:t>
            </a:r>
            <a:endParaRPr sz="1900">
              <a:latin typeface="Roboto"/>
              <a:ea typeface="Roboto"/>
              <a:cs typeface="Roboto"/>
              <a:sym typeface="Roboto"/>
            </a:endParaRPr>
          </a:p>
        </p:txBody>
      </p:sp>
      <p:pic>
        <p:nvPicPr>
          <p:cNvPr id="110" name="Google Shape;110;p20"/>
          <p:cNvPicPr preferRelativeResize="0"/>
          <p:nvPr/>
        </p:nvPicPr>
        <p:blipFill>
          <a:blip r:embed="rId3">
            <a:alphaModFix/>
          </a:blip>
          <a:stretch>
            <a:fillRect/>
          </a:stretch>
        </p:blipFill>
        <p:spPr>
          <a:xfrm>
            <a:off x="1877913" y="993725"/>
            <a:ext cx="5388175" cy="3679400"/>
          </a:xfrm>
          <a:prstGeom prst="rect">
            <a:avLst/>
          </a:prstGeom>
          <a:noFill/>
          <a:ln>
            <a:noFill/>
          </a:ln>
        </p:spPr>
      </p:pic>
      <p:sp>
        <p:nvSpPr>
          <p:cNvPr id="111" name="Google Shape;111;p20"/>
          <p:cNvSpPr/>
          <p:nvPr/>
        </p:nvSpPr>
        <p:spPr>
          <a:xfrm>
            <a:off x="333625" y="1508300"/>
            <a:ext cx="2053200" cy="1533600"/>
          </a:xfrm>
          <a:prstGeom prst="rightArrow">
            <a:avLst>
              <a:gd name="adj1" fmla="val 50000"/>
              <a:gd name="adj2" fmla="val 50000"/>
            </a:avLst>
          </a:prstGeom>
          <a:solidFill>
            <a:srgbClr val="00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126 bps (Brain)</a:t>
            </a:r>
            <a:endParaRPr/>
          </a:p>
          <a:p>
            <a:pPr marL="0" lvl="0" indent="0" algn="l" rtl="0">
              <a:spcBef>
                <a:spcPts val="0"/>
              </a:spcBef>
              <a:spcAft>
                <a:spcPts val="0"/>
              </a:spcAft>
              <a:buNone/>
            </a:pPr>
            <a:r>
              <a:rPr lang="en-GB" b="1"/>
              <a:t>7 +/- 2 Chunks</a:t>
            </a:r>
            <a:endParaRPr b="1"/>
          </a:p>
        </p:txBody>
      </p:sp>
      <p:sp>
        <p:nvSpPr>
          <p:cNvPr id="112" name="Google Shape;112;p20"/>
          <p:cNvSpPr/>
          <p:nvPr/>
        </p:nvSpPr>
        <p:spPr>
          <a:xfrm>
            <a:off x="6642225" y="1508450"/>
            <a:ext cx="2053200" cy="1551900"/>
          </a:xfrm>
          <a:prstGeom prst="leftArrow">
            <a:avLst>
              <a:gd name="adj1" fmla="val 50000"/>
              <a:gd name="adj2" fmla="val 50000"/>
            </a:avLst>
          </a:prstGeom>
          <a:solidFill>
            <a:srgbClr val="00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t>12,000,000 bps</a:t>
            </a:r>
            <a:r>
              <a:rPr lang="en-GB"/>
              <a:t> </a:t>
            </a:r>
            <a:endParaRPr/>
          </a:p>
        </p:txBody>
      </p:sp>
      <p:sp>
        <p:nvSpPr>
          <p:cNvPr id="113" name="Google Shape;113;p20"/>
          <p:cNvSpPr txBox="1"/>
          <p:nvPr/>
        </p:nvSpPr>
        <p:spPr>
          <a:xfrm>
            <a:off x="3509100" y="1741100"/>
            <a:ext cx="1836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chemeClr val="lt1"/>
                </a:solidFill>
              </a:rPr>
              <a:t>We </a:t>
            </a:r>
            <a:r>
              <a:rPr lang="en-GB" sz="1600" b="1">
                <a:solidFill>
                  <a:schemeClr val="lt1"/>
                </a:solidFill>
              </a:rPr>
              <a:t>delete</a:t>
            </a:r>
            <a:r>
              <a:rPr lang="en-GB" sz="1600">
                <a:solidFill>
                  <a:schemeClr val="lt1"/>
                </a:solidFill>
              </a:rPr>
              <a:t>,</a:t>
            </a:r>
            <a:r>
              <a:rPr lang="en-GB" sz="1600" b="1">
                <a:solidFill>
                  <a:schemeClr val="lt1"/>
                </a:solidFill>
              </a:rPr>
              <a:t>distort</a:t>
            </a:r>
            <a:r>
              <a:rPr lang="en-GB" sz="1600">
                <a:solidFill>
                  <a:schemeClr val="lt1"/>
                </a:solidFill>
              </a:rPr>
              <a:t> and </a:t>
            </a:r>
            <a:r>
              <a:rPr lang="en-GB" sz="1600" b="1">
                <a:solidFill>
                  <a:schemeClr val="lt1"/>
                </a:solidFill>
              </a:rPr>
              <a:t>generalise</a:t>
            </a:r>
            <a:endParaRPr sz="1600" b="1">
              <a:solidFill>
                <a:schemeClr val="lt1"/>
              </a:solidFill>
            </a:endParaRPr>
          </a:p>
        </p:txBody>
      </p:sp>
      <p:sp>
        <p:nvSpPr>
          <p:cNvPr id="114" name="Google Shape;114;p20"/>
          <p:cNvSpPr/>
          <p:nvPr/>
        </p:nvSpPr>
        <p:spPr>
          <a:xfrm>
            <a:off x="590150" y="209475"/>
            <a:ext cx="25200" cy="677100"/>
          </a:xfrm>
          <a:prstGeom prst="rect">
            <a:avLst/>
          </a:prstGeom>
          <a:solidFill>
            <a:srgbClr val="03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3BFA6"/>
              </a:solidFill>
            </a:endParaRPr>
          </a:p>
        </p:txBody>
      </p:sp>
      <p:pic>
        <p:nvPicPr>
          <p:cNvPr id="115" name="Google Shape;115;p20"/>
          <p:cNvPicPr preferRelativeResize="0"/>
          <p:nvPr/>
        </p:nvPicPr>
        <p:blipFill>
          <a:blip r:embed="rId4">
            <a:alphaModFix/>
          </a:blip>
          <a:stretch>
            <a:fillRect/>
          </a:stretch>
        </p:blipFill>
        <p:spPr>
          <a:xfrm>
            <a:off x="8110150" y="4230887"/>
            <a:ext cx="711825" cy="711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1"/>
          <p:cNvSpPr txBox="1"/>
          <p:nvPr/>
        </p:nvSpPr>
        <p:spPr>
          <a:xfrm>
            <a:off x="431500" y="355350"/>
            <a:ext cx="80628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chemeClr val="dk1"/>
                </a:solidFill>
                <a:latin typeface="Roboto"/>
                <a:ea typeface="Roboto"/>
                <a:cs typeface="Roboto"/>
                <a:sym typeface="Roboto"/>
              </a:rPr>
              <a:t>NLP techniques can change peoples states, behaviour and the results they are getting in their life.</a:t>
            </a:r>
            <a:endParaRPr sz="1800">
              <a:solidFill>
                <a:schemeClr val="dk1"/>
              </a:solidFill>
              <a:latin typeface="Roboto"/>
              <a:ea typeface="Roboto"/>
              <a:cs typeface="Roboto"/>
              <a:sym typeface="Roboto"/>
            </a:endParaRPr>
          </a:p>
          <a:p>
            <a:pPr marL="0" lvl="0" indent="0" algn="l" rtl="0">
              <a:spcBef>
                <a:spcPts val="0"/>
              </a:spcBef>
              <a:spcAft>
                <a:spcPts val="0"/>
              </a:spcAft>
              <a:buNone/>
            </a:pPr>
            <a:endParaRPr sz="1800">
              <a:solidFill>
                <a:schemeClr val="dk1"/>
              </a:solidFill>
              <a:latin typeface="Roboto"/>
              <a:ea typeface="Roboto"/>
              <a:cs typeface="Roboto"/>
              <a:sym typeface="Roboto"/>
            </a:endParaRPr>
          </a:p>
          <a:p>
            <a:pPr marL="0" lvl="0" indent="0" algn="l" rtl="0">
              <a:spcBef>
                <a:spcPts val="0"/>
              </a:spcBef>
              <a:spcAft>
                <a:spcPts val="0"/>
              </a:spcAft>
              <a:buNone/>
            </a:pPr>
            <a:r>
              <a:rPr lang="en-GB" sz="1800">
                <a:solidFill>
                  <a:schemeClr val="dk1"/>
                </a:solidFill>
                <a:latin typeface="Roboto"/>
                <a:ea typeface="Roboto"/>
                <a:cs typeface="Roboto"/>
                <a:sym typeface="Roboto"/>
              </a:rPr>
              <a:t>The problem is never the external event. It’s the internal representation of that event.</a:t>
            </a:r>
            <a:endParaRPr sz="1800">
              <a:solidFill>
                <a:schemeClr val="dk1"/>
              </a:solidFill>
              <a:latin typeface="Roboto"/>
              <a:ea typeface="Roboto"/>
              <a:cs typeface="Roboto"/>
              <a:sym typeface="Roboto"/>
            </a:endParaRPr>
          </a:p>
          <a:p>
            <a:pPr marL="0" lvl="0" indent="0" algn="l" rtl="0">
              <a:spcBef>
                <a:spcPts val="0"/>
              </a:spcBef>
              <a:spcAft>
                <a:spcPts val="0"/>
              </a:spcAft>
              <a:buNone/>
            </a:pPr>
            <a:endParaRPr sz="1800">
              <a:solidFill>
                <a:schemeClr val="dk1"/>
              </a:solidFill>
              <a:latin typeface="Roboto"/>
              <a:ea typeface="Roboto"/>
              <a:cs typeface="Roboto"/>
              <a:sym typeface="Roboto"/>
            </a:endParaRPr>
          </a:p>
          <a:p>
            <a:pPr marL="0" lvl="0" indent="0" algn="l" rtl="0">
              <a:spcBef>
                <a:spcPts val="0"/>
              </a:spcBef>
              <a:spcAft>
                <a:spcPts val="0"/>
              </a:spcAft>
              <a:buNone/>
            </a:pPr>
            <a:r>
              <a:rPr lang="en-GB" sz="1800">
                <a:solidFill>
                  <a:schemeClr val="dk1"/>
                </a:solidFill>
                <a:latin typeface="Roboto"/>
                <a:ea typeface="Roboto"/>
                <a:cs typeface="Roboto"/>
                <a:sym typeface="Roboto"/>
              </a:rPr>
              <a:t>Cause and effect is a framework of thinking that is all about responsibility.  It is about taking responsibility so you can hold on to your power rather than give it away, which will leave you feeling more empowered</a:t>
            </a:r>
            <a:endParaRPr sz="1800">
              <a:solidFill>
                <a:schemeClr val="dk1"/>
              </a:solidFill>
              <a:latin typeface="Roboto"/>
              <a:ea typeface="Roboto"/>
              <a:cs typeface="Roboto"/>
              <a:sym typeface="Roboto"/>
            </a:endParaRPr>
          </a:p>
          <a:p>
            <a:pPr marL="0" lvl="0" indent="0" algn="l" rtl="0">
              <a:spcBef>
                <a:spcPts val="0"/>
              </a:spcBef>
              <a:spcAft>
                <a:spcPts val="0"/>
              </a:spcAft>
              <a:buNone/>
            </a:pPr>
            <a:endParaRPr>
              <a:solidFill>
                <a:srgbClr val="03BFA6"/>
              </a:solidFill>
              <a:latin typeface="Roboto Medium"/>
              <a:ea typeface="Roboto Medium"/>
              <a:cs typeface="Roboto Medium"/>
              <a:sym typeface="Roboto Medium"/>
            </a:endParaRPr>
          </a:p>
          <a:p>
            <a:pPr marL="0" lvl="0" indent="0" algn="l" rtl="0">
              <a:spcBef>
                <a:spcPts val="0"/>
              </a:spcBef>
              <a:spcAft>
                <a:spcPts val="0"/>
              </a:spcAft>
              <a:buNone/>
            </a:pPr>
            <a:endParaRPr>
              <a:solidFill>
                <a:srgbClr val="03BFA6"/>
              </a:solidFill>
              <a:latin typeface="Roboto Medium"/>
              <a:ea typeface="Roboto Medium"/>
              <a:cs typeface="Roboto Medium"/>
              <a:sym typeface="Roboto Medium"/>
            </a:endParaRPr>
          </a:p>
          <a:p>
            <a:pPr marL="0" lvl="0" indent="0" algn="l" rtl="0">
              <a:spcBef>
                <a:spcPts val="0"/>
              </a:spcBef>
              <a:spcAft>
                <a:spcPts val="0"/>
              </a:spcAft>
              <a:buNone/>
            </a:pPr>
            <a:endParaRPr>
              <a:solidFill>
                <a:srgbClr val="03BFA6"/>
              </a:solidFill>
              <a:latin typeface="Roboto Medium"/>
              <a:ea typeface="Roboto Medium"/>
              <a:cs typeface="Roboto Medium"/>
              <a:sym typeface="Roboto Medium"/>
            </a:endParaRPr>
          </a:p>
        </p:txBody>
      </p:sp>
      <p:sp>
        <p:nvSpPr>
          <p:cNvPr id="121" name="Google Shape;121;p21"/>
          <p:cNvSpPr/>
          <p:nvPr/>
        </p:nvSpPr>
        <p:spPr>
          <a:xfrm>
            <a:off x="994500" y="3248575"/>
            <a:ext cx="1730400" cy="173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txBox="1"/>
          <p:nvPr/>
        </p:nvSpPr>
        <p:spPr>
          <a:xfrm>
            <a:off x="1309000" y="3635400"/>
            <a:ext cx="980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solidFill>
                  <a:schemeClr val="lt1"/>
                </a:solidFill>
              </a:rPr>
              <a:t>Cause</a:t>
            </a:r>
            <a:endParaRPr b="1">
              <a:solidFill>
                <a:schemeClr val="lt1"/>
              </a:solidFill>
            </a:endParaRPr>
          </a:p>
        </p:txBody>
      </p:sp>
      <p:sp>
        <p:nvSpPr>
          <p:cNvPr id="123" name="Google Shape;123;p21"/>
          <p:cNvSpPr/>
          <p:nvPr/>
        </p:nvSpPr>
        <p:spPr>
          <a:xfrm>
            <a:off x="3665738" y="3141025"/>
            <a:ext cx="1730400" cy="173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1"/>
          <p:cNvSpPr txBox="1"/>
          <p:nvPr/>
        </p:nvSpPr>
        <p:spPr>
          <a:xfrm>
            <a:off x="4004550" y="3635400"/>
            <a:ext cx="980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solidFill>
                  <a:schemeClr val="lt1"/>
                </a:solidFill>
              </a:rPr>
              <a:t>Effect</a:t>
            </a:r>
            <a:endParaRPr b="1">
              <a:solidFill>
                <a:schemeClr val="lt1"/>
              </a:solidFill>
            </a:endParaRPr>
          </a:p>
        </p:txBody>
      </p:sp>
      <p:sp>
        <p:nvSpPr>
          <p:cNvPr id="125" name="Google Shape;125;p21"/>
          <p:cNvSpPr/>
          <p:nvPr/>
        </p:nvSpPr>
        <p:spPr>
          <a:xfrm>
            <a:off x="6184163" y="3141025"/>
            <a:ext cx="1730400" cy="1730400"/>
          </a:xfrm>
          <a:prstGeom prst="ellipse">
            <a:avLst/>
          </a:prstGeom>
          <a:solidFill>
            <a:srgbClr val="03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1"/>
          <p:cNvSpPr txBox="1"/>
          <p:nvPr/>
        </p:nvSpPr>
        <p:spPr>
          <a:xfrm>
            <a:off x="6264900" y="3635400"/>
            <a:ext cx="1480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solidFill>
                  <a:schemeClr val="lt1"/>
                </a:solidFill>
              </a:rPr>
              <a:t>Empowerment</a:t>
            </a:r>
            <a:endParaRPr b="1">
              <a:solidFill>
                <a:schemeClr val="lt1"/>
              </a:solidFill>
            </a:endParaRPr>
          </a:p>
        </p:txBody>
      </p:sp>
      <p:sp>
        <p:nvSpPr>
          <p:cNvPr id="127" name="Google Shape;127;p21"/>
          <p:cNvSpPr txBox="1"/>
          <p:nvPr/>
        </p:nvSpPr>
        <p:spPr>
          <a:xfrm>
            <a:off x="3066463" y="3512250"/>
            <a:ext cx="257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t>&gt;</a:t>
            </a:r>
            <a:endParaRPr sz="3000" b="1"/>
          </a:p>
        </p:txBody>
      </p:sp>
      <p:sp>
        <p:nvSpPr>
          <p:cNvPr id="128" name="Google Shape;128;p21"/>
          <p:cNvSpPr txBox="1"/>
          <p:nvPr/>
        </p:nvSpPr>
        <p:spPr>
          <a:xfrm>
            <a:off x="5661313" y="3389100"/>
            <a:ext cx="257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t>=</a:t>
            </a:r>
            <a:endParaRPr sz="3000" b="1"/>
          </a:p>
        </p:txBody>
      </p:sp>
      <p:pic>
        <p:nvPicPr>
          <p:cNvPr id="129" name="Google Shape;129;p21"/>
          <p:cNvPicPr preferRelativeResize="0"/>
          <p:nvPr/>
        </p:nvPicPr>
        <p:blipFill>
          <a:blip r:embed="rId3">
            <a:alphaModFix/>
          </a:blip>
          <a:stretch>
            <a:fillRect/>
          </a:stretch>
        </p:blipFill>
        <p:spPr>
          <a:xfrm>
            <a:off x="8110150" y="4409537"/>
            <a:ext cx="711825" cy="711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E85D24BC14EA478ED2DE2226301ADA" ma:contentTypeVersion="53" ma:contentTypeDescription="Create a new document." ma:contentTypeScope="" ma:versionID="9d2b5faae43ea3c8ff4440fa6ac96901">
  <xsd:schema xmlns:xsd="http://www.w3.org/2001/XMLSchema" xmlns:xs="http://www.w3.org/2001/XMLSchema" xmlns:p="http://schemas.microsoft.com/office/2006/metadata/properties" xmlns:ns1="http://schemas.microsoft.com/sharepoint/v3" xmlns:ns2="f8362a3d-c126-462d-9fa0-1a17c07bed78" xmlns:ns3="ebd64cbd-6cf5-435c-bd4a-b8fc9bc14ad4" xmlns:ns4="cccaf3ac-2de9-44d4-aa31-54302fceb5f7" targetNamespace="http://schemas.microsoft.com/office/2006/metadata/properties" ma:root="true" ma:fieldsID="7295cc7ab2162b9f8d3316ddd70e1e53" ns1:_="" ns2:_="" ns3:_="" ns4:_="">
    <xsd:import namespace="http://schemas.microsoft.com/sharepoint/v3"/>
    <xsd:import namespace="f8362a3d-c126-462d-9fa0-1a17c07bed78"/>
    <xsd:import namespace="ebd64cbd-6cf5-435c-bd4a-b8fc9bc14ad4"/>
    <xsd:import namespace="cccaf3ac-2de9-44d4-aa31-54302fceb5f7"/>
    <xsd:element name="properties">
      <xsd:complexType>
        <xsd:sequence>
          <xsd:element name="documentManagement">
            <xsd:complexType>
              <xsd:all>
                <xsd:element ref="ns1:_ip_UnifiedCompliancePolicyProperties" minOccurs="0"/>
                <xsd:element ref="ns1:_ip_UnifiedCompliancePolicyUIAction" minOccurs="0"/>
                <xsd:element ref="ns2:_Flow_SignoffStatus" minOccurs="0"/>
                <xsd:element ref="ns3:SharedWithUsers" minOccurs="0"/>
                <xsd:element ref="ns3:SharedWithDetails" minOccurs="0"/>
                <xsd:element ref="ns2:Priya" minOccurs="0"/>
                <xsd:element ref="ns2:MediaLengthInSeconds" minOccurs="0"/>
                <xsd:element ref="ns2:Review_x0020_Dat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362a3d-c126-462d-9fa0-1a17c07bed78" elementFormDefault="qualified">
    <xsd:import namespace="http://schemas.microsoft.com/office/2006/documentManagement/types"/>
    <xsd:import namespace="http://schemas.microsoft.com/office/infopath/2007/PartnerControls"/>
    <xsd:element name="_Flow_SignoffStatus" ma:index="10" nillable="true" ma:displayName="Sign-off status" ma:internalName="Sign_x002d_off_x0020_status">
      <xsd:simpleType>
        <xsd:restriction base="dms:Text"/>
      </xsd:simpleType>
    </xsd:element>
    <xsd:element name="Priya" ma:index="13" nillable="true" ma:displayName="Priya" ma:format="Dropdown" ma:list="UserInfo" ma:SharePointGroup="0" ma:internalName="Priy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14" nillable="true" ma:displayName="Length (seconds)" ma:internalName="MediaLengthInSeconds" ma:readOnly="false">
      <xsd:simpleType>
        <xsd:restriction base="dms:Unknown"/>
      </xsd:simpleType>
    </xsd:element>
    <xsd:element name="Review_x0020_Date" ma:index="15" nillable="true" ma:displayName="Review date" ma:indexed="true" ma:internalName="Review_x0020_Dat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d64cbd-6cf5-435c-bd4a-b8fc9bc14ad4"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334094a-f9e0-4549-b89e-a630a0591e70}" ma:internalName="TaxCatchAll" ma:showField="CatchAllData" ma:web="ebd64cbd-6cf5-435c-bd4a-b8fc9bc14a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f8362a3d-c126-462d-9fa0-1a17c07bed78">
      <Terms xmlns="http://schemas.microsoft.com/office/infopath/2007/PartnerControls"/>
    </lcf76f155ced4ddcb4097134ff3c332f>
    <_ip_UnifiedCompliancePolicyProperties xmlns="http://schemas.microsoft.com/sharepoint/v3" xsi:nil="true"/>
    <Review_x0020_Date xmlns="f8362a3d-c126-462d-9fa0-1a17c07bed78" xsi:nil="true"/>
    <Priya xmlns="f8362a3d-c126-462d-9fa0-1a17c07bed78">
      <UserInfo>
        <DisplayName/>
        <AccountId xsi:nil="true"/>
        <AccountType/>
      </UserInfo>
    </Priya>
    <TaxCatchAll xmlns="cccaf3ac-2de9-44d4-aa31-54302fceb5f7" xsi:nil="true"/>
    <_Flow_SignoffStatus xmlns="f8362a3d-c126-462d-9fa0-1a17c07bed78" xsi:nil="true"/>
    <MediaLengthInSeconds xmlns="f8362a3d-c126-462d-9fa0-1a17c07bed78" xsi:nil="true"/>
  </documentManagement>
</p:properties>
</file>

<file path=customXml/itemProps1.xml><?xml version="1.0" encoding="utf-8"?>
<ds:datastoreItem xmlns:ds="http://schemas.openxmlformats.org/officeDocument/2006/customXml" ds:itemID="{178BBCCC-83C4-49CB-86C7-18278E1EDC4E}"/>
</file>

<file path=customXml/itemProps2.xml><?xml version="1.0" encoding="utf-8"?>
<ds:datastoreItem xmlns:ds="http://schemas.openxmlformats.org/officeDocument/2006/customXml" ds:itemID="{7460CBC3-7BA4-480F-A6C7-1C0B4967B1EE}"/>
</file>

<file path=customXml/itemProps3.xml><?xml version="1.0" encoding="utf-8"?>
<ds:datastoreItem xmlns:ds="http://schemas.openxmlformats.org/officeDocument/2006/customXml" ds:itemID="{74CE82C3-B3D5-4CC7-A461-761C15782E94}"/>
</file>

<file path=docProps/app.xml><?xml version="1.0" encoding="utf-8"?>
<Properties xmlns="http://schemas.openxmlformats.org/officeDocument/2006/extended-properties" xmlns:vt="http://schemas.openxmlformats.org/officeDocument/2006/docPropsVTypes">
  <TotalTime>64</TotalTime>
  <Words>898</Words>
  <Application>Microsoft Office PowerPoint</Application>
  <PresentationFormat>On-screen Show (16:9)</PresentationFormat>
  <Paragraphs>171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Roboto</vt:lpstr>
      <vt:lpstr>Roboto Light</vt:lpstr>
      <vt:lpstr>Roboto Medium</vt:lpstr>
      <vt:lpstr>Simple Light</vt:lpstr>
      <vt:lpstr>What is NLP?</vt:lpstr>
      <vt:lpstr>PowerPoint Presentation</vt:lpstr>
      <vt:lpstr>Neuro Linguistic Programming (NLP) is the study of what we do in our heads when we create success.  An art and science that shows us how to positively change human behaviour rapidly and easily with permanent results.  A model of excellence </vt:lpstr>
      <vt:lpstr>Why is learning NLP useful ?</vt:lpstr>
      <vt:lpstr>Neuro: The nervous system (including the mind) through which our experience is processed via five senses.  Visual - sight  Auditory - hearing  Kinesthetic - touch and feeling  Olfactory - smell  Gustatory - taste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Language Section</vt:lpstr>
      <vt:lpstr>Process of Rapport - Mirroring and Matching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NLP?</dc:title>
  <dc:creator>Coulston, Kirsty</dc:creator>
  <cp:lastModifiedBy>COULSTON, Kirsty (COUNTESS OF CHESTER HOSPITAL NHS FOUNDATION TRUST)</cp:lastModifiedBy>
  <cp:revision>3</cp:revision>
  <dcterms:modified xsi:type="dcterms:W3CDTF">2023-06-09T11:22:24Z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0x01010004E85D24BC14EA478ED2DE2226301ADA</vt:lpwstr>
  </property>
</Properties>
</file>